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19E82F-0802-DC94-9871-21B2D370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73ADD0C-F9D7-0E2D-027F-913ABC237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B32EA7-B648-F745-E284-CB258AB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07851C-EEE5-AFD6-5653-DA3E3AC3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0404B28-DF37-BA65-7BFE-08C50F30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872878-F871-E6E8-B342-9139E099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B3CE7AD-7E9A-3713-BACC-4CC67766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913E40-3B43-A421-7595-DAC126CF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99D195-2557-121C-392F-B89B9CAC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DC1BFE2-06D4-41A0-E636-A32870D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5A637E7-03F0-DD35-50C4-28F81DD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526AF41-9894-22FC-1A05-DA87F45D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79B968-4CB9-0BDE-630A-D47803F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3C348A-DA44-0231-B07F-852EF247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19DD42E-B444-2498-2E9F-CE466634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8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E561AB-86FA-3714-B9E9-4C57388F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047F7C-62AA-181D-3B29-6EC09F39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C8FB3EC-6E48-FB93-639B-CB75348C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E1B0A4-6489-FBC0-DE2B-2A6C79AD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1C2CDAF-8F7A-DBA5-9FCE-551457B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9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06D8A8-B7E1-E0F5-6B0E-A739A0A9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7DBBFF-ED96-B913-CEAF-6568237A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6731D0-37EB-D8EE-F8B9-8597909A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0876B9-23D5-FF69-3E3B-8A47B19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7F87A0-CBCF-E807-8705-2E1E0263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70770E-8D26-A619-29FE-0272A147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EC13506-3D25-3DA6-7692-2023DB76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7AD4472-0274-977E-24AB-E51D5F928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57E083C-3A61-6A8C-FF8A-BFECBF2A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0A6EC63-7763-7729-7893-1CF3D2ED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DA9AFBA-870B-FD75-5C57-0C51C7B7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901480-0F12-BECC-0223-9CD9F9AB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661B0-8E61-5D46-77EF-7DBD2357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357AFC6-ABCB-88A3-AF17-585C53EB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A9C2521-E920-E5D5-B568-77490EE9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F88ACED-A278-35E8-8CE9-992D4A17C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B73BE56-4916-F5D4-0F7C-63D5CD6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835AF9C-5D41-C0C0-5E44-2A771A6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5C74102-5496-AF99-D5CE-03CB09B9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5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3AF98C-C9D7-C9A4-3432-F4FA6409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C9B70EC-66ED-E6D2-DB20-49FF15FD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E406FAE-8361-146B-5E9C-3E83D865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FB48E50-B9CA-7628-9BAE-7F84A6F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E5901C5-E49D-6B35-8A80-798CF6F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E83D631-B60C-43EC-B5AD-062B8032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3FD9F22-00C3-C6E8-A4D9-E39F431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CA209C-D60E-F43B-3D02-60F05D9D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7310F2-6EFC-93B2-F6C9-1935B29D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03621AD-0188-B2C7-56BD-84BDFAC2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01A3EA9-163A-BBA6-B343-7AC8D978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1851354-4A7F-ACB0-7246-97AD69C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EE6A22-4AE0-4EF9-C898-75C00B14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5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BAFA3F-F180-04FA-0247-7D3DDB73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738446B-9717-4DE0-74D6-9B981433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C6A31A4-C370-41F6-5E27-B92EBD35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4279E2-C261-2691-367B-D6D1FE1E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599A731-746C-012F-390E-D48183FB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215F841-6EA0-981D-131C-95ACA5E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E2F8D9E-6BF9-5226-5916-F13C268F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22F6D1F-16A9-F3A1-D4E9-5933FB9A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7A132A-EEB7-F541-490F-D98F9F7A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4C20-001F-9449-9A31-5C21D0D427F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EFBA57-F1F8-E765-ECCD-C031ECE95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D7534B-F347-259B-4AE2-CB1D56C94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697C3-6041-3C41-9348-9310673E63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0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43D753E-E060-891E-1616-75E28EEF34A1}"/>
              </a:ext>
            </a:extLst>
          </p:cNvPr>
          <p:cNvSpPr/>
          <p:nvPr/>
        </p:nvSpPr>
        <p:spPr>
          <a:xfrm>
            <a:off x="1525559" y="428591"/>
            <a:ext cx="6101612" cy="3648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4E54612-AE79-8102-06CB-F675BE53E2A7}"/>
              </a:ext>
            </a:extLst>
          </p:cNvPr>
          <p:cNvSpPr/>
          <p:nvPr/>
        </p:nvSpPr>
        <p:spPr>
          <a:xfrm>
            <a:off x="1634928" y="914479"/>
            <a:ext cx="3647076" cy="2796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Map of Denmark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E01B9A11-D64E-4CB1-4089-D5D945E4A4B0}"/>
              </a:ext>
            </a:extLst>
          </p:cNvPr>
          <p:cNvSpPr txBox="1"/>
          <p:nvPr/>
        </p:nvSpPr>
        <p:spPr>
          <a:xfrm>
            <a:off x="1634928" y="503116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Suitable heading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B9684E8-A858-3873-912F-CFD3F70EE9F1}"/>
              </a:ext>
            </a:extLst>
          </p:cNvPr>
          <p:cNvSpPr/>
          <p:nvPr/>
        </p:nvSpPr>
        <p:spPr>
          <a:xfrm>
            <a:off x="5464883" y="542053"/>
            <a:ext cx="1947135" cy="291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Menu/tabs/…</a:t>
            </a:r>
          </a:p>
        </p:txBody>
      </p:sp>
      <p:cxnSp>
        <p:nvCxnSpPr>
          <p:cNvPr id="9" name="Rett pil 8">
            <a:extLst>
              <a:ext uri="{FF2B5EF4-FFF2-40B4-BE49-F238E27FC236}">
                <a16:creationId xmlns:a16="http://schemas.microsoft.com/office/drawing/2014/main" id="{14792FB5-C39F-4DFC-3682-F48AA08095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12018" y="687782"/>
            <a:ext cx="119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93796F69-BA30-CC49-E4BF-1428B775AC35}"/>
              </a:ext>
            </a:extLst>
          </p:cNvPr>
          <p:cNvSpPr txBox="1"/>
          <p:nvPr/>
        </p:nvSpPr>
        <p:spPr>
          <a:xfrm>
            <a:off x="8642210" y="503116"/>
            <a:ext cx="33299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Choice affecting the main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import/export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Weather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66B83BC-8ED0-93FD-3D03-0836E52AB6BA}"/>
              </a:ext>
            </a:extLst>
          </p:cNvPr>
          <p:cNvSpPr txBox="1"/>
          <p:nvPr/>
        </p:nvSpPr>
        <p:spPr>
          <a:xfrm>
            <a:off x="2893776" y="3701407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Day slider</a:t>
            </a:r>
          </a:p>
        </p:txBody>
      </p:sp>
      <p:cxnSp>
        <p:nvCxnSpPr>
          <p:cNvPr id="13" name="Rett pil 12">
            <a:extLst>
              <a:ext uri="{FF2B5EF4-FFF2-40B4-BE49-F238E27FC236}">
                <a16:creationId xmlns:a16="http://schemas.microsoft.com/office/drawing/2014/main" id="{4A517930-FFB5-EDB7-5669-D95C949D2BB7}"/>
              </a:ext>
            </a:extLst>
          </p:cNvPr>
          <p:cNvCxnSpPr>
            <a:cxnSpLocks/>
          </p:cNvCxnSpPr>
          <p:nvPr/>
        </p:nvCxnSpPr>
        <p:spPr>
          <a:xfrm>
            <a:off x="3979315" y="3886073"/>
            <a:ext cx="119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tt pil 13">
            <a:extLst>
              <a:ext uri="{FF2B5EF4-FFF2-40B4-BE49-F238E27FC236}">
                <a16:creationId xmlns:a16="http://schemas.microsoft.com/office/drawing/2014/main" id="{5F6F08F3-5B29-2641-7158-85900224D05A}"/>
              </a:ext>
            </a:extLst>
          </p:cNvPr>
          <p:cNvCxnSpPr>
            <a:cxnSpLocks/>
          </p:cNvCxnSpPr>
          <p:nvPr/>
        </p:nvCxnSpPr>
        <p:spPr>
          <a:xfrm flipH="1">
            <a:off x="1762427" y="3886073"/>
            <a:ext cx="119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183ABD88-347A-DF2C-620C-1B7BEA9CD489}"/>
              </a:ext>
            </a:extLst>
          </p:cNvPr>
          <p:cNvSpPr/>
          <p:nvPr/>
        </p:nvSpPr>
        <p:spPr>
          <a:xfrm>
            <a:off x="5318097" y="914479"/>
            <a:ext cx="2233148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Plots and controls</a:t>
            </a:r>
          </a:p>
          <a:p>
            <a:pPr algn="ctr"/>
            <a:r>
              <a:rPr lang="en-GB" dirty="0"/>
              <a:t>that depend on the</a:t>
            </a:r>
          </a:p>
          <a:p>
            <a:pPr algn="ctr"/>
            <a:r>
              <a:rPr lang="en-GB" dirty="0"/>
              <a:t>menu above</a:t>
            </a:r>
          </a:p>
          <a:p>
            <a:pPr algn="ctr"/>
            <a:r>
              <a:rPr lang="en-GB" dirty="0"/>
              <a:t>(slide 2)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899FBB4-655A-49D9-08EC-7778EB54CF3B}"/>
              </a:ext>
            </a:extLst>
          </p:cNvPr>
          <p:cNvSpPr txBox="1"/>
          <p:nvPr/>
        </p:nvSpPr>
        <p:spPr>
          <a:xfrm>
            <a:off x="395032" y="4669467"/>
            <a:ext cx="87795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using municipalities in the map, show properties from the</a:t>
            </a:r>
            <a:br>
              <a:rPr lang="en-GB" dirty="0"/>
            </a:br>
            <a:r>
              <a:rPr lang="en-GB" i="1" dirty="0"/>
              <a:t>municipality </a:t>
            </a:r>
            <a:r>
              <a:rPr lang="en-GB" dirty="0"/>
              <a:t>table in MongoDB as tooltips.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Municipalities in menus should combine their number and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Impute and synchronize when natural.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Group by/pivot to daily values where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Colours and layout are your own choices as long as the specified contents are there.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8E8248A-A70B-559B-F409-9B085084B999}"/>
              </a:ext>
            </a:extLst>
          </p:cNvPr>
          <p:cNvSpPr/>
          <p:nvPr/>
        </p:nvSpPr>
        <p:spPr>
          <a:xfrm>
            <a:off x="5464883" y="3748309"/>
            <a:ext cx="1947135" cy="291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  Dropdown menu</a:t>
            </a:r>
          </a:p>
        </p:txBody>
      </p:sp>
      <p:cxnSp>
        <p:nvCxnSpPr>
          <p:cNvPr id="18" name="Rett pil 17">
            <a:extLst>
              <a:ext uri="{FF2B5EF4-FFF2-40B4-BE49-F238E27FC236}">
                <a16:creationId xmlns:a16="http://schemas.microsoft.com/office/drawing/2014/main" id="{93D08273-6D66-DE3A-F147-B60C92FD503A}"/>
              </a:ext>
            </a:extLst>
          </p:cNvPr>
          <p:cNvCxnSpPr>
            <a:cxnSpLocks/>
          </p:cNvCxnSpPr>
          <p:nvPr/>
        </p:nvCxnSpPr>
        <p:spPr>
          <a:xfrm>
            <a:off x="7412018" y="3896054"/>
            <a:ext cx="1194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E3F54E89-DAF9-43D7-6695-72B7C7EDEE43}"/>
              </a:ext>
            </a:extLst>
          </p:cNvPr>
          <p:cNvSpPr txBox="1"/>
          <p:nvPr/>
        </p:nvSpPr>
        <p:spPr>
          <a:xfrm>
            <a:off x="8642210" y="3711388"/>
            <a:ext cx="2466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Navigation to page: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(slide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Summaries (slide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Forecasting (slide 5)</a:t>
            </a:r>
          </a:p>
        </p:txBody>
      </p:sp>
    </p:spTree>
    <p:extLst>
      <p:ext uri="{BB962C8B-B14F-4D97-AF65-F5344CB8AC3E}">
        <p14:creationId xmlns:p14="http://schemas.microsoft.com/office/powerpoint/2010/main" val="9538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85D8680-DAD3-279B-1511-0939EBD8D990}"/>
              </a:ext>
            </a:extLst>
          </p:cNvPr>
          <p:cNvSpPr/>
          <p:nvPr/>
        </p:nvSpPr>
        <p:spPr>
          <a:xfrm>
            <a:off x="495266" y="1083872"/>
            <a:ext cx="2233148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10B8896-E01C-D143-521C-11DCAE6AD89E}"/>
              </a:ext>
            </a:extLst>
          </p:cNvPr>
          <p:cNvSpPr/>
          <p:nvPr/>
        </p:nvSpPr>
        <p:spPr>
          <a:xfrm>
            <a:off x="3440874" y="1083871"/>
            <a:ext cx="2233148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D0DB7DC-6091-2092-E1F9-0CA26D8AD9C2}"/>
              </a:ext>
            </a:extLst>
          </p:cNvPr>
          <p:cNvSpPr/>
          <p:nvPr/>
        </p:nvSpPr>
        <p:spPr>
          <a:xfrm>
            <a:off x="6386482" y="1083871"/>
            <a:ext cx="2233148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93FA5B1-85D7-80FA-7425-4FBDD34147BA}"/>
              </a:ext>
            </a:extLst>
          </p:cNvPr>
          <p:cNvSpPr/>
          <p:nvPr/>
        </p:nvSpPr>
        <p:spPr>
          <a:xfrm>
            <a:off x="9332089" y="1083871"/>
            <a:ext cx="2233148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3CF6835-14A0-B8AD-D69E-72E17DC23969}"/>
              </a:ext>
            </a:extLst>
          </p:cNvPr>
          <p:cNvSpPr/>
          <p:nvPr/>
        </p:nvSpPr>
        <p:spPr>
          <a:xfrm>
            <a:off x="638272" y="1521000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production type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E60A535-4284-9ECF-7AD9-714E0AE1D370}"/>
              </a:ext>
            </a:extLst>
          </p:cNvPr>
          <p:cNvSpPr/>
          <p:nvPr/>
        </p:nvSpPr>
        <p:spPr>
          <a:xfrm>
            <a:off x="638272" y="2488925"/>
            <a:ext cx="1947135" cy="1254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Raw data (grey)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Smoothed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current day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0BA37A6-B7AB-B67C-6AA2-5D8826850661}"/>
              </a:ext>
            </a:extLst>
          </p:cNvPr>
          <p:cNvSpPr/>
          <p:nvPr/>
        </p:nvSpPr>
        <p:spPr>
          <a:xfrm>
            <a:off x="638272" y="1966972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municipality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408C738-C8A7-CD6A-BC02-4E8145FB28B9}"/>
              </a:ext>
            </a:extLst>
          </p:cNvPr>
          <p:cNvSpPr txBox="1"/>
          <p:nvPr/>
        </p:nvSpPr>
        <p:spPr>
          <a:xfrm>
            <a:off x="972369" y="1117770"/>
            <a:ext cx="12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Production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7CAC4F8-C05A-9861-F3C1-09F9CBAE96A1}"/>
              </a:ext>
            </a:extLst>
          </p:cNvPr>
          <p:cNvSpPr txBox="1"/>
          <p:nvPr/>
        </p:nvSpPr>
        <p:spPr>
          <a:xfrm>
            <a:off x="3783037" y="111777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Consumption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88A0317-E542-3FA0-947A-28CA8EB18331}"/>
              </a:ext>
            </a:extLst>
          </p:cNvPr>
          <p:cNvSpPr txBox="1"/>
          <p:nvPr/>
        </p:nvSpPr>
        <p:spPr>
          <a:xfrm>
            <a:off x="6404037" y="111777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Power import/export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9695DF19-37F4-793F-ADC8-57CD970996C6}"/>
              </a:ext>
            </a:extLst>
          </p:cNvPr>
          <p:cNvSpPr txBox="1"/>
          <p:nvPr/>
        </p:nvSpPr>
        <p:spPr>
          <a:xfrm>
            <a:off x="9934644" y="1117770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27C5B56-2714-11D3-0E25-4ED2159D8252}"/>
              </a:ext>
            </a:extLst>
          </p:cNvPr>
          <p:cNvSpPr txBox="1"/>
          <p:nvPr/>
        </p:nvSpPr>
        <p:spPr>
          <a:xfrm>
            <a:off x="301640" y="4044875"/>
            <a:ext cx="25088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Dots at each municipality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Selected production</a:t>
            </a:r>
            <a:br>
              <a:rPr lang="en-GB" sz="1400" dirty="0"/>
            </a:br>
            <a:r>
              <a:rPr lang="en-GB" sz="1400" dirty="0"/>
              <a:t>type, municipality </a:t>
            </a:r>
            <a:br>
              <a:rPr lang="en-GB" sz="1400" dirty="0"/>
            </a:br>
            <a:r>
              <a:rPr lang="en-GB" sz="1400" dirty="0"/>
              <a:t>and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Scaled by sqrt(kWh)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3065C9B6-2F2B-349E-4725-8E8177DFD930}"/>
              </a:ext>
            </a:extLst>
          </p:cNvPr>
          <p:cNvSpPr/>
          <p:nvPr/>
        </p:nvSpPr>
        <p:spPr>
          <a:xfrm>
            <a:off x="3583881" y="1521000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industry group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1A49075-7E18-41BA-AB80-835AD249140A}"/>
              </a:ext>
            </a:extLst>
          </p:cNvPr>
          <p:cNvSpPr/>
          <p:nvPr/>
        </p:nvSpPr>
        <p:spPr>
          <a:xfrm>
            <a:off x="3583881" y="2488925"/>
            <a:ext cx="1947135" cy="1254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Raw data (grey)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Smoothed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current day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BE30869-8A93-1371-C634-F3C71E0BAEEF}"/>
              </a:ext>
            </a:extLst>
          </p:cNvPr>
          <p:cNvSpPr/>
          <p:nvPr/>
        </p:nvSpPr>
        <p:spPr>
          <a:xfrm>
            <a:off x="3583881" y="1966972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municipality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78832A85-0FA8-443F-B345-722F3BA79252}"/>
              </a:ext>
            </a:extLst>
          </p:cNvPr>
          <p:cNvSpPr txBox="1"/>
          <p:nvPr/>
        </p:nvSpPr>
        <p:spPr>
          <a:xfrm>
            <a:off x="3247249" y="4044875"/>
            <a:ext cx="2583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Dots at each municipality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Selected industry,</a:t>
            </a:r>
            <a:br>
              <a:rPr lang="en-GB" sz="1400" dirty="0"/>
            </a:br>
            <a:r>
              <a:rPr lang="en-GB" sz="1400" dirty="0"/>
              <a:t>municipality and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Scaled by sqrt(kWh)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FF86F3D0-0E2F-DEC1-52FF-0BA51D1FD102}"/>
              </a:ext>
            </a:extLst>
          </p:cNvPr>
          <p:cNvSpPr/>
          <p:nvPr/>
        </p:nvSpPr>
        <p:spPr>
          <a:xfrm>
            <a:off x="6533269" y="1521001"/>
            <a:ext cx="1947135" cy="2222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Pie charts for each of the four countries that Denmark imports/exports from/to.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Appropriate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Colour indicating import or export.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A2DFB657-F980-CFD3-AC77-6E20E3451BF3}"/>
              </a:ext>
            </a:extLst>
          </p:cNvPr>
          <p:cNvSpPr txBox="1"/>
          <p:nvPr/>
        </p:nvSpPr>
        <p:spPr>
          <a:xfrm>
            <a:off x="6096000" y="4044875"/>
            <a:ext cx="314284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Pie chart: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Pieces indicate current use</a:t>
            </a:r>
            <a:br>
              <a:rPr lang="en-GB" sz="1400" dirty="0"/>
            </a:br>
            <a:r>
              <a:rPr lang="en-GB" sz="1400" dirty="0"/>
              <a:t>and remainder up to the </a:t>
            </a:r>
            <a:br>
              <a:rPr lang="en-GB" sz="1400" dirty="0"/>
            </a:br>
            <a:r>
              <a:rPr lang="en-GB" sz="1400" dirty="0"/>
              <a:t>2022 maximum.</a:t>
            </a:r>
          </a:p>
          <a:p>
            <a:endParaRPr lang="en-GB" sz="1400" dirty="0"/>
          </a:p>
          <a:p>
            <a:r>
              <a:rPr lang="en-GB" sz="1400" dirty="0"/>
              <a:t>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Large labelled dots placed</a:t>
            </a:r>
            <a:br>
              <a:rPr lang="en-GB" sz="1400" dirty="0"/>
            </a:br>
            <a:r>
              <a:rPr lang="en-GB" sz="1400" dirty="0"/>
              <a:t>naturally with regard to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Default: Green.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Current use &gt; 80% of year </a:t>
            </a:r>
            <a:br>
              <a:rPr lang="en-GB" sz="1400" dirty="0"/>
            </a:br>
            <a:r>
              <a:rPr lang="en-GB" sz="1400" dirty="0"/>
              <a:t>maximum: Yellow. (Both +/-)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Current use &gt; 95% of year </a:t>
            </a:r>
            <a:br>
              <a:rPr lang="en-GB" sz="1400" dirty="0"/>
            </a:br>
            <a:r>
              <a:rPr lang="en-GB" sz="1400" dirty="0"/>
              <a:t>maximum: Red. (Both +/-)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CD8BA3B2-4BB6-3EA8-167D-79FD2768D0B9}"/>
              </a:ext>
            </a:extLst>
          </p:cNvPr>
          <p:cNvSpPr/>
          <p:nvPr/>
        </p:nvSpPr>
        <p:spPr>
          <a:xfrm>
            <a:off x="9492637" y="1521000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weather property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A00AE8F-C23D-B011-61B2-E48692AD9E4F}"/>
              </a:ext>
            </a:extLst>
          </p:cNvPr>
          <p:cNvSpPr/>
          <p:nvPr/>
        </p:nvSpPr>
        <p:spPr>
          <a:xfrm>
            <a:off x="9492637" y="2488925"/>
            <a:ext cx="1947135" cy="12547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Graph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Raw data (grey)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Smoothed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Mark current day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4CD2FD6-EFD7-2EC7-400A-DE4255B123BF}"/>
              </a:ext>
            </a:extLst>
          </p:cNvPr>
          <p:cNvSpPr/>
          <p:nvPr/>
        </p:nvSpPr>
        <p:spPr>
          <a:xfrm>
            <a:off x="9492637" y="1966972"/>
            <a:ext cx="1947135" cy="4393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  Dropdown municipality</a:t>
            </a:r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0777B57A-B1B7-4B7C-CCC4-C7AC261A9523}"/>
              </a:ext>
            </a:extLst>
          </p:cNvPr>
          <p:cNvSpPr txBox="1"/>
          <p:nvPr/>
        </p:nvSpPr>
        <p:spPr>
          <a:xfrm>
            <a:off x="9156005" y="4044875"/>
            <a:ext cx="25839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Dots at each municipality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Selected industry,</a:t>
            </a:r>
            <a:br>
              <a:rPr lang="en-GB" sz="1400" dirty="0"/>
            </a:br>
            <a:r>
              <a:rPr lang="en-GB" sz="1400" dirty="0"/>
              <a:t>municipality and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Scaled by size of</a:t>
            </a:r>
            <a:br>
              <a:rPr lang="en-GB" sz="1400" dirty="0"/>
            </a:br>
            <a:r>
              <a:rPr lang="en-GB" sz="1400" dirty="0"/>
              <a:t>weather property</a:t>
            </a:r>
            <a:br>
              <a:rPr lang="en-GB" sz="1400" dirty="0"/>
            </a:br>
            <a:r>
              <a:rPr lang="en-GB" sz="1400" dirty="0"/>
              <a:t>(normalised per</a:t>
            </a:r>
            <a:br>
              <a:rPr lang="en-GB" sz="1400" dirty="0"/>
            </a:br>
            <a:r>
              <a:rPr lang="en-GB" sz="1400" dirty="0"/>
              <a:t>property).</a:t>
            </a:r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6243E78E-E3C7-0F0B-9444-845DB8F2E767}"/>
              </a:ext>
            </a:extLst>
          </p:cNvPr>
          <p:cNvSpPr txBox="1"/>
          <p:nvPr/>
        </p:nvSpPr>
        <p:spPr>
          <a:xfrm>
            <a:off x="2165319" y="222097"/>
            <a:ext cx="787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Frontpage exchangeable area depending on the main dropdown menu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84337BF9-4E81-581A-019F-E7F141F99745}"/>
              </a:ext>
            </a:extLst>
          </p:cNvPr>
          <p:cNvSpPr txBox="1"/>
          <p:nvPr/>
        </p:nvSpPr>
        <p:spPr>
          <a:xfrm>
            <a:off x="1491951" y="642097"/>
            <a:ext cx="92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Clicking on a municipality dot in the map should update the municipality dropdown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87304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1B8C5EE-164F-55DB-58C3-07CF5EC913F0}"/>
              </a:ext>
            </a:extLst>
          </p:cNvPr>
          <p:cNvSpPr/>
          <p:nvPr/>
        </p:nvSpPr>
        <p:spPr>
          <a:xfrm>
            <a:off x="2891781" y="1407537"/>
            <a:ext cx="6101612" cy="3648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BADA1F31-9877-49F7-236F-E140113C3037}"/>
              </a:ext>
            </a:extLst>
          </p:cNvPr>
          <p:cNvSpPr txBox="1"/>
          <p:nvPr/>
        </p:nvSpPr>
        <p:spPr>
          <a:xfrm>
            <a:off x="3001150" y="1482062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Suitable heading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9794277-0BAD-49C4-32C3-A9362B62AFDC}"/>
              </a:ext>
            </a:extLst>
          </p:cNvPr>
          <p:cNvSpPr/>
          <p:nvPr/>
        </p:nvSpPr>
        <p:spPr>
          <a:xfrm>
            <a:off x="6745047" y="1520999"/>
            <a:ext cx="2033194" cy="291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screen button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771EE7E-7875-2E24-EBF2-CB4E54BAB856}"/>
              </a:ext>
            </a:extLst>
          </p:cNvPr>
          <p:cNvSpPr/>
          <p:nvPr/>
        </p:nvSpPr>
        <p:spPr>
          <a:xfrm>
            <a:off x="3001150" y="1893425"/>
            <a:ext cx="5916317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double figure from the </a:t>
            </a:r>
            <a:r>
              <a:rPr lang="en-GB" i="1" dirty="0"/>
              <a:t>Correlation </a:t>
            </a:r>
            <a:r>
              <a:rPr lang="en-GB" dirty="0"/>
              <a:t>part of</a:t>
            </a:r>
            <a:br>
              <a:rPr lang="en-GB" dirty="0"/>
            </a:br>
            <a:r>
              <a:rPr lang="en-GB" i="1" dirty="0"/>
              <a:t>Project work, part 3,</a:t>
            </a:r>
            <a:r>
              <a:rPr lang="en-GB" dirty="0"/>
              <a:t> including relevant plot controls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series of purchase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series of average windspeed across all municipalities.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Logical (True/False) to turn on/off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Cut-off value for the DCT-filter.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Width of the SWC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Lag added to the windspeed series.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0ABB7018-DE5B-3244-319D-E4057BCDF5B9}"/>
              </a:ext>
            </a:extLst>
          </p:cNvPr>
          <p:cNvSpPr txBox="1"/>
          <p:nvPr/>
        </p:nvSpPr>
        <p:spPr>
          <a:xfrm>
            <a:off x="4992569" y="379763"/>
            <a:ext cx="1933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90338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EBCA-B6D2-2C05-8811-7C0A2ADAE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916AEEE-047A-9F15-23C5-28850CFA79B1}"/>
              </a:ext>
            </a:extLst>
          </p:cNvPr>
          <p:cNvSpPr/>
          <p:nvPr/>
        </p:nvSpPr>
        <p:spPr>
          <a:xfrm>
            <a:off x="2891781" y="1407537"/>
            <a:ext cx="6101612" cy="3648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04D8002-73F5-8BF9-11EB-466C5DDB74C1}"/>
              </a:ext>
            </a:extLst>
          </p:cNvPr>
          <p:cNvSpPr txBox="1"/>
          <p:nvPr/>
        </p:nvSpPr>
        <p:spPr>
          <a:xfrm>
            <a:off x="3001150" y="1482062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Suitable heading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A08BEA9-964E-EF5E-151B-D5CC77964A8D}"/>
              </a:ext>
            </a:extLst>
          </p:cNvPr>
          <p:cNvSpPr/>
          <p:nvPr/>
        </p:nvSpPr>
        <p:spPr>
          <a:xfrm>
            <a:off x="6745047" y="1520999"/>
            <a:ext cx="2033194" cy="291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screen button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2C3CC91-FBE2-EECF-4D01-CA4223ABA1E2}"/>
              </a:ext>
            </a:extLst>
          </p:cNvPr>
          <p:cNvSpPr/>
          <p:nvPr/>
        </p:nvSpPr>
        <p:spPr>
          <a:xfrm>
            <a:off x="3001150" y="1893425"/>
            <a:ext cx="5916317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two figures from the </a:t>
            </a:r>
            <a:r>
              <a:rPr lang="en-GB" i="1" dirty="0"/>
              <a:t>Pivoting </a:t>
            </a:r>
            <a:r>
              <a:rPr lang="en-GB" dirty="0"/>
              <a:t>part of</a:t>
            </a:r>
            <a:br>
              <a:rPr lang="en-GB" dirty="0"/>
            </a:br>
            <a:r>
              <a:rPr lang="en-GB" i="1" dirty="0"/>
              <a:t>Project work, part 3,</a:t>
            </a:r>
            <a:r>
              <a:rPr lang="en-GB" dirty="0"/>
              <a:t> including relevant plot controls.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0A0CF51-F2A7-F62C-CB77-172B4B29D73B}"/>
              </a:ext>
            </a:extLst>
          </p:cNvPr>
          <p:cNvSpPr txBox="1"/>
          <p:nvPr/>
        </p:nvSpPr>
        <p:spPr>
          <a:xfrm>
            <a:off x="4992569" y="379763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22951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74E3E-B31F-74AB-1901-E7CD0961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D265F343-AFB1-1A21-72A8-92FE980076D2}"/>
              </a:ext>
            </a:extLst>
          </p:cNvPr>
          <p:cNvSpPr/>
          <p:nvPr/>
        </p:nvSpPr>
        <p:spPr>
          <a:xfrm>
            <a:off x="2891781" y="1407537"/>
            <a:ext cx="6101612" cy="36480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4FF38F4-2242-76F7-F71B-A0B60E81B101}"/>
              </a:ext>
            </a:extLst>
          </p:cNvPr>
          <p:cNvSpPr txBox="1"/>
          <p:nvPr/>
        </p:nvSpPr>
        <p:spPr>
          <a:xfrm>
            <a:off x="3001150" y="1482062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Suitable heading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32039E0-DC74-22A4-71CA-E721FA830072}"/>
              </a:ext>
            </a:extLst>
          </p:cNvPr>
          <p:cNvSpPr/>
          <p:nvPr/>
        </p:nvSpPr>
        <p:spPr>
          <a:xfrm>
            <a:off x="6745047" y="1520999"/>
            <a:ext cx="2033194" cy="291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Home screen button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3E657B4-ED12-D90F-6CAC-C1DE37D758CF}"/>
              </a:ext>
            </a:extLst>
          </p:cNvPr>
          <p:cNvSpPr/>
          <p:nvPr/>
        </p:nvSpPr>
        <p:spPr>
          <a:xfrm>
            <a:off x="3001150" y="1893425"/>
            <a:ext cx="5916317" cy="2796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Prediction plot and model summaries from the </a:t>
            </a:r>
            <a:r>
              <a:rPr lang="en-GB" i="1" dirty="0"/>
              <a:t>Forecasting </a:t>
            </a:r>
            <a:r>
              <a:rPr lang="en-GB" dirty="0"/>
              <a:t>part of </a:t>
            </a:r>
            <a:r>
              <a:rPr lang="en-GB" i="1" dirty="0"/>
              <a:t>Project work, part 3,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including relevant plot controls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Production type*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Municipality*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Inclusion of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Inclusion of windspeed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cut-off time between training and testing*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C49222DA-4AC4-510E-50F4-022BE4C1FE9C}"/>
              </a:ext>
            </a:extLst>
          </p:cNvPr>
          <p:cNvSpPr txBox="1"/>
          <p:nvPr/>
        </p:nvSpPr>
        <p:spPr>
          <a:xfrm>
            <a:off x="4992569" y="379763"/>
            <a:ext cx="1993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Forecasting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B66373A-7F2E-D52F-C0D2-83F79F867F7D}"/>
              </a:ext>
            </a:extLst>
          </p:cNvPr>
          <p:cNvSpPr txBox="1"/>
          <p:nvPr/>
        </p:nvSpPr>
        <p:spPr>
          <a:xfrm>
            <a:off x="2096886" y="5450463"/>
            <a:ext cx="769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stars (*) indicate properties that you can also collect from the front page.</a:t>
            </a:r>
          </a:p>
        </p:txBody>
      </p:sp>
    </p:spTree>
    <p:extLst>
      <p:ext uri="{BB962C8B-B14F-4D97-AF65-F5344CB8AC3E}">
        <p14:creationId xmlns:p14="http://schemas.microsoft.com/office/powerpoint/2010/main" val="4849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533</Words>
  <Application>Microsoft Macintosh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Hovde Liland</dc:creator>
  <cp:lastModifiedBy>Kristian Hovde Liland</cp:lastModifiedBy>
  <cp:revision>5</cp:revision>
  <dcterms:created xsi:type="dcterms:W3CDTF">2024-11-16T14:54:06Z</dcterms:created>
  <dcterms:modified xsi:type="dcterms:W3CDTF">2024-11-18T10:10:10Z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2024-11-16T15:16:14Z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2bc3f358-6eeb-405f-9066-7408d6e57452</vt:lpwstr>
  </property>
  <property fmtid="{D5CDD505-2E9C-101B-9397-08002B2CF9AE}" pid="8" name="MSIP_Label_d0484126-3486-41a9-802e-7f1e2277276c_ContentBits">
    <vt:lpwstr>0</vt:lpwstr>
  </property>
</Properties>
</file>