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71" r:id="rId5"/>
    <p:sldId id="262" r:id="rId6"/>
    <p:sldId id="269" r:id="rId7"/>
    <p:sldId id="270" r:id="rId8"/>
    <p:sldId id="261" r:id="rId9"/>
    <p:sldId id="263" r:id="rId10"/>
    <p:sldId id="264" r:id="rId11"/>
    <p:sldId id="265" r:id="rId12"/>
    <p:sldId id="266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9840991-DD7D-4EC6-B6E5-ACABFE8245A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750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0991-DD7D-4EC6-B6E5-ACABFE8245A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9840991-DD7D-4EC6-B6E5-ACABFE8245A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33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0991-DD7D-4EC6-B6E5-ACABFE8245A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9840991-DD7D-4EC6-B6E5-ACABFE8245A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9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0991-DD7D-4EC6-B6E5-ACABFE8245A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0991-DD7D-4EC6-B6E5-ACABFE8245A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5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0991-DD7D-4EC6-B6E5-ACABFE8245A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0991-DD7D-4EC6-B6E5-ACABFE8245A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5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9840991-DD7D-4EC6-B6E5-ACABFE8245A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9840991-DD7D-4EC6-B6E5-ACABFE8245A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9840991-DD7D-4EC6-B6E5-ACABFE8245A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Графовые</a:t>
            </a:r>
            <a:r>
              <a:rPr lang="ru-RU" dirty="0" smtClean="0"/>
              <a:t> базы знаний</a:t>
            </a:r>
            <a:br>
              <a:rPr lang="ru-RU" dirty="0" smtClean="0"/>
            </a:br>
            <a:r>
              <a:rPr lang="ru-RU" dirty="0" smtClean="0"/>
              <a:t>(проект)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Кузенкова Елизавета, </a:t>
            </a:r>
            <a:r>
              <a:rPr lang="en-US" dirty="0" smtClean="0"/>
              <a:t>P41142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Топовые</a:t>
            </a:r>
            <a:r>
              <a:rPr lang="ru-RU" dirty="0"/>
              <a:t> книги авторов из</a:t>
            </a:r>
            <a:r>
              <a:rPr lang="en-US" dirty="0"/>
              <a:t> </a:t>
            </a:r>
            <a:r>
              <a:rPr lang="ru-RU" dirty="0" smtClean="0"/>
              <a:t>России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 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 ?rating ?</a:t>
            </a:r>
            <a:r>
              <a:rPr lang="en-US" dirty="0" err="1">
                <a:latin typeface="Consolas" panose="020B0609020204030204" pitchFamily="49" charset="0"/>
              </a:rPr>
              <a:t>authorName</a:t>
            </a:r>
            <a:r>
              <a:rPr lang="en-US" dirty="0">
                <a:latin typeface="Consolas" panose="020B0609020204030204" pitchFamily="49" charset="0"/>
              </a:rPr>
              <a:t>  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 </a:t>
            </a:r>
            <a:r>
              <a:rPr lang="en-US" dirty="0" err="1">
                <a:latin typeface="Consolas" panose="020B0609020204030204" pitchFamily="49" charset="0"/>
              </a:rPr>
              <a:t>rdf:type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ontobooks:Books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 </a:t>
            </a:r>
            <a:r>
              <a:rPr lang="en-US" dirty="0" err="1">
                <a:latin typeface="Consolas" panose="020B0609020204030204" pitchFamily="49" charset="0"/>
              </a:rPr>
              <a:t>ontobooks:hasTitle</a:t>
            </a:r>
            <a:r>
              <a:rPr lang="en-US" dirty="0">
                <a:latin typeface="Consolas" panose="020B0609020204030204" pitchFamily="49" charset="0"/>
              </a:rPr>
              <a:t> 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 </a:t>
            </a:r>
            <a:r>
              <a:rPr lang="en-US" dirty="0" err="1">
                <a:latin typeface="Consolas" panose="020B0609020204030204" pitchFamily="49" charset="0"/>
              </a:rPr>
              <a:t>ontobooks:hasRating</a:t>
            </a:r>
            <a:r>
              <a:rPr lang="en-US" dirty="0">
                <a:latin typeface="Consolas" panose="020B0609020204030204" pitchFamily="49" charset="0"/>
              </a:rPr>
              <a:t> ?rating.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 </a:t>
            </a:r>
            <a:r>
              <a:rPr lang="en-US" dirty="0" err="1">
                <a:latin typeface="Consolas" panose="020B0609020204030204" pitchFamily="49" charset="0"/>
              </a:rPr>
              <a:t>ontobooks:hasAuthoredBy</a:t>
            </a:r>
            <a:r>
              <a:rPr lang="en-US" dirty="0">
                <a:latin typeface="Consolas" panose="020B0609020204030204" pitchFamily="49" charset="0"/>
              </a:rPr>
              <a:t> ?author.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?author </a:t>
            </a:r>
            <a:r>
              <a:rPr lang="en-US" dirty="0" err="1">
                <a:latin typeface="Consolas" panose="020B0609020204030204" pitchFamily="49" charset="0"/>
              </a:rPr>
              <a:t>rdfs:label</a:t>
            </a:r>
            <a:r>
              <a:rPr lang="en-US" dirty="0">
                <a:latin typeface="Consolas" panose="020B0609020204030204" pitchFamily="49" charset="0"/>
              </a:rPr>
              <a:t> ?</a:t>
            </a:r>
            <a:r>
              <a:rPr lang="en-US" dirty="0" err="1">
                <a:latin typeface="Consolas" panose="020B0609020204030204" pitchFamily="49" charset="0"/>
              </a:rPr>
              <a:t>authorName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?author </a:t>
            </a:r>
            <a:r>
              <a:rPr lang="en-US" dirty="0" err="1">
                <a:latin typeface="Consolas" panose="020B0609020204030204" pitchFamily="49" charset="0"/>
              </a:rPr>
              <a:t>ontobooks:origin</a:t>
            </a:r>
            <a:r>
              <a:rPr lang="en-US" dirty="0">
                <a:latin typeface="Consolas" panose="020B0609020204030204" pitchFamily="49" charset="0"/>
              </a:rPr>
              <a:t> ?</a:t>
            </a:r>
            <a:r>
              <a:rPr lang="en-US" dirty="0" err="1">
                <a:latin typeface="Consolas" panose="020B0609020204030204" pitchFamily="49" charset="0"/>
              </a:rPr>
              <a:t>authorBirthPlace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</a:t>
            </a:r>
            <a:r>
              <a:rPr lang="en-US" dirty="0" err="1">
                <a:latin typeface="Consolas" panose="020B0609020204030204" pitchFamily="49" charset="0"/>
              </a:rPr>
              <a:t>authorBirthPlace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rdfs:label</a:t>
            </a:r>
            <a:r>
              <a:rPr lang="en-US" dirty="0">
                <a:latin typeface="Consolas" panose="020B0609020204030204" pitchFamily="49" charset="0"/>
              </a:rPr>
              <a:t> ?</a:t>
            </a:r>
            <a:r>
              <a:rPr lang="en-US" dirty="0" err="1">
                <a:latin typeface="Consolas" panose="020B0609020204030204" pitchFamily="49" charset="0"/>
              </a:rPr>
              <a:t>placeName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FILTER(?rating &gt;= 4 &amp;&amp; regex(?</a:t>
            </a:r>
            <a:r>
              <a:rPr lang="en-US" dirty="0" err="1">
                <a:latin typeface="Consolas" panose="020B0609020204030204" pitchFamily="49" charset="0"/>
              </a:rPr>
              <a:t>placeName</a:t>
            </a:r>
            <a:r>
              <a:rPr lang="en-US" dirty="0">
                <a:latin typeface="Consolas" panose="020B0609020204030204" pitchFamily="49" charset="0"/>
              </a:rPr>
              <a:t>, "Russia"))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7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 жанра </a:t>
            </a:r>
            <a:r>
              <a:rPr lang="en-US" dirty="0"/>
              <a:t>Fiction</a:t>
            </a:r>
            <a:r>
              <a:rPr lang="ru-RU" dirty="0"/>
              <a:t> маленького </a:t>
            </a:r>
            <a:r>
              <a:rPr lang="ru-RU" dirty="0" smtClean="0"/>
              <a:t>размера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330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distinct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bookPages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rdf:type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ontobooks:Books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ontobooks:hasNoOfPages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bookPages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ontobooks:hasGenre</a:t>
            </a:r>
            <a:r>
              <a:rPr lang="en-US" dirty="0">
                <a:latin typeface="Consolas" panose="020B0609020204030204" pitchFamily="49" charset="0"/>
              </a:rPr>
              <a:t> ?genre 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	?genre </a:t>
            </a:r>
            <a:r>
              <a:rPr lang="en-US" dirty="0" err="1">
                <a:latin typeface="Consolas" panose="020B0609020204030204" pitchFamily="49" charset="0"/>
              </a:rPr>
              <a:t>rdfs:label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genreName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	FILTER</a:t>
            </a:r>
            <a:r>
              <a:rPr lang="en-US" dirty="0">
                <a:latin typeface="Consolas" panose="020B0609020204030204" pitchFamily="49" charset="0"/>
              </a:rPr>
              <a:t>(?</a:t>
            </a:r>
            <a:r>
              <a:rPr lang="en-US" dirty="0" err="1">
                <a:latin typeface="Consolas" panose="020B0609020204030204" pitchFamily="49" charset="0"/>
              </a:rPr>
              <a:t>bookPages</a:t>
            </a:r>
            <a:r>
              <a:rPr lang="en-US" dirty="0">
                <a:latin typeface="Consolas" panose="020B0609020204030204" pitchFamily="49" charset="0"/>
              </a:rPr>
              <a:t> &lt;= 200 &amp;&amp; regex(?</a:t>
            </a:r>
            <a:r>
              <a:rPr lang="en-US" dirty="0" err="1">
                <a:latin typeface="Consolas" panose="020B0609020204030204" pitchFamily="49" charset="0"/>
              </a:rPr>
              <a:t>genreName</a:t>
            </a:r>
            <a:r>
              <a:rPr lang="en-US" dirty="0">
                <a:latin typeface="Consolas" panose="020B0609020204030204" pitchFamily="49" charset="0"/>
              </a:rPr>
              <a:t>, "Fiction"))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ORDER BY (?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829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Последние книги большого </a:t>
            </a:r>
            <a:r>
              <a:rPr lang="ru-RU" dirty="0" smtClean="0"/>
              <a:t>размера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distinct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bookPages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publishYear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rdf:type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ontobooks:Books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ontobooks:hasNoOfPages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bookPages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ontobooks:hasPublishedYear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publishYear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FILTER</a:t>
            </a:r>
            <a:r>
              <a:rPr lang="en-US" dirty="0">
                <a:latin typeface="Consolas" panose="020B0609020204030204" pitchFamily="49" charset="0"/>
              </a:rPr>
              <a:t>(?</a:t>
            </a:r>
            <a:r>
              <a:rPr lang="en-US" dirty="0" err="1">
                <a:latin typeface="Consolas" panose="020B0609020204030204" pitchFamily="49" charset="0"/>
              </a:rPr>
              <a:t>bookPages</a:t>
            </a:r>
            <a:r>
              <a:rPr lang="en-US" dirty="0">
                <a:latin typeface="Consolas" panose="020B0609020204030204" pitchFamily="49" charset="0"/>
              </a:rPr>
              <a:t> &gt;= 500 &amp;&amp; ?</a:t>
            </a:r>
            <a:r>
              <a:rPr lang="en-US" dirty="0" err="1">
                <a:latin typeface="Consolas" panose="020B0609020204030204" pitchFamily="49" charset="0"/>
              </a:rPr>
              <a:t>publishYear</a:t>
            </a:r>
            <a:r>
              <a:rPr lang="en-US" dirty="0">
                <a:latin typeface="Consolas" panose="020B0609020204030204" pitchFamily="49" charset="0"/>
              </a:rPr>
              <a:t> &gt; 2010)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ORDER BY (?</a:t>
            </a:r>
            <a:r>
              <a:rPr lang="en-US" dirty="0" err="1">
                <a:latin typeface="Consolas" panose="020B0609020204030204" pitchFamily="49" charset="0"/>
              </a:rPr>
              <a:t>publishYear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LIMIT 10</a:t>
            </a:r>
          </a:p>
        </p:txBody>
      </p:sp>
    </p:spTree>
    <p:extLst>
      <p:ext uri="{BB962C8B-B14F-4D97-AF65-F5344CB8AC3E}">
        <p14:creationId xmlns:p14="http://schemas.microsoft.com/office/powerpoint/2010/main" val="14186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Genre prediction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Train set size:  (55516, 3)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Test set size:  (2500, 3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u="sng" dirty="0"/>
              <a:t>«</a:t>
            </a:r>
            <a:r>
              <a:rPr lang="en-US" u="sng" dirty="0"/>
              <a:t>The Last Colony</a:t>
            </a:r>
            <a:r>
              <a:rPr lang="ru-RU" u="sng" dirty="0"/>
              <a:t>» - </a:t>
            </a:r>
            <a:r>
              <a:rPr lang="en-US" u="sng" dirty="0"/>
              <a:t>Science fiction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3516"/>
            <a:ext cx="12206857" cy="14729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28091" y="3142112"/>
            <a:ext cx="34952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MRR: 0.40</a:t>
            </a:r>
          </a:p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MR: 1090.32</a:t>
            </a:r>
          </a:p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Hits@10: 0.56</a:t>
            </a:r>
          </a:p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Hits@3: 0.46</a:t>
            </a:r>
          </a:p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Hits@1: 0.31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Embeddings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4931" y="1425614"/>
            <a:ext cx="5817069" cy="5493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2608" y="2510152"/>
            <a:ext cx="4113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Clusterization </a:t>
            </a:r>
            <a:b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for similar books suggestion</a:t>
            </a:r>
          </a:p>
          <a:p>
            <a:endParaRPr lang="en-US" sz="16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MRR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0.40</a:t>
            </a:r>
          </a:p>
          <a:p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MR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1090.32</a:t>
            </a:r>
          </a:p>
          <a:p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Hits@10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0.56</a:t>
            </a:r>
          </a:p>
          <a:p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Hits@3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0.46</a:t>
            </a:r>
          </a:p>
          <a:p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Hits@1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0.31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6989" y="4972365"/>
            <a:ext cx="217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KMeans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n_clusters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=6,</a:t>
            </a:r>
          </a:p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n_init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=50,</a:t>
            </a:r>
          </a:p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max_iter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=500,</a:t>
            </a:r>
          </a:p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random_state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=0</a:t>
            </a:r>
          </a:p>
          <a:p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22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582370"/>
            <a:ext cx="8770571" cy="1560716"/>
          </a:xfrm>
        </p:spPr>
        <p:txBody>
          <a:bodyPr/>
          <a:lstStyle/>
          <a:p>
            <a:r>
              <a:rPr lang="ru-RU" dirty="0" smtClean="0"/>
              <a:t>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1599102"/>
            <a:ext cx="8830408" cy="908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Книги</a:t>
            </a:r>
            <a:r>
              <a:rPr lang="ru-RU" dirty="0"/>
              <a:t> </a:t>
            </a:r>
            <a:r>
              <a:rPr lang="ru-RU" dirty="0" smtClean="0"/>
              <a:t>и авторы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33699" y="3704079"/>
            <a:ext cx="7862131" cy="289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dbpedia.org – </a:t>
            </a:r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книги и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писатели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20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openlibrary</a:t>
            </a: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–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рейтинг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33699" y="2744259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Источники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www.isbndb.com</a:t>
            </a:r>
            <a:r>
              <a:rPr lang="ru-RU" dirty="0" smtClean="0"/>
              <a:t> платный</a:t>
            </a:r>
          </a:p>
          <a:p>
            <a:r>
              <a:rPr lang="en-US" dirty="0" err="1"/>
              <a:t>goodreads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больше не выдаёт ключи для доступа к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 smtClean="0"/>
              <a:t>Amazon </a:t>
            </a:r>
            <a:r>
              <a:rPr lang="ru-RU" dirty="0" smtClean="0"/>
              <a:t>платный</a:t>
            </a:r>
          </a:p>
          <a:p>
            <a:r>
              <a:rPr lang="en-US" dirty="0" smtClean="0"/>
              <a:t>Protégé </a:t>
            </a:r>
            <a:r>
              <a:rPr lang="ru-RU" dirty="0" smtClean="0"/>
              <a:t>зависает</a:t>
            </a:r>
          </a:p>
          <a:p>
            <a:r>
              <a:rPr lang="ru-RU" dirty="0" smtClean="0"/>
              <a:t>Выгрузка связанных данных ограничена по объёму</a:t>
            </a:r>
            <a:endParaRPr lang="en-US" dirty="0" smtClean="0"/>
          </a:p>
          <a:p>
            <a:r>
              <a:rPr lang="ru-RU" dirty="0" smtClean="0"/>
              <a:t>Неполные данные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для извлечения данных из </a:t>
            </a:r>
            <a:r>
              <a:rPr lang="en-US" dirty="0" err="1" smtClean="0"/>
              <a:t>DBpedia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15"/>
            <a:ext cx="12192000" cy="465318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select distinct ?book ?</a:t>
            </a:r>
            <a:r>
              <a:rPr lang="en-US" sz="1200" dirty="0" err="1">
                <a:latin typeface="Consolas" panose="020B0609020204030204" pitchFamily="49" charset="0"/>
              </a:rPr>
              <a:t>isbn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bookTitle</a:t>
            </a:r>
            <a:r>
              <a:rPr lang="en-US" sz="1200" dirty="0">
                <a:latin typeface="Consolas" panose="020B0609020204030204" pitchFamily="49" charset="0"/>
              </a:rPr>
              <a:t> ?pages ?</a:t>
            </a:r>
            <a:r>
              <a:rPr lang="en-US" sz="1200" dirty="0" err="1">
                <a:latin typeface="Consolas" panose="020B0609020204030204" pitchFamily="49" charset="0"/>
              </a:rPr>
              <a:t>bookReleaseDate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bookReleaseYear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bookGenre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bookGenreTitle</a:t>
            </a:r>
            <a:r>
              <a:rPr lang="en-US" sz="1200" dirty="0">
                <a:latin typeface="Consolas" panose="020B0609020204030204" pitchFamily="49" charset="0"/>
              </a:rPr>
              <a:t>  ?</a:t>
            </a:r>
            <a:r>
              <a:rPr lang="en-US" sz="1200" dirty="0" err="1">
                <a:latin typeface="Consolas" panose="020B0609020204030204" pitchFamily="49" charset="0"/>
              </a:rPr>
              <a:t>bookCountry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bookCountryTitle</a:t>
            </a:r>
            <a:r>
              <a:rPr lang="en-US" sz="1200" dirty="0">
                <a:latin typeface="Consolas" panose="020B0609020204030204" pitchFamily="49" charset="0"/>
              </a:rPr>
              <a:t>  ?author ?</a:t>
            </a:r>
            <a:r>
              <a:rPr lang="en-US" sz="1200" dirty="0" err="1">
                <a:latin typeface="Consolas" panose="020B0609020204030204" pitchFamily="49" charset="0"/>
              </a:rPr>
              <a:t>authorLabel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authorBirthDate</a:t>
            </a:r>
            <a:r>
              <a:rPr lang="en-US" sz="1200" dirty="0">
                <a:latin typeface="Consolas" panose="020B0609020204030204" pitchFamily="49" charset="0"/>
              </a:rPr>
              <a:t>  ?</a:t>
            </a:r>
            <a:r>
              <a:rPr lang="en-US" sz="1200" dirty="0" err="1">
                <a:latin typeface="Consolas" panose="020B0609020204030204" pitchFamily="49" charset="0"/>
              </a:rPr>
              <a:t>authorBirthPlace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authorBirthPlaceLabel</a:t>
            </a:r>
            <a:r>
              <a:rPr lang="en-US" sz="1200" dirty="0">
                <a:latin typeface="Consolas" panose="020B0609020204030204" pitchFamily="49" charset="0"/>
              </a:rPr>
              <a:t> ?movie ?</a:t>
            </a:r>
            <a:r>
              <a:rPr lang="en-US" sz="1200" dirty="0" err="1">
                <a:latin typeface="Consolas" panose="020B0609020204030204" pitchFamily="49" charset="0"/>
              </a:rPr>
              <a:t>movieTitle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?book </a:t>
            </a:r>
            <a:r>
              <a:rPr lang="en-US" sz="1200" dirty="0" err="1">
                <a:latin typeface="Consolas" panose="020B0609020204030204" pitchFamily="49" charset="0"/>
              </a:rPr>
              <a:t>rdf:type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dbo:Work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?book </a:t>
            </a:r>
            <a:r>
              <a:rPr lang="en-US" sz="1200" dirty="0" err="1">
                <a:latin typeface="Consolas" panose="020B0609020204030204" pitchFamily="49" charset="0"/>
              </a:rPr>
              <a:t>dbo:isbn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isbn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rdfs:label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bookTitle</a:t>
            </a:r>
            <a:r>
              <a:rPr lang="en-US" sz="1200" dirty="0">
                <a:latin typeface="Consolas" panose="020B0609020204030204" pitchFamily="49" charset="0"/>
              </a:rPr>
              <a:t>. FILTER(LANGMATCHES(LANG(?</a:t>
            </a:r>
            <a:r>
              <a:rPr lang="en-US" sz="1200" dirty="0" err="1">
                <a:latin typeface="Consolas" panose="020B0609020204030204" pitchFamily="49" charset="0"/>
              </a:rPr>
              <a:t>bookTitle</a:t>
            </a:r>
            <a:r>
              <a:rPr lang="en-US" sz="1200" dirty="0">
                <a:latin typeface="Consolas" panose="020B0609020204030204" pitchFamily="49" charset="0"/>
              </a:rPr>
              <a:t> ), '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'))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dbo:numberOfPages</a:t>
            </a:r>
            <a:r>
              <a:rPr lang="en-US" sz="1200" dirty="0">
                <a:latin typeface="Consolas" panose="020B0609020204030204" pitchFamily="49" charset="0"/>
              </a:rPr>
              <a:t> ?pages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dbo:releaseDate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bookReleaseDate</a:t>
            </a:r>
            <a:r>
              <a:rPr lang="en-US" sz="1200" dirty="0">
                <a:latin typeface="Consolas" panose="020B0609020204030204" pitchFamily="49" charset="0"/>
              </a:rPr>
              <a:t>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dbp:releaseDate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bookReleaseYear</a:t>
            </a:r>
            <a:r>
              <a:rPr lang="en-US" sz="1200" dirty="0">
                <a:latin typeface="Consolas" panose="020B0609020204030204" pitchFamily="49" charset="0"/>
              </a:rPr>
              <a:t>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dbp:genre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bookGenre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OPTIONAL{ ?</a:t>
            </a:r>
            <a:r>
              <a:rPr lang="en-US" sz="1200" dirty="0" err="1">
                <a:latin typeface="Consolas" panose="020B0609020204030204" pitchFamily="49" charset="0"/>
              </a:rPr>
              <a:t>bookGenre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rdfs:label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bookGenreTitle</a:t>
            </a:r>
            <a:r>
              <a:rPr lang="en-US" sz="1200" dirty="0">
                <a:latin typeface="Consolas" panose="020B0609020204030204" pitchFamily="49" charset="0"/>
              </a:rPr>
              <a:t> FILTER(LANGMATCHES(LANG(?</a:t>
            </a:r>
            <a:r>
              <a:rPr lang="en-US" sz="1200" dirty="0" err="1">
                <a:latin typeface="Consolas" panose="020B0609020204030204" pitchFamily="49" charset="0"/>
              </a:rPr>
              <a:t>bookGenreTitle</a:t>
            </a:r>
            <a:r>
              <a:rPr lang="en-US" sz="1200" dirty="0">
                <a:latin typeface="Consolas" panose="020B0609020204030204" pitchFamily="49" charset="0"/>
              </a:rPr>
              <a:t>), '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')) }.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dbp:country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bookCountry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OPTIONAL{?</a:t>
            </a:r>
            <a:r>
              <a:rPr lang="en-US" sz="1200" dirty="0" err="1">
                <a:latin typeface="Consolas" panose="020B0609020204030204" pitchFamily="49" charset="0"/>
              </a:rPr>
              <a:t>bookCountry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rdfs:label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bookCountryTitle</a:t>
            </a:r>
            <a:r>
              <a:rPr lang="en-US" sz="1200" dirty="0">
                <a:latin typeface="Consolas" panose="020B0609020204030204" pitchFamily="49" charset="0"/>
              </a:rPr>
              <a:t>. FILTER(LANGMATCHES(LANG(?</a:t>
            </a:r>
            <a:r>
              <a:rPr lang="en-US" sz="1200" dirty="0" err="1">
                <a:latin typeface="Consolas" panose="020B0609020204030204" pitchFamily="49" charset="0"/>
              </a:rPr>
              <a:t>bookCountryTitle</a:t>
            </a:r>
            <a:r>
              <a:rPr lang="en-US" sz="1200" dirty="0">
                <a:latin typeface="Consolas" panose="020B0609020204030204" pitchFamily="49" charset="0"/>
              </a:rPr>
              <a:t>), '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')) }.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dbo:author</a:t>
            </a:r>
            <a:r>
              <a:rPr lang="en-US" sz="1200" dirty="0">
                <a:latin typeface="Consolas" panose="020B0609020204030204" pitchFamily="49" charset="0"/>
              </a:rPr>
              <a:t> ?author 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OPTIONAL{ ?author </a:t>
            </a:r>
            <a:r>
              <a:rPr lang="en-US" sz="1200" dirty="0" err="1">
                <a:latin typeface="Consolas" panose="020B0609020204030204" pitchFamily="49" charset="0"/>
              </a:rPr>
              <a:t>rdfs:label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authorLabel</a:t>
            </a:r>
            <a:r>
              <a:rPr lang="en-US" sz="1200" dirty="0">
                <a:latin typeface="Consolas" panose="020B0609020204030204" pitchFamily="49" charset="0"/>
              </a:rPr>
              <a:t> FILTER(LANGMATCHES(LANG(?</a:t>
            </a:r>
            <a:r>
              <a:rPr lang="en-US" sz="1200" dirty="0" err="1">
                <a:latin typeface="Consolas" panose="020B0609020204030204" pitchFamily="49" charset="0"/>
              </a:rPr>
              <a:t>authorLabel</a:t>
            </a:r>
            <a:r>
              <a:rPr lang="en-US" sz="1200" dirty="0">
                <a:latin typeface="Consolas" panose="020B0609020204030204" pitchFamily="49" charset="0"/>
              </a:rPr>
              <a:t>), '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'))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OPTIONAL{ ?author </a:t>
            </a:r>
            <a:r>
              <a:rPr lang="en-US" sz="1200" dirty="0" err="1">
                <a:latin typeface="Consolas" panose="020B0609020204030204" pitchFamily="49" charset="0"/>
              </a:rPr>
              <a:t>dbo:birthDate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authorBirthDate</a:t>
            </a:r>
            <a:r>
              <a:rPr lang="en-US" sz="1200" dirty="0">
                <a:latin typeface="Consolas" panose="020B0609020204030204" pitchFamily="49" charset="0"/>
              </a:rPr>
              <a:t>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OPTIONAL{ ?author </a:t>
            </a:r>
            <a:r>
              <a:rPr lang="en-US" sz="1200" dirty="0" err="1">
                <a:latin typeface="Consolas" panose="020B0609020204030204" pitchFamily="49" charset="0"/>
              </a:rPr>
              <a:t>dbo:birthPlace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authorBirthPlace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OPTIONAL{ ?</a:t>
            </a:r>
            <a:r>
              <a:rPr lang="en-US" sz="1200" dirty="0" err="1">
                <a:latin typeface="Consolas" panose="020B0609020204030204" pitchFamily="49" charset="0"/>
              </a:rPr>
              <a:t>authorBirthPlace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rdfs:label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authorBirthPlaceLabel</a:t>
            </a:r>
            <a:r>
              <a:rPr lang="en-US" sz="1200" dirty="0">
                <a:latin typeface="Consolas" panose="020B0609020204030204" pitchFamily="49" charset="0"/>
              </a:rPr>
              <a:t>. FILTER(LANGMATCHES(LANG(?</a:t>
            </a:r>
            <a:r>
              <a:rPr lang="en-US" sz="1200" dirty="0" err="1">
                <a:latin typeface="Consolas" panose="020B0609020204030204" pitchFamily="49" charset="0"/>
              </a:rPr>
              <a:t>authorBirthPlaceLabel</a:t>
            </a:r>
            <a:r>
              <a:rPr lang="en-US" sz="1200" dirty="0">
                <a:latin typeface="Consolas" panose="020B0609020204030204" pitchFamily="49" charset="0"/>
              </a:rPr>
              <a:t>), '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')) }. }.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?movie </a:t>
            </a:r>
            <a:r>
              <a:rPr lang="en-US" sz="1200" dirty="0" err="1">
                <a:latin typeface="Consolas" panose="020B0609020204030204" pitchFamily="49" charset="0"/>
              </a:rPr>
              <a:t>dbo:basedOn</a:t>
            </a:r>
            <a:r>
              <a:rPr lang="en-US" sz="1200" dirty="0">
                <a:latin typeface="Consolas" panose="020B0609020204030204" pitchFamily="49" charset="0"/>
              </a:rPr>
              <a:t> ?book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OPTIONAL{ ?movie </a:t>
            </a:r>
            <a:r>
              <a:rPr lang="en-US" sz="1200" dirty="0" err="1">
                <a:latin typeface="Consolas" panose="020B0609020204030204" pitchFamily="49" charset="0"/>
              </a:rPr>
              <a:t>rdfs:label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movieTitle</a:t>
            </a:r>
            <a:r>
              <a:rPr lang="en-US" sz="1200" dirty="0">
                <a:latin typeface="Consolas" panose="020B0609020204030204" pitchFamily="49" charset="0"/>
              </a:rPr>
              <a:t>. FILTER(LANGMATCHES(LANG(?</a:t>
            </a:r>
            <a:r>
              <a:rPr lang="en-US" sz="1200" dirty="0" err="1">
                <a:latin typeface="Consolas" panose="020B0609020204030204" pitchFamily="49" charset="0"/>
              </a:rPr>
              <a:t>movieTitle</a:t>
            </a:r>
            <a:r>
              <a:rPr lang="en-US" sz="1200" dirty="0">
                <a:latin typeface="Consolas" panose="020B0609020204030204" pitchFamily="49" charset="0"/>
              </a:rPr>
              <a:t>), '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')) }.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Онтологическая модель</a:t>
            </a:r>
            <a:r>
              <a:rPr lang="en-US" dirty="0" smtClean="0"/>
              <a:t> v1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153" y="2129061"/>
            <a:ext cx="3743847" cy="3620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" y="1967113"/>
            <a:ext cx="837364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7" y="344681"/>
            <a:ext cx="8460336" cy="6476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075" y="568345"/>
            <a:ext cx="5252196" cy="1560716"/>
          </a:xfrm>
        </p:spPr>
        <p:txBody>
          <a:bodyPr/>
          <a:lstStyle/>
          <a:p>
            <a:r>
              <a:rPr lang="ru-RU" dirty="0"/>
              <a:t>Онтологическая модель</a:t>
            </a:r>
            <a:r>
              <a:rPr lang="en-US" dirty="0"/>
              <a:t> </a:t>
            </a:r>
            <a:r>
              <a:rPr lang="en-US" dirty="0" smtClean="0"/>
              <a:t>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5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699" y="2288665"/>
            <a:ext cx="8770571" cy="3651504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dirty="0" err="1"/>
              <a:t>v</a:t>
            </a:r>
            <a:r>
              <a:rPr lang="en-US" dirty="0" err="1" smtClean="0"/>
              <a:t>oid:triples</a:t>
            </a:r>
            <a:r>
              <a:rPr lang="en-US" dirty="0" smtClean="0"/>
              <a:t> 7944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dirty="0" err="1"/>
              <a:t>v</a:t>
            </a:r>
            <a:r>
              <a:rPr lang="en-US" dirty="0" err="1" smtClean="0"/>
              <a:t>oid:entities</a:t>
            </a:r>
            <a:r>
              <a:rPr lang="en-US" dirty="0" smtClean="0"/>
              <a:t> 9259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dirty="0" err="1"/>
              <a:t>v</a:t>
            </a:r>
            <a:r>
              <a:rPr lang="en-US" dirty="0" err="1" smtClean="0"/>
              <a:t>oid:classes</a:t>
            </a:r>
            <a:r>
              <a:rPr lang="en-US" dirty="0" smtClean="0"/>
              <a:t> 10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dirty="0" err="1"/>
              <a:t>v</a:t>
            </a:r>
            <a:r>
              <a:rPr lang="en-US" dirty="0" err="1" smtClean="0"/>
              <a:t>oid:properties</a:t>
            </a:r>
            <a:r>
              <a:rPr lang="en-US" dirty="0" smtClean="0"/>
              <a:t> 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31" y="3911217"/>
            <a:ext cx="7792537" cy="1876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31" y="5787904"/>
            <a:ext cx="7735380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Компетентностные</a:t>
            </a:r>
            <a:r>
              <a:rPr lang="ru-RU" dirty="0" smtClean="0"/>
              <a:t> вопросы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Найти все книги, по которым были сняты фильмы.</a:t>
            </a:r>
            <a:endParaRPr lang="en-US" dirty="0" smtClean="0"/>
          </a:p>
          <a:p>
            <a:r>
              <a:rPr lang="ru-RU" dirty="0" err="1" smtClean="0"/>
              <a:t>Топовые</a:t>
            </a:r>
            <a:r>
              <a:rPr lang="ru-RU" dirty="0" smtClean="0"/>
              <a:t> книги авторов из</a:t>
            </a:r>
            <a:r>
              <a:rPr lang="en-US" dirty="0" smtClean="0"/>
              <a:t> </a:t>
            </a:r>
            <a:r>
              <a:rPr lang="ru-RU" dirty="0" smtClean="0"/>
              <a:t>России.</a:t>
            </a:r>
            <a:endParaRPr lang="en-US" dirty="0" smtClean="0"/>
          </a:p>
          <a:p>
            <a:r>
              <a:rPr lang="ru-RU" dirty="0"/>
              <a:t>К</a:t>
            </a:r>
            <a:r>
              <a:rPr lang="ru-RU" dirty="0" smtClean="0"/>
              <a:t>ниги жанра </a:t>
            </a:r>
            <a:r>
              <a:rPr lang="en-US" dirty="0" smtClean="0"/>
              <a:t>Fiction</a:t>
            </a:r>
            <a:r>
              <a:rPr lang="ru-RU" dirty="0" smtClean="0"/>
              <a:t> маленького размера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Последние книги большого размера.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Найти все книги, по которым были сняты фильмы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distinct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movieTitle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rdf:type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ontobooks:Books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?movie </a:t>
            </a:r>
            <a:r>
              <a:rPr lang="en-US" dirty="0" err="1">
                <a:latin typeface="Consolas" panose="020B0609020204030204" pitchFamily="49" charset="0"/>
              </a:rPr>
              <a:t>ontobooks:isBasedOnBook</a:t>
            </a:r>
            <a:r>
              <a:rPr lang="en-US" dirty="0">
                <a:latin typeface="Consolas" panose="020B0609020204030204" pitchFamily="49" charset="0"/>
              </a:rPr>
              <a:t> ?book 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?</a:t>
            </a:r>
            <a:r>
              <a:rPr lang="en-US" dirty="0">
                <a:latin typeface="Consolas" panose="020B0609020204030204" pitchFamily="49" charset="0"/>
              </a:rPr>
              <a:t>movie </a:t>
            </a:r>
            <a:r>
              <a:rPr lang="en-US" dirty="0" err="1">
                <a:latin typeface="Consolas" panose="020B0609020204030204" pitchFamily="49" charset="0"/>
              </a:rPr>
              <a:t>ontobooks:hasTitle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movieTitle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ORDER BY (?</a:t>
            </a:r>
            <a:r>
              <a:rPr lang="en-US" dirty="0" err="1">
                <a:latin typeface="Consolas" panose="020B0609020204030204" pitchFamily="49" charset="0"/>
              </a:rPr>
              <a:t>movieTitle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06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3368</TotalTime>
  <Words>411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Consolas</vt:lpstr>
      <vt:lpstr>Corbel</vt:lpstr>
      <vt:lpstr>Feathered</vt:lpstr>
      <vt:lpstr>Графовые базы знаний (проект)</vt:lpstr>
      <vt:lpstr>Тема</vt:lpstr>
      <vt:lpstr>Сложности</vt:lpstr>
      <vt:lpstr>Запрос для извлечения данных из DBpedia</vt:lpstr>
      <vt:lpstr>Онтологическая модель v1</vt:lpstr>
      <vt:lpstr>Онтологическая модель v2</vt:lpstr>
      <vt:lpstr>VoID</vt:lpstr>
      <vt:lpstr>Компетентностные вопросы</vt:lpstr>
      <vt:lpstr>Найти все книги, по которым были сняты фильмы</vt:lpstr>
      <vt:lpstr>Топовые книги авторов из России</vt:lpstr>
      <vt:lpstr>Книги жанра Fiction маленького размера</vt:lpstr>
      <vt:lpstr>Последние книги большого размера </vt:lpstr>
      <vt:lpstr>Embeddings</vt:lpstr>
      <vt:lpstr>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Графовые базы знаний (проект)</dc:title>
  <dc:creator>Elizabeth Kuzenkova</dc:creator>
  <cp:lastModifiedBy>Elizabeth Kuzenkova</cp:lastModifiedBy>
  <cp:revision>47</cp:revision>
  <dcterms:created xsi:type="dcterms:W3CDTF">2022-04-10T19:40:51Z</dcterms:created>
  <dcterms:modified xsi:type="dcterms:W3CDTF">2022-06-27T11:00:57Z</dcterms:modified>
</cp:coreProperties>
</file>