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57" r:id="rId4"/>
    <p:sldId id="258" r:id="rId5"/>
    <p:sldId id="260" r:id="rId6"/>
    <p:sldId id="261" r:id="rId7"/>
    <p:sldId id="259" r:id="rId8"/>
    <p:sldId id="267" r:id="rId9"/>
    <p:sldId id="263" r:id="rId10"/>
    <p:sldId id="264" r:id="rId11"/>
    <p:sldId id="265" r:id="rId12"/>
    <p:sldId id="262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  <a:srgbClr val="E88FD5"/>
    <a:srgbClr val="F5B5D8"/>
    <a:srgbClr val="F29CCB"/>
    <a:srgbClr val="A6DDE4"/>
    <a:srgbClr val="000000"/>
    <a:srgbClr val="92D5DE"/>
    <a:srgbClr val="FBFB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3E8B8-A266-41C6-8BA6-C0B8B00096F1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7770D-923F-4070-8541-B86BAEF1EA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479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7770D-923F-4070-8541-B86BAEF1EAF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564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7770D-923F-4070-8541-B86BAEF1EAF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826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7770D-923F-4070-8541-B86BAEF1EAF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75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7770D-923F-4070-8541-B86BAEF1EAF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361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7770D-923F-4070-8541-B86BAEF1EAF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116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667FE-9565-E5FD-17BC-E4AC3AE49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716084-BA3D-2BD9-E37B-E9CF52F46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FF0612-1909-B7E1-1169-AA5C75293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A6EC-66D9-4596-9805-4294253FC163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D808BC-1F02-B6C5-324C-74C5F1C94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2F45F5-CD16-BB54-C528-93D5275D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0EF4-7B99-4982-9603-E44E5FAA1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55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AB1117-F976-B604-403B-59DF3AC92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8E2C55C-8816-E29E-BE33-E2A50F89E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EE9030-02D8-F204-2678-67BFB38F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A6EC-66D9-4596-9805-4294253FC163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87073C-04EE-10D9-02C3-84014422F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064127-9EA9-AE0A-C820-52ED414E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0EF4-7B99-4982-9603-E44E5FAA1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705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773FD8E-7450-3539-6E1F-8F46EA97D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01852CA-DAC6-4F3C-55C4-DBA30B266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67CEC6-9914-6445-D3E0-49D045C0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A6EC-66D9-4596-9805-4294253FC163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24C0E5-C346-C0C1-FDC5-51C9627F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493426-19BE-3529-4E99-3672F745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0EF4-7B99-4982-9603-E44E5FAA1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077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31DA8-0D33-D300-F729-15D010B6E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F6115A-EA06-53CB-645F-E59142F09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08E3F8-4F77-AE28-4A92-88345B0AB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A6EC-66D9-4596-9805-4294253FC163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2284CD-11CC-260F-ACF9-94E628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546FC3-018F-D307-A9D5-195CC1EDE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0EF4-7B99-4982-9603-E44E5FAA1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72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C5FA62-7A02-E59E-8E37-C0B5B9CB7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C16DD5-FC70-A8BF-290A-7CF6BE348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433A01-5F09-DE62-B5C9-6C86D47B4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A6EC-66D9-4596-9805-4294253FC163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FADF7F-72F5-B315-829A-3F2C42D08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A759CE-E095-6A4E-7959-DFADD33A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0EF4-7B99-4982-9603-E44E5FAA1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06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74ACB0-0E2C-689A-65FF-E816BB5E0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A26DA8-1653-60E4-9F07-3419F3598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C0D87B-836B-E6F3-9FE2-70F215914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CD4ABA-B32D-255E-606E-03DBE1E1C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A6EC-66D9-4596-9805-4294253FC163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F667D3-FCF6-AEB4-5916-81F4BFAD5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2952BE-C983-69B2-D287-5BF4F1359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0EF4-7B99-4982-9603-E44E5FAA1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19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B40A7-087C-1418-42CF-2167D1659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8D1A58-92A7-3A6D-4CA3-AAC98279B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1629318-4ED0-C28C-FDCA-F560F2A0C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3D78BBB-3D07-9A5E-AEE9-F9B6EA2B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FBB97F-2298-51E4-E601-0AF37703A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7B2328-BB7E-BC21-9D15-EEDEF5E93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A6EC-66D9-4596-9805-4294253FC163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1B7C3DF-FDC8-1E9D-2F69-9A28C1F8B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46904AE-8C14-4925-3E54-BB0F4C7D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0EF4-7B99-4982-9603-E44E5FAA1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105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3CF625-0C92-242F-AFA7-354BE285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6F038BA-2742-8C7C-0F2C-BBDA4CC1D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A6EC-66D9-4596-9805-4294253FC163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F2E5E49-561A-40F9-9B24-4AB85602F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DB3D508-8FED-6484-FC29-08D43A85A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0EF4-7B99-4982-9603-E44E5FAA1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80EC967-1D6C-7B09-A25C-B19BD8FFB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A6EC-66D9-4596-9805-4294253FC163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B90823D-4DC4-EF7F-098E-A65F4311E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4DDAAEA-D3A0-0D0D-1B95-42DD4C67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0EF4-7B99-4982-9603-E44E5FAA1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46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A70E5B-AEC8-3947-4D88-29AAACEF2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5E2E04-4E76-0DEB-BA97-8D7033E43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87711F3-FB29-BD3E-40C8-8771CFD15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CDB5C1F-88F8-BA05-70E0-7F96887FF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A6EC-66D9-4596-9805-4294253FC163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983296-63EC-6C99-C2A1-749F46134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05A499A-BE1C-B581-FE05-46D1E638E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0EF4-7B99-4982-9603-E44E5FAA1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88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BCB616-CE42-8E59-3C01-C8E07A25B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FD2E59D-9EBE-4FC9-13DA-C0D76D659A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C3AF012-0B30-BC09-79FD-675608E7F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B40A6E-A604-9CEC-902B-5813E76F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A6EC-66D9-4596-9805-4294253FC163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BD6480-3252-F9E3-3A30-A6E320DC0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B18967-51D5-9663-A2D7-8D905DAC2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0EF4-7B99-4982-9603-E44E5FAA1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54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84087A-BF0D-E5F2-C781-43C346ACC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6615BB-C231-B518-8AB0-222360743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379289-04D9-6648-BF61-05AA0C1F6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9A6EC-66D9-4596-9805-4294253FC163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073013-D3ED-9EA2-5FE0-AE4673176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A5CFD6-4E26-D457-7B53-BD9DCE4B6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D0EF4-7B99-4982-9603-E44E5FAA1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82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92D5DE"/>
            </a:gs>
            <a:gs pos="0">
              <a:srgbClr val="FBFB43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B531C0-2474-0289-B8F0-F63175EEF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latin typeface="Comic Sans MS" panose="030F0702030302020204" pitchFamily="66" charset="0"/>
              </a:rPr>
              <a:t>Вселенная мультсериала «Рик и </a:t>
            </a:r>
            <a:r>
              <a:rPr lang="ru-RU" b="1" dirty="0" err="1">
                <a:latin typeface="Comic Sans MS" panose="030F0702030302020204" pitchFamily="66" charset="0"/>
              </a:rPr>
              <a:t>Морти</a:t>
            </a:r>
            <a:r>
              <a:rPr lang="ru-RU" b="1" dirty="0">
                <a:latin typeface="Comic Sans MS" panose="030F0702030302020204" pitchFamily="66" charset="0"/>
              </a:rPr>
              <a:t>»</a:t>
            </a:r>
            <a:br>
              <a:rPr lang="ru-RU" b="1" dirty="0">
                <a:latin typeface="Comic Sans MS" panose="030F0702030302020204" pitchFamily="66" charset="0"/>
              </a:rPr>
            </a:br>
            <a:r>
              <a:rPr lang="ru-RU" b="1" dirty="0">
                <a:latin typeface="Comic Sans MS" panose="030F0702030302020204" pitchFamily="66" charset="0"/>
              </a:rPr>
              <a:t>на примере 15 эпизода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B9D683-8CF1-ED1F-4B91-F71F4CF61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4079875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ru-RU" sz="2800" b="1" dirty="0">
                <a:latin typeface="Comic Sans MS" panose="030F0702030302020204" pitchFamily="66" charset="0"/>
              </a:rPr>
              <a:t>Подготовили:</a:t>
            </a:r>
          </a:p>
          <a:p>
            <a:pPr algn="r"/>
            <a:r>
              <a:rPr lang="ru-RU" sz="2800" b="1" dirty="0">
                <a:latin typeface="Comic Sans MS" panose="030F0702030302020204" pitchFamily="66" charset="0"/>
              </a:rPr>
              <a:t>Курдюмов Дмитрий</a:t>
            </a:r>
          </a:p>
          <a:p>
            <a:pPr algn="r"/>
            <a:r>
              <a:rPr lang="ru-RU" sz="2800" b="1" dirty="0" err="1">
                <a:latin typeface="Comic Sans MS" panose="030F0702030302020204" pitchFamily="66" charset="0"/>
              </a:rPr>
              <a:t>Галай</a:t>
            </a:r>
            <a:r>
              <a:rPr lang="ru-RU" sz="2800" b="1" dirty="0">
                <a:latin typeface="Comic Sans MS" panose="030F0702030302020204" pitchFamily="66" charset="0"/>
              </a:rPr>
              <a:t> Олеся</a:t>
            </a:r>
          </a:p>
        </p:txBody>
      </p:sp>
    </p:spTree>
    <p:extLst>
      <p:ext uri="{BB962C8B-B14F-4D97-AF65-F5344CB8AC3E}">
        <p14:creationId xmlns:p14="http://schemas.microsoft.com/office/powerpoint/2010/main" val="3812965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0F621F-1B0E-9DBD-EC47-4952DEFF4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Comic Sans MS" panose="030F0702030302020204" pitchFamily="66" charset="0"/>
              </a:rPr>
              <a:t>Ссылки в репликах </a:t>
            </a:r>
            <a:r>
              <a:rPr lang="ru-RU" b="1" dirty="0" err="1">
                <a:latin typeface="Comic Sans MS" panose="030F0702030302020204" pitchFamily="66" charset="0"/>
              </a:rPr>
              <a:t>Морти</a:t>
            </a:r>
            <a:endParaRPr lang="ru-RU" b="1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5A3145-834A-8BD4-CC68-DA0D4D708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470" y="1260476"/>
            <a:ext cx="5249333" cy="3959224"/>
          </a:xfrm>
          <a:prstGeom prst="roundRect">
            <a:avLst/>
          </a:prstGeom>
          <a:solidFill>
            <a:srgbClr val="A6DDE4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>
                <a:latin typeface="Comic Sans MS" panose="030F0702030302020204" pitchFamily="66" charset="0"/>
              </a:rPr>
              <a:t>PREFIX </a:t>
            </a:r>
            <a:r>
              <a:rPr lang="en-US" sz="1400" dirty="0" err="1">
                <a:latin typeface="Comic Sans MS" panose="030F0702030302020204" pitchFamily="66" charset="0"/>
              </a:rPr>
              <a:t>foaf</a:t>
            </a:r>
            <a:r>
              <a:rPr lang="en-US" sz="1400" dirty="0">
                <a:latin typeface="Comic Sans MS" panose="030F0702030302020204" pitchFamily="66" charset="0"/>
              </a:rPr>
              <a:t>: &lt;https://w3id.org/d2s/graph/RickAndMorty#&gt;</a:t>
            </a:r>
          </a:p>
          <a:p>
            <a:pPr marL="0" indent="0">
              <a:buNone/>
            </a:pPr>
            <a:r>
              <a:rPr lang="en-US" sz="1400" dirty="0">
                <a:latin typeface="Comic Sans MS" panose="030F0702030302020204" pitchFamily="66" charset="0"/>
              </a:rPr>
              <a:t>SELECT ?</a:t>
            </a:r>
            <a:r>
              <a:rPr lang="en-US" sz="1400" dirty="0" err="1">
                <a:latin typeface="Comic Sans MS" panose="030F0702030302020204" pitchFamily="66" charset="0"/>
              </a:rPr>
              <a:t>wiki_link</a:t>
            </a:r>
            <a:endParaRPr lang="en-US" sz="1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400" dirty="0">
                <a:latin typeface="Comic Sans MS" panose="030F0702030302020204" pitchFamily="66" charset="0"/>
              </a:rPr>
              <a:t>WHERE {</a:t>
            </a:r>
          </a:p>
          <a:p>
            <a:pPr marL="0" indent="0">
              <a:buNone/>
            </a:pPr>
            <a:r>
              <a:rPr lang="en-US" sz="1400" dirty="0">
                <a:latin typeface="Comic Sans MS" panose="030F0702030302020204" pitchFamily="66" charset="0"/>
              </a:rPr>
              <a:t>?x </a:t>
            </a:r>
            <a:r>
              <a:rPr lang="en-US" sz="1400" dirty="0" err="1">
                <a:latin typeface="Comic Sans MS" panose="030F0702030302020204" pitchFamily="66" charset="0"/>
              </a:rPr>
              <a:t>foaf:said_by_character</a:t>
            </a:r>
            <a:r>
              <a:rPr lang="en-US" sz="1400" dirty="0">
                <a:latin typeface="Comic Sans MS" panose="030F0702030302020204" pitchFamily="66" charset="0"/>
              </a:rPr>
              <a:t> ?</a:t>
            </a:r>
            <a:r>
              <a:rPr lang="en-US" sz="1400" dirty="0" err="1">
                <a:latin typeface="Comic Sans MS" panose="030F0702030302020204" pitchFamily="66" charset="0"/>
              </a:rPr>
              <a:t>s_ch</a:t>
            </a:r>
            <a:r>
              <a:rPr lang="en-US" sz="1400" dirty="0">
                <a:latin typeface="Comic Sans MS" panose="030F0702030302020204" pitchFamily="66" charset="0"/>
              </a:rPr>
              <a:t> .</a:t>
            </a:r>
          </a:p>
          <a:p>
            <a:pPr marL="0" indent="0">
              <a:buNone/>
            </a:pPr>
            <a:r>
              <a:rPr lang="en-US" sz="1400" dirty="0">
                <a:latin typeface="Comic Sans MS" panose="030F0702030302020204" pitchFamily="66" charset="0"/>
              </a:rPr>
              <a:t>?x </a:t>
            </a:r>
            <a:r>
              <a:rPr lang="en-US" sz="1400" dirty="0" err="1">
                <a:latin typeface="Comic Sans MS" panose="030F0702030302020204" pitchFamily="66" charset="0"/>
              </a:rPr>
              <a:t>foaf:said_in_episode</a:t>
            </a:r>
            <a:r>
              <a:rPr lang="en-US" sz="1400" dirty="0">
                <a:latin typeface="Comic Sans MS" panose="030F0702030302020204" pitchFamily="66" charset="0"/>
              </a:rPr>
              <a:t> ?ep .</a:t>
            </a:r>
          </a:p>
          <a:p>
            <a:pPr marL="0" indent="0">
              <a:buNone/>
            </a:pPr>
            <a:r>
              <a:rPr lang="en-US" sz="1400" dirty="0">
                <a:latin typeface="Comic Sans MS" panose="030F0702030302020204" pitchFamily="66" charset="0"/>
              </a:rPr>
              <a:t>?x </a:t>
            </a:r>
            <a:r>
              <a:rPr lang="en-US" sz="1400" dirty="0" err="1">
                <a:latin typeface="Comic Sans MS" panose="030F0702030302020204" pitchFamily="66" charset="0"/>
              </a:rPr>
              <a:t>foaf:text_link</a:t>
            </a:r>
            <a:r>
              <a:rPr lang="en-US" sz="1400" dirty="0">
                <a:latin typeface="Comic Sans MS" panose="030F0702030302020204" pitchFamily="66" charset="0"/>
              </a:rPr>
              <a:t> ?</a:t>
            </a:r>
            <a:r>
              <a:rPr lang="en-US" sz="1400" dirty="0" err="1">
                <a:latin typeface="Comic Sans MS" panose="030F0702030302020204" pitchFamily="66" charset="0"/>
              </a:rPr>
              <a:t>t_link</a:t>
            </a:r>
            <a:r>
              <a:rPr lang="en-US" sz="1400" dirty="0">
                <a:latin typeface="Comic Sans MS" panose="030F0702030302020204" pitchFamily="66" charset="0"/>
              </a:rPr>
              <a:t> .</a:t>
            </a:r>
          </a:p>
          <a:p>
            <a:pPr marL="0" indent="0">
              <a:buNone/>
            </a:pPr>
            <a:r>
              <a:rPr lang="en-US" sz="1400" dirty="0">
                <a:latin typeface="Comic Sans MS" panose="030F0702030302020204" pitchFamily="66" charset="0"/>
              </a:rPr>
              <a:t>?ep </a:t>
            </a:r>
            <a:r>
              <a:rPr lang="en-US" sz="1400" dirty="0" err="1">
                <a:latin typeface="Comic Sans MS" panose="030F0702030302020204" pitchFamily="66" charset="0"/>
              </a:rPr>
              <a:t>foaf:episode_id</a:t>
            </a:r>
            <a:r>
              <a:rPr lang="en-US" sz="1400" dirty="0">
                <a:latin typeface="Comic Sans MS" panose="030F0702030302020204" pitchFamily="66" charset="0"/>
              </a:rPr>
              <a:t> ?</a:t>
            </a:r>
            <a:r>
              <a:rPr lang="en-US" sz="1400" dirty="0" err="1">
                <a:latin typeface="Comic Sans MS" panose="030F0702030302020204" pitchFamily="66" charset="0"/>
              </a:rPr>
              <a:t>ep_id</a:t>
            </a:r>
            <a:r>
              <a:rPr lang="en-US" sz="1400" dirty="0">
                <a:latin typeface="Comic Sans MS" panose="030F0702030302020204" pitchFamily="66" charset="0"/>
              </a:rPr>
              <a:t> .</a:t>
            </a:r>
          </a:p>
          <a:p>
            <a:pPr marL="0" indent="0">
              <a:buNone/>
            </a:pPr>
            <a:r>
              <a:rPr lang="en-US" sz="1400" dirty="0">
                <a:latin typeface="Comic Sans MS" panose="030F0702030302020204" pitchFamily="66" charset="0"/>
              </a:rPr>
              <a:t>?</a:t>
            </a:r>
            <a:r>
              <a:rPr lang="en-US" sz="1400" dirty="0" err="1">
                <a:latin typeface="Comic Sans MS" panose="030F0702030302020204" pitchFamily="66" charset="0"/>
              </a:rPr>
              <a:t>s_ch</a:t>
            </a:r>
            <a:r>
              <a:rPr lang="en-US" sz="1400" dirty="0">
                <a:latin typeface="Comic Sans MS" panose="030F0702030302020204" pitchFamily="66" charset="0"/>
              </a:rPr>
              <a:t> </a:t>
            </a:r>
            <a:r>
              <a:rPr lang="en-US" sz="1400" dirty="0" err="1">
                <a:latin typeface="Comic Sans MS" panose="030F0702030302020204" pitchFamily="66" charset="0"/>
              </a:rPr>
              <a:t>foaf:name</a:t>
            </a:r>
            <a:r>
              <a:rPr lang="en-US" sz="1400" dirty="0">
                <a:latin typeface="Comic Sans MS" panose="030F0702030302020204" pitchFamily="66" charset="0"/>
              </a:rPr>
              <a:t> ?name .</a:t>
            </a:r>
          </a:p>
          <a:p>
            <a:pPr marL="0" indent="0">
              <a:buNone/>
            </a:pPr>
            <a:r>
              <a:rPr lang="en-US" sz="1400" dirty="0">
                <a:latin typeface="Comic Sans MS" panose="030F0702030302020204" pitchFamily="66" charset="0"/>
              </a:rPr>
              <a:t>?</a:t>
            </a:r>
            <a:r>
              <a:rPr lang="en-US" sz="1400" dirty="0" err="1">
                <a:latin typeface="Comic Sans MS" panose="030F0702030302020204" pitchFamily="66" charset="0"/>
              </a:rPr>
              <a:t>t_link</a:t>
            </a:r>
            <a:r>
              <a:rPr lang="en-US" sz="1400" dirty="0">
                <a:latin typeface="Comic Sans MS" panose="030F0702030302020204" pitchFamily="66" charset="0"/>
              </a:rPr>
              <a:t> </a:t>
            </a:r>
            <a:r>
              <a:rPr lang="en-US" sz="1400" dirty="0" err="1">
                <a:latin typeface="Comic Sans MS" panose="030F0702030302020204" pitchFamily="66" charset="0"/>
              </a:rPr>
              <a:t>foaf:source_text</a:t>
            </a:r>
            <a:r>
              <a:rPr lang="en-US" sz="1400" dirty="0">
                <a:latin typeface="Comic Sans MS" panose="030F0702030302020204" pitchFamily="66" charset="0"/>
              </a:rPr>
              <a:t> ?text .</a:t>
            </a:r>
          </a:p>
          <a:p>
            <a:pPr marL="0" indent="0">
              <a:buNone/>
            </a:pPr>
            <a:r>
              <a:rPr lang="en-US" sz="1400" dirty="0">
                <a:latin typeface="Comic Sans MS" panose="030F0702030302020204" pitchFamily="66" charset="0"/>
              </a:rPr>
              <a:t>?</a:t>
            </a:r>
            <a:r>
              <a:rPr lang="en-US" sz="1400" dirty="0" err="1">
                <a:latin typeface="Comic Sans MS" panose="030F0702030302020204" pitchFamily="66" charset="0"/>
              </a:rPr>
              <a:t>t_link</a:t>
            </a:r>
            <a:r>
              <a:rPr lang="en-US" sz="1400" dirty="0">
                <a:latin typeface="Comic Sans MS" panose="030F0702030302020204" pitchFamily="66" charset="0"/>
              </a:rPr>
              <a:t> </a:t>
            </a:r>
            <a:r>
              <a:rPr lang="en-US" sz="1400" dirty="0" err="1">
                <a:latin typeface="Comic Sans MS" panose="030F0702030302020204" pitchFamily="66" charset="0"/>
              </a:rPr>
              <a:t>foaf:wikidata_url</a:t>
            </a:r>
            <a:r>
              <a:rPr lang="en-US" sz="1400" dirty="0">
                <a:latin typeface="Comic Sans MS" panose="030F0702030302020204" pitchFamily="66" charset="0"/>
              </a:rPr>
              <a:t> ?</a:t>
            </a:r>
            <a:r>
              <a:rPr lang="en-US" sz="1400" dirty="0" err="1">
                <a:latin typeface="Comic Sans MS" panose="030F0702030302020204" pitchFamily="66" charset="0"/>
              </a:rPr>
              <a:t>wiki_link</a:t>
            </a:r>
            <a:endParaRPr lang="en-US" sz="1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400" dirty="0">
                <a:latin typeface="Comic Sans MS" panose="030F0702030302020204" pitchFamily="66" charset="0"/>
              </a:rPr>
              <a:t>FILTER(?</a:t>
            </a:r>
            <a:r>
              <a:rPr lang="en-US" sz="1400" dirty="0" err="1">
                <a:latin typeface="Comic Sans MS" panose="030F0702030302020204" pitchFamily="66" charset="0"/>
              </a:rPr>
              <a:t>ep_id</a:t>
            </a:r>
            <a:r>
              <a:rPr lang="en-US" sz="1400" dirty="0">
                <a:latin typeface="Comic Sans MS" panose="030F0702030302020204" pitchFamily="66" charset="0"/>
              </a:rPr>
              <a:t> = '15' &amp;&amp; ?name = 'Morty Smith')</a:t>
            </a:r>
          </a:p>
          <a:p>
            <a:pPr marL="0" indent="0">
              <a:buNone/>
            </a:pPr>
            <a:r>
              <a:rPr lang="en-US" sz="1400" dirty="0">
                <a:latin typeface="Comic Sans MS" panose="030F0702030302020204" pitchFamily="66" charset="0"/>
              </a:rPr>
              <a:t>}</a:t>
            </a:r>
            <a:endParaRPr lang="ru-RU" sz="1400" dirty="0">
              <a:latin typeface="Comic Sans MS" panose="030F0702030302020204" pitchFamily="66" charset="0"/>
            </a:endParaRPr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DEAA1B97-D171-6F52-1D1A-843D362B08F0}"/>
              </a:ext>
            </a:extLst>
          </p:cNvPr>
          <p:cNvSpPr/>
          <p:nvPr/>
        </p:nvSpPr>
        <p:spPr>
          <a:xfrm rot="1221392">
            <a:off x="5517515" y="3599497"/>
            <a:ext cx="1456267" cy="1024467"/>
          </a:xfrm>
          <a:prstGeom prst="rightArrow">
            <a:avLst/>
          </a:prstGeom>
          <a:solidFill>
            <a:srgbClr val="A6DD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2A9E36-46B6-178E-64F5-3BCF60946019}"/>
              </a:ext>
            </a:extLst>
          </p:cNvPr>
          <p:cNvSpPr txBox="1"/>
          <p:nvPr/>
        </p:nvSpPr>
        <p:spPr>
          <a:xfrm>
            <a:off x="6968066" y="3782211"/>
            <a:ext cx="4986867" cy="2654841"/>
          </a:xfrm>
          <a:prstGeom prst="roundRect">
            <a:avLst/>
          </a:prstGeom>
          <a:solidFill>
            <a:srgbClr val="A6DDE4"/>
          </a:solidFill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omic Sans MS" panose="030F0702030302020204" pitchFamily="66" charset="0"/>
              </a:rPr>
              <a:t>http://www.wikidata.org/entity/Q95074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omic Sans MS" panose="030F0702030302020204" pitchFamily="66" charset="0"/>
              </a:rPr>
              <a:t>http://www.wikidata.org/entity/Q24207815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omic Sans MS" panose="030F0702030302020204" pitchFamily="66" charset="0"/>
              </a:rPr>
              <a:t>http://www.wikidata.org/entity/Q95074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omic Sans MS" panose="030F0702030302020204" pitchFamily="66" charset="0"/>
              </a:rPr>
              <a:t>http://www.wikidata.org/entity/Q95074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omic Sans MS" panose="030F0702030302020204" pitchFamily="66" charset="0"/>
              </a:rPr>
              <a:t>http://www.wikidata.org/entity/Q5935752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omic Sans MS" panose="030F0702030302020204" pitchFamily="66" charset="0"/>
              </a:rPr>
              <a:t>http://www.wikidata.org/entity/Q95074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omic Sans MS" panose="030F0702030302020204" pitchFamily="66" charset="0"/>
              </a:rPr>
              <a:t>http://www.wikidata.org/entity/Q24207815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omic Sans MS" panose="030F0702030302020204" pitchFamily="66" charset="0"/>
              </a:rPr>
              <a:t>http://www.wikidata.org/entity/Q95074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omic Sans MS" panose="030F0702030302020204" pitchFamily="66" charset="0"/>
              </a:rPr>
              <a:t>http://www.wikidata.org/entity/Q24207815</a:t>
            </a:r>
            <a:endParaRPr lang="ru-RU" sz="1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440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0F621F-1B0E-9DBD-EC47-4952DEFF4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07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Comic Sans MS" panose="030F0702030302020204" pitchFamily="66" charset="0"/>
              </a:rPr>
              <a:t>Персонажи в кадре реплики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5A3145-834A-8BD4-CC68-DA0D4D708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470" y="1293425"/>
            <a:ext cx="5249333" cy="3959224"/>
          </a:xfrm>
          <a:prstGeom prst="roundRect">
            <a:avLst/>
          </a:prstGeom>
          <a:solidFill>
            <a:srgbClr val="F5B5D8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400" dirty="0">
                <a:latin typeface="Comic Sans MS" panose="030F0702030302020204" pitchFamily="66" charset="0"/>
              </a:rPr>
              <a:t>PREFIX </a:t>
            </a:r>
            <a:r>
              <a:rPr lang="en-US" sz="1400" dirty="0" err="1">
                <a:latin typeface="Comic Sans MS" panose="030F0702030302020204" pitchFamily="66" charset="0"/>
              </a:rPr>
              <a:t>foaf</a:t>
            </a:r>
            <a:r>
              <a:rPr lang="en-US" sz="1400" dirty="0">
                <a:latin typeface="Comic Sans MS" panose="030F0702030302020204" pitchFamily="66" charset="0"/>
              </a:rPr>
              <a:t>: &lt;https://w3id.org/d2s/graph/RickAndMorty#&gt;</a:t>
            </a:r>
          </a:p>
          <a:p>
            <a:pPr marL="0" indent="0">
              <a:buNone/>
            </a:pPr>
            <a:r>
              <a:rPr lang="en-US" sz="1400" dirty="0">
                <a:latin typeface="Comic Sans MS" panose="030F0702030302020204" pitchFamily="66" charset="0"/>
              </a:rPr>
              <a:t>SELECT ?name ?</a:t>
            </a:r>
            <a:r>
              <a:rPr lang="en-US" sz="1400" dirty="0" err="1">
                <a:latin typeface="Comic Sans MS" panose="030F0702030302020204" pitchFamily="66" charset="0"/>
              </a:rPr>
              <a:t>speaker_name</a:t>
            </a:r>
            <a:r>
              <a:rPr lang="en-US" sz="1400" dirty="0">
                <a:latin typeface="Comic Sans MS" panose="030F0702030302020204" pitchFamily="66" charset="0"/>
              </a:rPr>
              <a:t> ?text</a:t>
            </a:r>
          </a:p>
          <a:p>
            <a:pPr marL="0" indent="0">
              <a:buNone/>
            </a:pPr>
            <a:r>
              <a:rPr lang="en-US" sz="1400" dirty="0">
                <a:latin typeface="Comic Sans MS" panose="030F0702030302020204" pitchFamily="66" charset="0"/>
              </a:rPr>
              <a:t>WHERE {</a:t>
            </a:r>
          </a:p>
          <a:p>
            <a:pPr marL="0" indent="0">
              <a:buNone/>
            </a:pPr>
            <a:r>
              <a:rPr lang="en-US" sz="1400" dirty="0">
                <a:latin typeface="Comic Sans MS" panose="030F0702030302020204" pitchFamily="66" charset="0"/>
              </a:rPr>
              <a:t>?x </a:t>
            </a:r>
            <a:r>
              <a:rPr lang="en-US" sz="1400" dirty="0" err="1">
                <a:latin typeface="Comic Sans MS" panose="030F0702030302020204" pitchFamily="66" charset="0"/>
              </a:rPr>
              <a:t>foaf:image_utterance</a:t>
            </a:r>
            <a:r>
              <a:rPr lang="en-US" sz="1400" dirty="0">
                <a:latin typeface="Comic Sans MS" panose="030F0702030302020204" pitchFamily="66" charset="0"/>
              </a:rPr>
              <a:t> ?</a:t>
            </a:r>
            <a:r>
              <a:rPr lang="en-US" sz="1400" dirty="0" err="1">
                <a:latin typeface="Comic Sans MS" panose="030F0702030302020204" pitchFamily="66" charset="0"/>
              </a:rPr>
              <a:t>utt</a:t>
            </a:r>
            <a:r>
              <a:rPr lang="en-US" sz="1400" dirty="0">
                <a:latin typeface="Comic Sans MS" panose="030F0702030302020204" pitchFamily="66" charset="0"/>
              </a:rPr>
              <a:t> .</a:t>
            </a:r>
          </a:p>
          <a:p>
            <a:pPr marL="0" indent="0">
              <a:buNone/>
            </a:pPr>
            <a:r>
              <a:rPr lang="en-US" sz="1400" dirty="0">
                <a:latin typeface="Comic Sans MS" panose="030F0702030302020204" pitchFamily="66" charset="0"/>
              </a:rPr>
              <a:t>?</a:t>
            </a:r>
            <a:r>
              <a:rPr lang="en-US" sz="1400" dirty="0" err="1">
                <a:latin typeface="Comic Sans MS" panose="030F0702030302020204" pitchFamily="66" charset="0"/>
              </a:rPr>
              <a:t>utt</a:t>
            </a:r>
            <a:r>
              <a:rPr lang="en-US" sz="1400" dirty="0">
                <a:latin typeface="Comic Sans MS" panose="030F0702030302020204" pitchFamily="66" charset="0"/>
              </a:rPr>
              <a:t> </a:t>
            </a:r>
            <a:r>
              <a:rPr lang="en-US" sz="1400" dirty="0" err="1">
                <a:latin typeface="Comic Sans MS" panose="030F0702030302020204" pitchFamily="66" charset="0"/>
              </a:rPr>
              <a:t>foaf:said_in_episode</a:t>
            </a:r>
            <a:r>
              <a:rPr lang="en-US" sz="1400" dirty="0">
                <a:latin typeface="Comic Sans MS" panose="030F0702030302020204" pitchFamily="66" charset="0"/>
              </a:rPr>
              <a:t> ?ep .</a:t>
            </a:r>
          </a:p>
          <a:p>
            <a:pPr marL="0" indent="0">
              <a:buNone/>
            </a:pPr>
            <a:r>
              <a:rPr lang="en-US" sz="1400" dirty="0">
                <a:latin typeface="Comic Sans MS" panose="030F0702030302020204" pitchFamily="66" charset="0"/>
              </a:rPr>
              <a:t>?ep </a:t>
            </a:r>
            <a:r>
              <a:rPr lang="en-US" sz="1400" dirty="0" err="1">
                <a:latin typeface="Comic Sans MS" panose="030F0702030302020204" pitchFamily="66" charset="0"/>
              </a:rPr>
              <a:t>foaf:episode_id</a:t>
            </a:r>
            <a:r>
              <a:rPr lang="en-US" sz="1400" dirty="0">
                <a:latin typeface="Comic Sans MS" panose="030F0702030302020204" pitchFamily="66" charset="0"/>
              </a:rPr>
              <a:t> ?</a:t>
            </a:r>
            <a:r>
              <a:rPr lang="en-US" sz="1400" dirty="0" err="1">
                <a:latin typeface="Comic Sans MS" panose="030F0702030302020204" pitchFamily="66" charset="0"/>
              </a:rPr>
              <a:t>ep_id</a:t>
            </a:r>
            <a:r>
              <a:rPr lang="en-US" sz="1400" dirty="0">
                <a:latin typeface="Comic Sans MS" panose="030F0702030302020204" pitchFamily="66" charset="0"/>
              </a:rPr>
              <a:t> .</a:t>
            </a:r>
          </a:p>
          <a:p>
            <a:pPr marL="0" indent="0">
              <a:buNone/>
            </a:pPr>
            <a:r>
              <a:rPr lang="en-US" sz="1400" dirty="0">
                <a:latin typeface="Comic Sans MS" panose="030F0702030302020204" pitchFamily="66" charset="0"/>
              </a:rPr>
              <a:t>?x </a:t>
            </a:r>
            <a:r>
              <a:rPr lang="en-US" sz="1400" dirty="0" err="1">
                <a:latin typeface="Comic Sans MS" panose="030F0702030302020204" pitchFamily="66" charset="0"/>
              </a:rPr>
              <a:t>foaf:segmented_character</a:t>
            </a:r>
            <a:r>
              <a:rPr lang="en-US" sz="1400" dirty="0">
                <a:latin typeface="Comic Sans MS" panose="030F0702030302020204" pitchFamily="66" charset="0"/>
              </a:rPr>
              <a:t> ?</a:t>
            </a:r>
            <a:r>
              <a:rPr lang="en-US" sz="1400" dirty="0" err="1">
                <a:latin typeface="Comic Sans MS" panose="030F0702030302020204" pitchFamily="66" charset="0"/>
              </a:rPr>
              <a:t>seg_ch</a:t>
            </a:r>
            <a:r>
              <a:rPr lang="en-US" sz="1400" dirty="0">
                <a:latin typeface="Comic Sans MS" panose="030F0702030302020204" pitchFamily="66" charset="0"/>
              </a:rPr>
              <a:t> .</a:t>
            </a:r>
          </a:p>
          <a:p>
            <a:pPr marL="0" indent="0">
              <a:buNone/>
            </a:pPr>
            <a:r>
              <a:rPr lang="en-US" sz="1400" dirty="0">
                <a:latin typeface="Comic Sans MS" panose="030F0702030302020204" pitchFamily="66" charset="0"/>
              </a:rPr>
              <a:t>?</a:t>
            </a:r>
            <a:r>
              <a:rPr lang="en-US" sz="1400" dirty="0" err="1">
                <a:latin typeface="Comic Sans MS" panose="030F0702030302020204" pitchFamily="66" charset="0"/>
              </a:rPr>
              <a:t>seg_ch</a:t>
            </a:r>
            <a:r>
              <a:rPr lang="en-US" sz="1400" dirty="0">
                <a:latin typeface="Comic Sans MS" panose="030F0702030302020204" pitchFamily="66" charset="0"/>
              </a:rPr>
              <a:t> </a:t>
            </a:r>
            <a:r>
              <a:rPr lang="en-US" sz="1400" dirty="0" err="1">
                <a:latin typeface="Comic Sans MS" panose="030F0702030302020204" pitchFamily="66" charset="0"/>
              </a:rPr>
              <a:t>foaf:name</a:t>
            </a:r>
            <a:r>
              <a:rPr lang="en-US" sz="1400" dirty="0">
                <a:latin typeface="Comic Sans MS" panose="030F0702030302020204" pitchFamily="66" charset="0"/>
              </a:rPr>
              <a:t> ?name .</a:t>
            </a:r>
          </a:p>
          <a:p>
            <a:pPr marL="0" indent="0">
              <a:buNone/>
            </a:pPr>
            <a:r>
              <a:rPr lang="en-US" sz="1400" dirty="0">
                <a:latin typeface="Comic Sans MS" panose="030F0702030302020204" pitchFamily="66" charset="0"/>
              </a:rPr>
              <a:t>?</a:t>
            </a:r>
            <a:r>
              <a:rPr lang="en-US" sz="1400" dirty="0" err="1">
                <a:latin typeface="Comic Sans MS" panose="030F0702030302020204" pitchFamily="66" charset="0"/>
              </a:rPr>
              <a:t>utt</a:t>
            </a:r>
            <a:r>
              <a:rPr lang="en-US" sz="1400" dirty="0">
                <a:latin typeface="Comic Sans MS" panose="030F0702030302020204" pitchFamily="66" charset="0"/>
              </a:rPr>
              <a:t> </a:t>
            </a:r>
            <a:r>
              <a:rPr lang="en-US" sz="1400" dirty="0" err="1">
                <a:latin typeface="Comic Sans MS" panose="030F0702030302020204" pitchFamily="66" charset="0"/>
              </a:rPr>
              <a:t>foaf:text_link</a:t>
            </a:r>
            <a:r>
              <a:rPr lang="en-US" sz="1400" dirty="0">
                <a:latin typeface="Comic Sans MS" panose="030F0702030302020204" pitchFamily="66" charset="0"/>
              </a:rPr>
              <a:t> ?</a:t>
            </a:r>
            <a:r>
              <a:rPr lang="en-US" sz="1400" dirty="0" err="1">
                <a:latin typeface="Comic Sans MS" panose="030F0702030302020204" pitchFamily="66" charset="0"/>
              </a:rPr>
              <a:t>t_link</a:t>
            </a:r>
            <a:r>
              <a:rPr lang="en-US" sz="1400" dirty="0">
                <a:latin typeface="Comic Sans MS" panose="030F0702030302020204" pitchFamily="66" charset="0"/>
              </a:rPr>
              <a:t> .</a:t>
            </a:r>
          </a:p>
          <a:p>
            <a:pPr marL="0" indent="0">
              <a:buNone/>
            </a:pPr>
            <a:r>
              <a:rPr lang="en-US" sz="1400" dirty="0">
                <a:latin typeface="Comic Sans MS" panose="030F0702030302020204" pitchFamily="66" charset="0"/>
              </a:rPr>
              <a:t>?</a:t>
            </a:r>
            <a:r>
              <a:rPr lang="en-US" sz="1400" dirty="0" err="1">
                <a:latin typeface="Comic Sans MS" panose="030F0702030302020204" pitchFamily="66" charset="0"/>
              </a:rPr>
              <a:t>utt</a:t>
            </a:r>
            <a:r>
              <a:rPr lang="en-US" sz="1400" dirty="0">
                <a:latin typeface="Comic Sans MS" panose="030F0702030302020204" pitchFamily="66" charset="0"/>
              </a:rPr>
              <a:t> </a:t>
            </a:r>
            <a:r>
              <a:rPr lang="en-US" sz="1400" dirty="0" err="1">
                <a:latin typeface="Comic Sans MS" panose="030F0702030302020204" pitchFamily="66" charset="0"/>
              </a:rPr>
              <a:t>foaf:said_by_character</a:t>
            </a:r>
            <a:r>
              <a:rPr lang="en-US" sz="1400" dirty="0">
                <a:latin typeface="Comic Sans MS" panose="030F0702030302020204" pitchFamily="66" charset="0"/>
              </a:rPr>
              <a:t> ?</a:t>
            </a:r>
            <a:r>
              <a:rPr lang="en-US" sz="1400" dirty="0" err="1">
                <a:latin typeface="Comic Sans MS" panose="030F0702030302020204" pitchFamily="66" charset="0"/>
              </a:rPr>
              <a:t>speaker_ch</a:t>
            </a:r>
            <a:r>
              <a:rPr lang="en-US" sz="1400" dirty="0">
                <a:latin typeface="Comic Sans MS" panose="030F0702030302020204" pitchFamily="66" charset="0"/>
              </a:rPr>
              <a:t> .</a:t>
            </a:r>
          </a:p>
          <a:p>
            <a:pPr marL="0" indent="0">
              <a:buNone/>
            </a:pPr>
            <a:r>
              <a:rPr lang="en-US" sz="1400" dirty="0">
                <a:latin typeface="Comic Sans MS" panose="030F0702030302020204" pitchFamily="66" charset="0"/>
              </a:rPr>
              <a:t>?</a:t>
            </a:r>
            <a:r>
              <a:rPr lang="en-US" sz="1400" dirty="0" err="1">
                <a:latin typeface="Comic Sans MS" panose="030F0702030302020204" pitchFamily="66" charset="0"/>
              </a:rPr>
              <a:t>speaker_ch</a:t>
            </a:r>
            <a:r>
              <a:rPr lang="en-US" sz="1400" dirty="0">
                <a:latin typeface="Comic Sans MS" panose="030F0702030302020204" pitchFamily="66" charset="0"/>
              </a:rPr>
              <a:t> </a:t>
            </a:r>
            <a:r>
              <a:rPr lang="en-US" sz="1400" dirty="0" err="1">
                <a:latin typeface="Comic Sans MS" panose="030F0702030302020204" pitchFamily="66" charset="0"/>
              </a:rPr>
              <a:t>foaf:name</a:t>
            </a:r>
            <a:r>
              <a:rPr lang="en-US" sz="1400" dirty="0">
                <a:latin typeface="Comic Sans MS" panose="030F0702030302020204" pitchFamily="66" charset="0"/>
              </a:rPr>
              <a:t> ?</a:t>
            </a:r>
            <a:r>
              <a:rPr lang="en-US" sz="1400" dirty="0" err="1">
                <a:latin typeface="Comic Sans MS" panose="030F0702030302020204" pitchFamily="66" charset="0"/>
              </a:rPr>
              <a:t>speaker_name</a:t>
            </a:r>
            <a:r>
              <a:rPr lang="en-US" sz="1400" dirty="0">
                <a:latin typeface="Comic Sans MS" panose="030F0702030302020204" pitchFamily="66" charset="0"/>
              </a:rPr>
              <a:t> .</a:t>
            </a:r>
          </a:p>
          <a:p>
            <a:pPr marL="0" indent="0">
              <a:buNone/>
            </a:pPr>
            <a:r>
              <a:rPr lang="en-US" sz="1400" dirty="0">
                <a:latin typeface="Comic Sans MS" panose="030F0702030302020204" pitchFamily="66" charset="0"/>
              </a:rPr>
              <a:t>?</a:t>
            </a:r>
            <a:r>
              <a:rPr lang="en-US" sz="1400" dirty="0" err="1">
                <a:latin typeface="Comic Sans MS" panose="030F0702030302020204" pitchFamily="66" charset="0"/>
              </a:rPr>
              <a:t>t_link</a:t>
            </a:r>
            <a:r>
              <a:rPr lang="en-US" sz="1400" dirty="0">
                <a:latin typeface="Comic Sans MS" panose="030F0702030302020204" pitchFamily="66" charset="0"/>
              </a:rPr>
              <a:t> </a:t>
            </a:r>
            <a:r>
              <a:rPr lang="en-US" sz="1400" dirty="0" err="1">
                <a:latin typeface="Comic Sans MS" panose="030F0702030302020204" pitchFamily="66" charset="0"/>
              </a:rPr>
              <a:t>foaf:source_text</a:t>
            </a:r>
            <a:r>
              <a:rPr lang="en-US" sz="1400" dirty="0">
                <a:latin typeface="Comic Sans MS" panose="030F0702030302020204" pitchFamily="66" charset="0"/>
              </a:rPr>
              <a:t> ?text .</a:t>
            </a:r>
          </a:p>
          <a:p>
            <a:pPr marL="0" indent="0">
              <a:buNone/>
            </a:pPr>
            <a:r>
              <a:rPr lang="en-US" sz="1400" dirty="0">
                <a:latin typeface="Comic Sans MS" panose="030F0702030302020204" pitchFamily="66" charset="0"/>
              </a:rPr>
              <a:t>FILTER(?</a:t>
            </a:r>
            <a:r>
              <a:rPr lang="en-US" sz="1400" dirty="0" err="1">
                <a:latin typeface="Comic Sans MS" panose="030F0702030302020204" pitchFamily="66" charset="0"/>
              </a:rPr>
              <a:t>ep_id</a:t>
            </a:r>
            <a:r>
              <a:rPr lang="en-US" sz="1400" dirty="0">
                <a:latin typeface="Comic Sans MS" panose="030F0702030302020204" pitchFamily="66" charset="0"/>
              </a:rPr>
              <a:t> = '15' &amp;&amp; ?text = ': Best uncle ever!')</a:t>
            </a:r>
          </a:p>
          <a:p>
            <a:pPr marL="0" indent="0">
              <a:buNone/>
            </a:pPr>
            <a:r>
              <a:rPr lang="en-US" sz="1400" dirty="0">
                <a:latin typeface="Comic Sans MS" panose="030F0702030302020204" pitchFamily="66" charset="0"/>
              </a:rPr>
              <a:t>}</a:t>
            </a:r>
            <a:endParaRPr lang="ru-RU" sz="1400" dirty="0">
              <a:latin typeface="Comic Sans MS" panose="030F0702030302020204" pitchFamily="66" charset="0"/>
            </a:endParaRPr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DEAA1B97-D171-6F52-1D1A-843D362B08F0}"/>
              </a:ext>
            </a:extLst>
          </p:cNvPr>
          <p:cNvSpPr/>
          <p:nvPr/>
        </p:nvSpPr>
        <p:spPr>
          <a:xfrm rot="1221392">
            <a:off x="5517515" y="3599497"/>
            <a:ext cx="1456267" cy="1024467"/>
          </a:xfrm>
          <a:prstGeom prst="rightArrow">
            <a:avLst/>
          </a:prstGeom>
          <a:solidFill>
            <a:srgbClr val="F5B5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2A9E36-46B6-178E-64F5-3BCF60946019}"/>
              </a:ext>
            </a:extLst>
          </p:cNvPr>
          <p:cNvSpPr txBox="1"/>
          <p:nvPr/>
        </p:nvSpPr>
        <p:spPr>
          <a:xfrm>
            <a:off x="6968066" y="3782211"/>
            <a:ext cx="4986867" cy="2940877"/>
          </a:xfrm>
          <a:prstGeom prst="roundRect">
            <a:avLst/>
          </a:prstGeom>
          <a:solidFill>
            <a:srgbClr val="F5B5D8"/>
          </a:solidFill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omic Sans MS" panose="030F0702030302020204" pitchFamily="66" charset="0"/>
              </a:rPr>
              <a:t>Jerry Smith is in the frame when Summer Smith says : Best uncle ever!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omic Sans MS" panose="030F0702030302020204" pitchFamily="66" charset="0"/>
              </a:rPr>
              <a:t>Beth Smith is in the frame when Summer Smith says : Best uncle ever!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omic Sans MS" panose="030F0702030302020204" pitchFamily="66" charset="0"/>
              </a:rPr>
              <a:t>Summer Smith is in the frame when Summer Smith says : Best uncle ever!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omic Sans MS" panose="030F0702030302020204" pitchFamily="66" charset="0"/>
              </a:rPr>
              <a:t>Morty Smith is in the frame when Summer Smith says : Best uncle ever!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omic Sans MS" panose="030F0702030302020204" pitchFamily="66" charset="0"/>
              </a:rPr>
              <a:t>Uncle Steve is in the frame when Summer Smith says : Best uncle ever!</a:t>
            </a:r>
            <a:endParaRPr lang="ru-RU" sz="1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217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Шрифт, Графика, типография&#10;&#10;Автоматически созданное описание">
            <a:extLst>
              <a:ext uri="{FF2B5EF4-FFF2-40B4-BE49-F238E27FC236}">
                <a16:creationId xmlns:a16="http://schemas.microsoft.com/office/drawing/2014/main" id="{61BAC73A-00C8-C912-12B9-F7168F7B1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0" y="32054"/>
            <a:ext cx="10310640" cy="2152346"/>
          </a:xfrm>
          <a:prstGeom prst="rect">
            <a:avLst/>
          </a:prstGeom>
        </p:spPr>
      </p:pic>
      <p:pic>
        <p:nvPicPr>
          <p:cNvPr id="1026" name="Picture 2" descr="Рик и Морти PNG">
            <a:extLst>
              <a:ext uri="{FF2B5EF4-FFF2-40B4-BE49-F238E27FC236}">
                <a16:creationId xmlns:a16="http://schemas.microsoft.com/office/drawing/2014/main" id="{88EB3186-EF09-1524-5CB5-4E65DC18C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606" y="1803052"/>
            <a:ext cx="3318714" cy="455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DD5570E-A1DC-637A-77BD-7C7F9BF20C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054" b="90307" l="6047" r="95000">
                        <a14:foregroundMark x1="53837" y1="11019" x2="52558" y2="9528"/>
                        <a14:foregroundMark x1="52558" y1="7871" x2="46860" y2="9859"/>
                        <a14:foregroundMark x1="55698" y1="5965" x2="47791" y2="5054"/>
                        <a14:foregroundMark x1="47558" y1="19138" x2="38953" y2="21872"/>
                        <a14:foregroundMark x1="61744" y1="19635" x2="55349" y2="22949"/>
                        <a14:foregroundMark x1="8721" y1="34217" x2="8256" y2="35211"/>
                        <a14:foregroundMark x1="88140" y1="33223" x2="87558" y2="34051"/>
                        <a14:foregroundMark x1="89651" y1="34714" x2="89651" y2="33969"/>
                        <a14:foregroundMark x1="94535" y1="30903" x2="89535" y2="33057"/>
                        <a14:foregroundMark x1="62791" y1="19221" x2="56279" y2="24441"/>
                        <a14:foregroundMark x1="45116" y1="19470" x2="36977" y2="22204"/>
                        <a14:foregroundMark x1="44651" y1="20133" x2="40349" y2="23695"/>
                        <a14:foregroundMark x1="94535" y1="33223" x2="94535" y2="33223"/>
                        <a14:foregroundMark x1="7674" y1="84341" x2="6279" y2="85336"/>
                        <a14:foregroundMark x1="93953" y1="84176" x2="86395" y2="90472"/>
                        <a14:foregroundMark x1="86395" y1="90472" x2="82209" y2="89644"/>
                        <a14:foregroundMark x1="95000" y1="84838" x2="95000" y2="84838"/>
                        <a14:foregroundMark x1="7674" y1="34217" x2="7326" y2="34797"/>
                        <a14:foregroundMark x1="6047" y1="35957" x2="6047" y2="35957"/>
                        <a14:foregroundMark x1="6628" y1="33554" x2="6628" y2="335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4469" y="2184400"/>
            <a:ext cx="3058522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60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57F7E3-7118-9EFB-60E0-FA6C41BA6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916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Comic Sans MS" panose="030F0702030302020204" pitchFamily="66" charset="0"/>
              </a:rPr>
              <a:t>Что хотелось бы в идеале?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0057E63-861B-1944-84D3-DC473AB8B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74" b="99738" l="9439" r="89796">
                        <a14:foregroundMark x1="50510" y1="38845" x2="44898" y2="40420"/>
                        <a14:foregroundMark x1="58163" y1="34383" x2="55867" y2="36220"/>
                        <a14:foregroundMark x1="60400" y1="37157" x2="53827" y2="37533"/>
                        <a14:foregroundMark x1="46684" y1="83202" x2="57908" y2="93176"/>
                        <a14:foregroundMark x1="55171" y1="91486" x2="45153" y2="85302"/>
                        <a14:foregroundMark x1="10459" y1="15748" x2="9439" y2="24934"/>
                        <a14:foregroundMark x1="57214" y1="98971" x2="58418" y2="99738"/>
                        <a14:foregroundMark x1="47704" y1="92913" x2="55985" y2="98188"/>
                        <a14:foregroundMark x1="59439" y1="30184" x2="61224" y2="32021"/>
                        <a14:foregroundMark x1="61224" y1="30971" x2="61990" y2="38583"/>
                        <a14:backgroundMark x1="86990" y1="24934" x2="85459" y2="99213"/>
                        <a14:backgroundMark x1="29592" y1="77165" x2="19898" y2="87664"/>
                        <a14:backgroundMark x1="19898" y1="87664" x2="19643" y2="98950"/>
                        <a14:backgroundMark x1="33929" y1="77165" x2="36120" y2="90015"/>
                        <a14:backgroundMark x1="34903" y1="89101" x2="27041" y2="74016"/>
                        <a14:backgroundMark x1="64250" y1="29576" x2="64488" y2="30625"/>
                        <a14:backgroundMark x1="62245" y1="20735" x2="63621" y2="26804"/>
                        <a14:backgroundMark x1="69643" y1="43832" x2="62755" y2="45407"/>
                        <a14:backgroundMark x1="62500" y1="74016" x2="60459" y2="90026"/>
                        <a14:backgroundMark x1="60459" y1="90026" x2="61480" y2="98425"/>
                        <a14:backgroundMark x1="88520" y1="37270" x2="78571" y2="47769"/>
                        <a14:backgroundMark x1="78571" y1="47769" x2="77551" y2="50656"/>
                        <a14:backgroundMark x1="34694" y1="93176" x2="24235" y2="98163"/>
                        <a14:backgroundMark x1="33673" y1="91339" x2="27551" y2="96325"/>
                        <a14:backgroundMark x1="36735" y1="83465" x2="32653" y2="97113"/>
                        <a14:backgroundMark x1="32653" y1="97113" x2="39796" y2="929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29100" y="2137965"/>
            <a:ext cx="3733800" cy="3629025"/>
          </a:xfrm>
        </p:spPr>
      </p:pic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28547561-1FB4-F5FD-C016-D0C96916E413}"/>
              </a:ext>
            </a:extLst>
          </p:cNvPr>
          <p:cNvSpPr/>
          <p:nvPr/>
        </p:nvSpPr>
        <p:spPr>
          <a:xfrm rot="12822472">
            <a:off x="3194050" y="3468424"/>
            <a:ext cx="1545167" cy="968109"/>
          </a:xfrm>
          <a:prstGeom prst="rightArrow">
            <a:avLst/>
          </a:prstGeom>
          <a:solidFill>
            <a:srgbClr val="E88F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B7288E-8F97-A655-A51D-E0284FC6BB7A}"/>
              </a:ext>
            </a:extLst>
          </p:cNvPr>
          <p:cNvSpPr txBox="1"/>
          <p:nvPr/>
        </p:nvSpPr>
        <p:spPr>
          <a:xfrm>
            <a:off x="649812" y="2436242"/>
            <a:ext cx="2806703" cy="555401"/>
          </a:xfrm>
          <a:prstGeom prst="roundRect">
            <a:avLst/>
          </a:prstGeom>
          <a:solidFill>
            <a:srgbClr val="E88FD5"/>
          </a:solidFill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>
                <a:latin typeface="Comic Sans MS" panose="030F0702030302020204" pitchFamily="66" charset="0"/>
              </a:rPr>
              <a:t>Best uncle ever!</a:t>
            </a:r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3CC21758-F355-F477-FE5D-C5D796EF3C5C}"/>
              </a:ext>
            </a:extLst>
          </p:cNvPr>
          <p:cNvSpPr/>
          <p:nvPr/>
        </p:nvSpPr>
        <p:spPr>
          <a:xfrm rot="8777528" flipH="1">
            <a:off x="7452782" y="3468424"/>
            <a:ext cx="1545167" cy="968109"/>
          </a:xfrm>
          <a:prstGeom prst="rightArrow">
            <a:avLst/>
          </a:prstGeom>
          <a:solidFill>
            <a:srgbClr val="E88F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AF31ED7-6D37-754D-11B6-43A126A2E3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5556" r="98333">
                        <a14:foregroundMark x1="9722" y1="45278" x2="5556" y2="55278"/>
                        <a14:foregroundMark x1="98333" y1="51667" x2="97500" y2="502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35485" y="1209197"/>
            <a:ext cx="3146904" cy="314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72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8FA8D9-D854-058B-9B81-BDE9E5AD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20" y="202412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Comic Sans MS" panose="030F0702030302020204" pitchFamily="66" charset="0"/>
              </a:rPr>
              <a:t>Используемые данные</a:t>
            </a:r>
          </a:p>
        </p:txBody>
      </p:sp>
      <p:sp>
        <p:nvSpPr>
          <p:cNvPr id="4" name="Стрелка: влево 3">
            <a:extLst>
              <a:ext uri="{FF2B5EF4-FFF2-40B4-BE49-F238E27FC236}">
                <a16:creationId xmlns:a16="http://schemas.microsoft.com/office/drawing/2014/main" id="{A437F9F7-8B1C-255F-3E5E-22D3927C5970}"/>
              </a:ext>
            </a:extLst>
          </p:cNvPr>
          <p:cNvSpPr/>
          <p:nvPr/>
        </p:nvSpPr>
        <p:spPr>
          <a:xfrm rot="18462595">
            <a:off x="1778107" y="1771540"/>
            <a:ext cx="1888124" cy="1130006"/>
          </a:xfrm>
          <a:prstGeom prst="leftArrow">
            <a:avLst>
              <a:gd name="adj1" fmla="val 41011"/>
              <a:gd name="adj2" fmla="val 50000"/>
            </a:avLst>
          </a:prstGeom>
          <a:solidFill>
            <a:srgbClr val="A6DD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: влево 4">
            <a:extLst>
              <a:ext uri="{FF2B5EF4-FFF2-40B4-BE49-F238E27FC236}">
                <a16:creationId xmlns:a16="http://schemas.microsoft.com/office/drawing/2014/main" id="{166798E9-E970-76AE-8B99-0D65D11EAAE4}"/>
              </a:ext>
            </a:extLst>
          </p:cNvPr>
          <p:cNvSpPr/>
          <p:nvPr/>
        </p:nvSpPr>
        <p:spPr>
          <a:xfrm rot="16200000">
            <a:off x="5151938" y="1919935"/>
            <a:ext cx="1888124" cy="1130006"/>
          </a:xfrm>
          <a:prstGeom prst="leftArrow">
            <a:avLst>
              <a:gd name="adj1" fmla="val 41011"/>
              <a:gd name="adj2" fmla="val 50000"/>
            </a:avLst>
          </a:prstGeom>
          <a:solidFill>
            <a:srgbClr val="A6DD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Стрелка: влево 5">
            <a:extLst>
              <a:ext uri="{FF2B5EF4-FFF2-40B4-BE49-F238E27FC236}">
                <a16:creationId xmlns:a16="http://schemas.microsoft.com/office/drawing/2014/main" id="{D03792E6-095D-55DC-07DD-E8C8665E0578}"/>
              </a:ext>
            </a:extLst>
          </p:cNvPr>
          <p:cNvSpPr/>
          <p:nvPr/>
        </p:nvSpPr>
        <p:spPr>
          <a:xfrm rot="3137405" flipH="1">
            <a:off x="8525769" y="1771540"/>
            <a:ext cx="1888124" cy="1130006"/>
          </a:xfrm>
          <a:prstGeom prst="leftArrow">
            <a:avLst>
              <a:gd name="adj1" fmla="val 41011"/>
              <a:gd name="adj2" fmla="val 50000"/>
            </a:avLst>
          </a:prstGeom>
          <a:solidFill>
            <a:srgbClr val="A6DD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0BDFA19C-9AD9-D049-CC9E-E7FF561DE332}"/>
              </a:ext>
            </a:extLst>
          </p:cNvPr>
          <p:cNvGrpSpPr/>
          <p:nvPr/>
        </p:nvGrpSpPr>
        <p:grpSpPr>
          <a:xfrm>
            <a:off x="8179549" y="3805632"/>
            <a:ext cx="3334373" cy="1965311"/>
            <a:chOff x="525678" y="3648603"/>
            <a:chExt cx="3334373" cy="1965311"/>
          </a:xfrm>
          <a:solidFill>
            <a:srgbClr val="A6DDE4"/>
          </a:solidFill>
        </p:grpSpPr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E8B3A81-1C63-3D44-3099-65136F4FE4B3}"/>
                </a:ext>
              </a:extLst>
            </p:cNvPr>
            <p:cNvSpPr/>
            <p:nvPr/>
          </p:nvSpPr>
          <p:spPr>
            <a:xfrm>
              <a:off x="525678" y="3648603"/>
              <a:ext cx="3334373" cy="196531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F35079A-DE03-6449-1648-4E0C878FAB82}"/>
                </a:ext>
              </a:extLst>
            </p:cNvPr>
            <p:cNvSpPr txBox="1"/>
            <p:nvPr/>
          </p:nvSpPr>
          <p:spPr>
            <a:xfrm>
              <a:off x="732364" y="3935146"/>
              <a:ext cx="2921000" cy="141577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b="1" dirty="0"/>
                <a:t>Изображения</a:t>
              </a:r>
            </a:p>
            <a:p>
              <a:pPr algn="ctr"/>
              <a:endParaRPr lang="ru-RU" sz="2400" b="1" dirty="0"/>
            </a:p>
            <a:p>
              <a:pPr algn="ctr"/>
              <a:r>
                <a:rPr lang="ru-RU" sz="2000" dirty="0"/>
                <a:t>Кадр с говорящим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ru-RU" dirty="0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C62E4E29-A5AF-EB41-C1A8-4C195220B914}"/>
              </a:ext>
            </a:extLst>
          </p:cNvPr>
          <p:cNvGrpSpPr/>
          <p:nvPr/>
        </p:nvGrpSpPr>
        <p:grpSpPr>
          <a:xfrm>
            <a:off x="678078" y="3801003"/>
            <a:ext cx="3334373" cy="1965311"/>
            <a:chOff x="525678" y="3648603"/>
            <a:chExt cx="3334373" cy="1965311"/>
          </a:xfrm>
          <a:solidFill>
            <a:srgbClr val="A6DDE4"/>
          </a:solidFill>
        </p:grpSpPr>
        <p:sp>
          <p:nvSpPr>
            <p:cNvPr id="17" name="Прямоугольник: скругленные углы 16">
              <a:extLst>
                <a:ext uri="{FF2B5EF4-FFF2-40B4-BE49-F238E27FC236}">
                  <a16:creationId xmlns:a16="http://schemas.microsoft.com/office/drawing/2014/main" id="{A335038C-6C6F-165B-6ECE-1C1991AB4D43}"/>
                </a:ext>
              </a:extLst>
            </p:cNvPr>
            <p:cNvSpPr/>
            <p:nvPr/>
          </p:nvSpPr>
          <p:spPr>
            <a:xfrm>
              <a:off x="525678" y="3648603"/>
              <a:ext cx="3334373" cy="196531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DC39D1-A7A2-409D-783C-80723B77A3A5}"/>
                </a:ext>
              </a:extLst>
            </p:cNvPr>
            <p:cNvSpPr txBox="1"/>
            <p:nvPr/>
          </p:nvSpPr>
          <p:spPr>
            <a:xfrm>
              <a:off x="719020" y="3877465"/>
              <a:ext cx="2921000" cy="172354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b="1" dirty="0"/>
                <a:t>Тексты</a:t>
              </a:r>
            </a:p>
            <a:p>
              <a:pPr algn="ctr"/>
              <a:endParaRPr lang="ru-RU" sz="2400" b="1" dirty="0"/>
            </a:p>
            <a:p>
              <a:pPr algn="ctr"/>
              <a:r>
                <a:rPr lang="ru-RU" sz="2000" dirty="0"/>
                <a:t>Транскрипция реплик персонажей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ru-RU" dirty="0"/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056087C6-E020-861C-36B9-BF5CBBA500D3}"/>
              </a:ext>
            </a:extLst>
          </p:cNvPr>
          <p:cNvGrpSpPr/>
          <p:nvPr/>
        </p:nvGrpSpPr>
        <p:grpSpPr>
          <a:xfrm>
            <a:off x="4428813" y="3817406"/>
            <a:ext cx="3334373" cy="1965311"/>
            <a:chOff x="525678" y="3648603"/>
            <a:chExt cx="3334373" cy="1965311"/>
          </a:xfrm>
        </p:grpSpPr>
        <p:sp>
          <p:nvSpPr>
            <p:cNvPr id="20" name="Прямоугольник: скругленные углы 19">
              <a:extLst>
                <a:ext uri="{FF2B5EF4-FFF2-40B4-BE49-F238E27FC236}">
                  <a16:creationId xmlns:a16="http://schemas.microsoft.com/office/drawing/2014/main" id="{171FE051-B733-A42F-A50C-F50E550B42FC}"/>
                </a:ext>
              </a:extLst>
            </p:cNvPr>
            <p:cNvSpPr/>
            <p:nvPr/>
          </p:nvSpPr>
          <p:spPr>
            <a:xfrm>
              <a:off x="525678" y="3648603"/>
              <a:ext cx="3334373" cy="1965311"/>
            </a:xfrm>
            <a:prstGeom prst="roundRect">
              <a:avLst/>
            </a:prstGeom>
            <a:solidFill>
              <a:srgbClr val="A6DD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16563B3-9537-931E-2B51-303E42D5499D}"/>
                </a:ext>
              </a:extLst>
            </p:cNvPr>
            <p:cNvSpPr txBox="1"/>
            <p:nvPr/>
          </p:nvSpPr>
          <p:spPr>
            <a:xfrm>
              <a:off x="732364" y="3923372"/>
              <a:ext cx="2921000" cy="14157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b="1" dirty="0"/>
                <a:t>Аудио</a:t>
              </a:r>
            </a:p>
            <a:p>
              <a:pPr algn="ctr"/>
              <a:endParaRPr lang="ru-RU" sz="2400" b="1" dirty="0"/>
            </a:p>
            <a:p>
              <a:pPr algn="ctr"/>
              <a:r>
                <a:rPr lang="ru-RU" sz="2000" dirty="0"/>
                <a:t>Реплики персонажей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94054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38EF0-9B26-A04F-DAC0-8D68BD0FE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525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Comic Sans MS" panose="030F0702030302020204" pitchFamily="66" charset="0"/>
              </a:rPr>
              <a:t>Связь сущностей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D0B662A-B267-2550-C4EC-6C3C181B7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9506" y="1061051"/>
            <a:ext cx="8852985" cy="5452144"/>
          </a:xfrm>
        </p:spPr>
      </p:pic>
    </p:spTree>
    <p:extLst>
      <p:ext uri="{BB962C8B-B14F-4D97-AF65-F5344CB8AC3E}">
        <p14:creationId xmlns:p14="http://schemas.microsoft.com/office/powerpoint/2010/main" val="4075240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C8AE01-6A0F-F838-05DB-3FC0E715E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093"/>
            <a:ext cx="10515600" cy="877888"/>
          </a:xfrm>
        </p:spPr>
        <p:txBody>
          <a:bodyPr/>
          <a:lstStyle/>
          <a:p>
            <a:pPr algn="ctr"/>
            <a:r>
              <a:rPr lang="ru-RU" b="1" dirty="0">
                <a:latin typeface="Comic Sans MS" panose="030F0702030302020204" pitchFamily="66" charset="0"/>
              </a:rPr>
              <a:t>Разметка текстов</a:t>
            </a:r>
          </a:p>
        </p:txBody>
      </p:sp>
      <p:pic>
        <p:nvPicPr>
          <p:cNvPr id="5" name="Объект 4" descr="Изображение выглядит как текст, снимок экрана,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62EC16AA-8E3C-11EE-D0F1-3B973CFBF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8" b="3688"/>
          <a:stretch/>
        </p:blipFill>
        <p:spPr>
          <a:xfrm>
            <a:off x="1299141" y="1119981"/>
            <a:ext cx="9593717" cy="5211947"/>
          </a:xfrm>
        </p:spPr>
      </p:pic>
    </p:spTree>
    <p:extLst>
      <p:ext uri="{BB962C8B-B14F-4D97-AF65-F5344CB8AC3E}">
        <p14:creationId xmlns:p14="http://schemas.microsoft.com/office/powerpoint/2010/main" val="3650784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D68303-C46E-0CDC-0018-DD4ED138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Comic Sans MS" panose="030F0702030302020204" pitchFamily="66" charset="0"/>
              </a:rPr>
              <a:t>Разметка аудио</a:t>
            </a:r>
          </a:p>
        </p:txBody>
      </p:sp>
      <p:pic>
        <p:nvPicPr>
          <p:cNvPr id="5" name="Объект 4" descr="Изображение выглядит как текст, снимок экрана, программное обеспечение, веб-страница&#10;&#10;Автоматически созданное описание">
            <a:extLst>
              <a:ext uri="{FF2B5EF4-FFF2-40B4-BE49-F238E27FC236}">
                <a16:creationId xmlns:a16="http://schemas.microsoft.com/office/drawing/2014/main" id="{47135596-8369-EF31-BB5F-C2CF2A8FB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1474" r="-40" b="6481"/>
          <a:stretch/>
        </p:blipFill>
        <p:spPr>
          <a:xfrm>
            <a:off x="1585123" y="1131010"/>
            <a:ext cx="9021754" cy="5588787"/>
          </a:xfrm>
        </p:spPr>
      </p:pic>
    </p:spTree>
    <p:extLst>
      <p:ext uri="{BB962C8B-B14F-4D97-AF65-F5344CB8AC3E}">
        <p14:creationId xmlns:p14="http://schemas.microsoft.com/office/powerpoint/2010/main" val="3725057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>
            <a:extLst>
              <a:ext uri="{FF2B5EF4-FFF2-40B4-BE49-F238E27FC236}">
                <a16:creationId xmlns:a16="http://schemas.microsoft.com/office/drawing/2014/main" id="{500083C5-7C70-AF3A-12B4-CA3CA9CB6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88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5BC0CE-1FF4-7F38-106E-655138DD8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Разметка изображений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364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BE925E-BAFA-B8A6-4E25-8565E2DC5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332"/>
            <a:ext cx="10515600" cy="775547"/>
          </a:xfrm>
        </p:spPr>
        <p:txBody>
          <a:bodyPr anchor="b">
            <a:normAutofit/>
          </a:bodyPr>
          <a:lstStyle/>
          <a:p>
            <a:pPr algn="ctr"/>
            <a:r>
              <a:rPr lang="ru-RU" sz="3600" b="1" dirty="0" err="1">
                <a:latin typeface="Comic Sans MS" panose="030F0702030302020204" pitchFamily="66" charset="0"/>
              </a:rPr>
              <a:t>Маааааленький</a:t>
            </a:r>
            <a:r>
              <a:rPr lang="ru-RU" sz="3600" b="1" dirty="0">
                <a:latin typeface="Comic Sans MS" panose="030F0702030302020204" pitchFamily="66" charset="0"/>
              </a:rPr>
              <a:t> кусочек графа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929B5DC2-70DA-7174-AB54-6C555B487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5114" y="1066614"/>
            <a:ext cx="11041772" cy="5479641"/>
          </a:xfrm>
        </p:spPr>
      </p:pic>
    </p:spTree>
    <p:extLst>
      <p:ext uri="{BB962C8B-B14F-4D97-AF65-F5344CB8AC3E}">
        <p14:creationId xmlns:p14="http://schemas.microsoft.com/office/powerpoint/2010/main" val="2232371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0F621F-1B0E-9DBD-EC47-4952DEFF4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0783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Comic Sans MS" panose="030F0702030302020204" pitchFamily="66" charset="0"/>
              </a:rPr>
              <a:t>Реплики </a:t>
            </a:r>
            <a:r>
              <a:rPr lang="ru-RU" b="1" dirty="0" err="1">
                <a:latin typeface="Comic Sans MS" panose="030F0702030302020204" pitchFamily="66" charset="0"/>
              </a:rPr>
              <a:t>Морти</a:t>
            </a:r>
            <a:endParaRPr lang="ru-RU" b="1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5A3145-834A-8BD4-CC68-DA0D4D708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471" y="1150409"/>
            <a:ext cx="5249333" cy="3959224"/>
          </a:xfrm>
          <a:prstGeom prst="roundRect">
            <a:avLst/>
          </a:prstGeom>
          <a:solidFill>
            <a:srgbClr val="A6DDE4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>
                <a:latin typeface="Comic Sans MS" panose="030F0702030302020204" pitchFamily="66" charset="0"/>
              </a:rPr>
              <a:t>PREFIX </a:t>
            </a:r>
            <a:r>
              <a:rPr lang="en-US" sz="1400" dirty="0" err="1">
                <a:latin typeface="Comic Sans MS" panose="030F0702030302020204" pitchFamily="66" charset="0"/>
              </a:rPr>
              <a:t>foaf</a:t>
            </a:r>
            <a:r>
              <a:rPr lang="en-US" sz="1400" dirty="0">
                <a:latin typeface="Comic Sans MS" panose="030F0702030302020204" pitchFamily="66" charset="0"/>
              </a:rPr>
              <a:t>: &lt;https://w3id.org/d2s/graph/RickAndMorty#&gt;</a:t>
            </a:r>
          </a:p>
          <a:p>
            <a:pPr marL="0" indent="0">
              <a:buNone/>
            </a:pPr>
            <a:r>
              <a:rPr lang="en-US" sz="1400" dirty="0">
                <a:latin typeface="Comic Sans MS" panose="030F0702030302020204" pitchFamily="66" charset="0"/>
              </a:rPr>
              <a:t>SELECT ?text</a:t>
            </a:r>
          </a:p>
          <a:p>
            <a:pPr marL="0" indent="0">
              <a:buNone/>
            </a:pPr>
            <a:r>
              <a:rPr lang="en-US" sz="1400" dirty="0">
                <a:latin typeface="Comic Sans MS" panose="030F0702030302020204" pitchFamily="66" charset="0"/>
              </a:rPr>
              <a:t>WHERE {</a:t>
            </a:r>
          </a:p>
          <a:p>
            <a:pPr marL="0" indent="0">
              <a:buNone/>
            </a:pPr>
            <a:r>
              <a:rPr lang="en-US" sz="1400" dirty="0">
                <a:latin typeface="Comic Sans MS" panose="030F0702030302020204" pitchFamily="66" charset="0"/>
              </a:rPr>
              <a:t>?x </a:t>
            </a:r>
            <a:r>
              <a:rPr lang="en-US" sz="1400" dirty="0" err="1">
                <a:latin typeface="Comic Sans MS" panose="030F0702030302020204" pitchFamily="66" charset="0"/>
              </a:rPr>
              <a:t>foaf:said_by_character</a:t>
            </a:r>
            <a:r>
              <a:rPr lang="en-US" sz="1400" dirty="0">
                <a:latin typeface="Comic Sans MS" panose="030F0702030302020204" pitchFamily="66" charset="0"/>
              </a:rPr>
              <a:t> ?</a:t>
            </a:r>
            <a:r>
              <a:rPr lang="en-US" sz="1400" dirty="0" err="1">
                <a:latin typeface="Comic Sans MS" panose="030F0702030302020204" pitchFamily="66" charset="0"/>
              </a:rPr>
              <a:t>s_ch</a:t>
            </a:r>
            <a:r>
              <a:rPr lang="en-US" sz="1400" dirty="0">
                <a:latin typeface="Comic Sans MS" panose="030F0702030302020204" pitchFamily="66" charset="0"/>
              </a:rPr>
              <a:t> .</a:t>
            </a:r>
          </a:p>
          <a:p>
            <a:pPr marL="0" indent="0">
              <a:buNone/>
            </a:pPr>
            <a:r>
              <a:rPr lang="en-US" sz="1400" dirty="0">
                <a:latin typeface="Comic Sans MS" panose="030F0702030302020204" pitchFamily="66" charset="0"/>
              </a:rPr>
              <a:t>?x </a:t>
            </a:r>
            <a:r>
              <a:rPr lang="en-US" sz="1400" dirty="0" err="1">
                <a:latin typeface="Comic Sans MS" panose="030F0702030302020204" pitchFamily="66" charset="0"/>
              </a:rPr>
              <a:t>foaf:said_in_episode</a:t>
            </a:r>
            <a:r>
              <a:rPr lang="en-US" sz="1400" dirty="0">
                <a:latin typeface="Comic Sans MS" panose="030F0702030302020204" pitchFamily="66" charset="0"/>
              </a:rPr>
              <a:t> ?ep .</a:t>
            </a:r>
          </a:p>
          <a:p>
            <a:pPr marL="0" indent="0">
              <a:buNone/>
            </a:pPr>
            <a:r>
              <a:rPr lang="en-US" sz="1400" dirty="0">
                <a:latin typeface="Comic Sans MS" panose="030F0702030302020204" pitchFamily="66" charset="0"/>
              </a:rPr>
              <a:t>?x </a:t>
            </a:r>
            <a:r>
              <a:rPr lang="en-US" sz="1400" dirty="0" err="1">
                <a:latin typeface="Comic Sans MS" panose="030F0702030302020204" pitchFamily="66" charset="0"/>
              </a:rPr>
              <a:t>foaf:text_link</a:t>
            </a:r>
            <a:r>
              <a:rPr lang="en-US" sz="1400" dirty="0">
                <a:latin typeface="Comic Sans MS" panose="030F0702030302020204" pitchFamily="66" charset="0"/>
              </a:rPr>
              <a:t> ?</a:t>
            </a:r>
            <a:r>
              <a:rPr lang="en-US" sz="1400" dirty="0" err="1">
                <a:latin typeface="Comic Sans MS" panose="030F0702030302020204" pitchFamily="66" charset="0"/>
              </a:rPr>
              <a:t>t_link</a:t>
            </a:r>
            <a:r>
              <a:rPr lang="en-US" sz="1400" dirty="0">
                <a:latin typeface="Comic Sans MS" panose="030F0702030302020204" pitchFamily="66" charset="0"/>
              </a:rPr>
              <a:t> .</a:t>
            </a:r>
          </a:p>
          <a:p>
            <a:pPr marL="0" indent="0">
              <a:buNone/>
            </a:pPr>
            <a:r>
              <a:rPr lang="en-US" sz="1400" dirty="0">
                <a:latin typeface="Comic Sans MS" panose="030F0702030302020204" pitchFamily="66" charset="0"/>
              </a:rPr>
              <a:t>?ep </a:t>
            </a:r>
            <a:r>
              <a:rPr lang="en-US" sz="1400" dirty="0" err="1">
                <a:latin typeface="Comic Sans MS" panose="030F0702030302020204" pitchFamily="66" charset="0"/>
              </a:rPr>
              <a:t>foaf:episode_id</a:t>
            </a:r>
            <a:r>
              <a:rPr lang="en-US" sz="1400" dirty="0">
                <a:latin typeface="Comic Sans MS" panose="030F0702030302020204" pitchFamily="66" charset="0"/>
              </a:rPr>
              <a:t> ?</a:t>
            </a:r>
            <a:r>
              <a:rPr lang="en-US" sz="1400" dirty="0" err="1">
                <a:latin typeface="Comic Sans MS" panose="030F0702030302020204" pitchFamily="66" charset="0"/>
              </a:rPr>
              <a:t>ep_id</a:t>
            </a:r>
            <a:r>
              <a:rPr lang="en-US" sz="1400" dirty="0">
                <a:latin typeface="Comic Sans MS" panose="030F0702030302020204" pitchFamily="66" charset="0"/>
              </a:rPr>
              <a:t> .</a:t>
            </a:r>
          </a:p>
          <a:p>
            <a:pPr marL="0" indent="0">
              <a:buNone/>
            </a:pPr>
            <a:r>
              <a:rPr lang="en-US" sz="1400" dirty="0">
                <a:latin typeface="Comic Sans MS" panose="030F0702030302020204" pitchFamily="66" charset="0"/>
              </a:rPr>
              <a:t>?</a:t>
            </a:r>
            <a:r>
              <a:rPr lang="en-US" sz="1400" dirty="0" err="1">
                <a:latin typeface="Comic Sans MS" panose="030F0702030302020204" pitchFamily="66" charset="0"/>
              </a:rPr>
              <a:t>s_ch</a:t>
            </a:r>
            <a:r>
              <a:rPr lang="en-US" sz="1400" dirty="0">
                <a:latin typeface="Comic Sans MS" panose="030F0702030302020204" pitchFamily="66" charset="0"/>
              </a:rPr>
              <a:t> </a:t>
            </a:r>
            <a:r>
              <a:rPr lang="en-US" sz="1400" dirty="0" err="1">
                <a:latin typeface="Comic Sans MS" panose="030F0702030302020204" pitchFamily="66" charset="0"/>
              </a:rPr>
              <a:t>foaf:name</a:t>
            </a:r>
            <a:r>
              <a:rPr lang="en-US" sz="1400" dirty="0">
                <a:latin typeface="Comic Sans MS" panose="030F0702030302020204" pitchFamily="66" charset="0"/>
              </a:rPr>
              <a:t> ?name .</a:t>
            </a:r>
          </a:p>
          <a:p>
            <a:pPr marL="0" indent="0">
              <a:buNone/>
            </a:pPr>
            <a:r>
              <a:rPr lang="en-US" sz="1400" dirty="0">
                <a:latin typeface="Comic Sans MS" panose="030F0702030302020204" pitchFamily="66" charset="0"/>
              </a:rPr>
              <a:t>?</a:t>
            </a:r>
            <a:r>
              <a:rPr lang="en-US" sz="1400" dirty="0" err="1">
                <a:latin typeface="Comic Sans MS" panose="030F0702030302020204" pitchFamily="66" charset="0"/>
              </a:rPr>
              <a:t>t_link</a:t>
            </a:r>
            <a:r>
              <a:rPr lang="en-US" sz="1400" dirty="0">
                <a:latin typeface="Comic Sans MS" panose="030F0702030302020204" pitchFamily="66" charset="0"/>
              </a:rPr>
              <a:t> </a:t>
            </a:r>
            <a:r>
              <a:rPr lang="en-US" sz="1400" dirty="0" err="1">
                <a:latin typeface="Comic Sans MS" panose="030F0702030302020204" pitchFamily="66" charset="0"/>
              </a:rPr>
              <a:t>foaf:source_text</a:t>
            </a:r>
            <a:r>
              <a:rPr lang="en-US" sz="1400" dirty="0">
                <a:latin typeface="Comic Sans MS" panose="030F0702030302020204" pitchFamily="66" charset="0"/>
              </a:rPr>
              <a:t> ?text .</a:t>
            </a:r>
          </a:p>
          <a:p>
            <a:pPr marL="0" indent="0">
              <a:buNone/>
            </a:pPr>
            <a:r>
              <a:rPr lang="en-US" sz="1400" dirty="0">
                <a:latin typeface="Comic Sans MS" panose="030F0702030302020204" pitchFamily="66" charset="0"/>
              </a:rPr>
              <a:t>FILTER(?</a:t>
            </a:r>
            <a:r>
              <a:rPr lang="en-US" sz="1400" dirty="0" err="1">
                <a:latin typeface="Comic Sans MS" panose="030F0702030302020204" pitchFamily="66" charset="0"/>
              </a:rPr>
              <a:t>ep_id</a:t>
            </a:r>
            <a:r>
              <a:rPr lang="en-US" sz="1400" dirty="0">
                <a:latin typeface="Comic Sans MS" panose="030F0702030302020204" pitchFamily="66" charset="0"/>
              </a:rPr>
              <a:t> = '15' &amp;&amp; ?name = 'Morty Smith')</a:t>
            </a:r>
          </a:p>
          <a:p>
            <a:pPr marL="0" indent="0">
              <a:buNone/>
            </a:pPr>
            <a:r>
              <a:rPr lang="en-US" sz="1400" dirty="0">
                <a:latin typeface="Comic Sans MS" panose="030F0702030302020204" pitchFamily="66" charset="0"/>
              </a:rPr>
              <a:t>}</a:t>
            </a:r>
            <a:endParaRPr lang="ru-RU" sz="1400" dirty="0">
              <a:latin typeface="Comic Sans MS" panose="030F0702030302020204" pitchFamily="66" charset="0"/>
            </a:endParaRPr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DEAA1B97-D171-6F52-1D1A-843D362B08F0}"/>
              </a:ext>
            </a:extLst>
          </p:cNvPr>
          <p:cNvSpPr/>
          <p:nvPr/>
        </p:nvSpPr>
        <p:spPr>
          <a:xfrm rot="1221392">
            <a:off x="5517515" y="2742706"/>
            <a:ext cx="1456267" cy="1024467"/>
          </a:xfrm>
          <a:prstGeom prst="rightArrow">
            <a:avLst/>
          </a:prstGeom>
          <a:solidFill>
            <a:srgbClr val="A6DD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2A9E36-46B6-178E-64F5-3BCF60946019}"/>
              </a:ext>
            </a:extLst>
          </p:cNvPr>
          <p:cNvSpPr txBox="1"/>
          <p:nvPr/>
        </p:nvSpPr>
        <p:spPr>
          <a:xfrm>
            <a:off x="6993466" y="2552727"/>
            <a:ext cx="4986867" cy="4085020"/>
          </a:xfrm>
          <a:prstGeom prst="roundRect">
            <a:avLst/>
          </a:prstGeom>
          <a:solidFill>
            <a:srgbClr val="A6DDE4"/>
          </a:solidFill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omic Sans MS" panose="030F0702030302020204" pitchFamily="66" charset="0"/>
              </a:rPr>
              <a:t>Thanks Uncle Steve!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omic Sans MS" panose="030F0702030302020204" pitchFamily="66" charset="0"/>
              </a:rPr>
              <a:t>What the hell, Rick? What the hell?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omic Sans MS" panose="030F0702030302020204" pitchFamily="66" charset="0"/>
              </a:rPr>
              <a:t>Steve wasn't real?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omic Sans MS" panose="030F0702030302020204" pitchFamily="66" charset="0"/>
              </a:rPr>
              <a:t>But Uncle Steve taught me how to ride a bike.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omic Sans MS" panose="030F0702030302020204" pitchFamily="66" charset="0"/>
              </a:rPr>
              <a:t>Why did all the drinks have to be extra large? Oh, the hulk. I just got that</a:t>
            </a:r>
            <a:r>
              <a:rPr lang="ru-RU" sz="1400" dirty="0">
                <a:latin typeface="Comic Sans MS" panose="030F0702030302020204" pitchFamily="66" charset="0"/>
              </a:rPr>
              <a:t>.</a:t>
            </a:r>
            <a:endParaRPr lang="en-US" sz="1400" dirty="0">
              <a:latin typeface="Comic Sans MS" panose="030F0702030302020204" pitchFamily="66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omic Sans MS" panose="030F0702030302020204" pitchFamily="66" charset="0"/>
              </a:rPr>
              <a:t>Come on, cousin Nicky. You heard Rick. We have to stay quarantined until we know that there's no more of these things.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omic Sans MS" panose="030F0702030302020204" pitchFamily="66" charset="0"/>
              </a:rPr>
              <a:t>What the...? Cousin Nicky was a parasite?!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omic Sans MS" panose="030F0702030302020204" pitchFamily="66" charset="0"/>
              </a:rPr>
              <a:t>This is the last time I ask you for help on my history final, Rick.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omic Sans MS" panose="030F0702030302020204" pitchFamily="66" charset="0"/>
              </a:rPr>
              <a:t>I don't want to go to the dance alone.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omic Sans MS" panose="030F0702030302020204" pitchFamily="66" charset="0"/>
              </a:rPr>
              <a:t>We shall.</a:t>
            </a:r>
            <a:endParaRPr lang="ru-RU" sz="1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6463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740</Words>
  <Application>Microsoft Office PowerPoint</Application>
  <PresentationFormat>Широкоэкранный</PresentationFormat>
  <Paragraphs>90</Paragraphs>
  <Slides>12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Comic Sans MS</vt:lpstr>
      <vt:lpstr>Тема Office</vt:lpstr>
      <vt:lpstr>Вселенная мультсериала «Рик и Морти» на примере 15 эпизода</vt:lpstr>
      <vt:lpstr>Что хотелось бы в идеале?</vt:lpstr>
      <vt:lpstr>Используемые данные</vt:lpstr>
      <vt:lpstr>Связь сущностей</vt:lpstr>
      <vt:lpstr>Разметка текстов</vt:lpstr>
      <vt:lpstr>Разметка аудио</vt:lpstr>
      <vt:lpstr>Разметка изображений</vt:lpstr>
      <vt:lpstr>Маааааленький кусочек графа</vt:lpstr>
      <vt:lpstr>Реплики Морти</vt:lpstr>
      <vt:lpstr>Ссылки в репликах Морти</vt:lpstr>
      <vt:lpstr>Персонажи в кадре реплики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Вселенная мультсериала «Рик и Морти» на примере 15 эпизода</dc:title>
  <dc:creator>Olesya Galai</dc:creator>
  <cp:lastModifiedBy>Olesya Galai</cp:lastModifiedBy>
  <cp:revision>7</cp:revision>
  <dcterms:created xsi:type="dcterms:W3CDTF">2023-06-21T13:14:16Z</dcterms:created>
  <dcterms:modified xsi:type="dcterms:W3CDTF">2023-06-23T13:45:47Z</dcterms:modified>
</cp:coreProperties>
</file>