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8F21"/>
    <a:srgbClr val="40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93BDA-1501-4B64-B9BA-338B3AD3F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D234F7-B2E7-4C5B-BB69-924689E3A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789F76-C5F5-48A8-B16C-9CBFFCDB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A2233-EC6C-4329-A5CD-59D22754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9488D-13C3-44D0-AC64-4F922D0D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32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C5E99-F40F-41F5-B02D-43FEB6D2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8A1AD-4508-4270-9E4C-912515AA0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6B379-41C2-4642-AB1F-7C5F8FFB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41E1D2-EBDA-4C2A-A708-FCA3A171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50C0E-3287-48FB-8660-CDE327FC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97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81D85E-1DF1-4644-A8A7-FA9672C0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1C82B8-37FF-454A-BA00-38D22D24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DCFE4-DE2E-4580-AACB-C9C9EFD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218D66-F4A2-4623-86FC-9D48281D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A7A18-C281-4443-B960-82B271D1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03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7B03A-F14B-46D0-AEE5-A54E636F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7BA95-F928-4D80-9A1A-CAD9CF4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7E2AA-254E-482C-801D-45621C63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9F0973-A586-4132-B9CA-D03AE166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35AE9-3A29-487B-B90B-B0D158F4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B2B7E-9A3C-4794-95B0-07D83C34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E1C64E-C0BB-4A1F-87DC-589F14785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D63B2-E667-4D04-B1D5-EBD6F867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34C3F-F216-4620-9C73-6FE1CC86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DECBDA-4983-4BBE-8338-64A7D48C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9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2B755-8CD0-4BE2-8723-BB052780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4A509-5D27-44DF-92B1-23119F262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A8740C-C6D8-4373-9500-615252A98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4DBEE0-28A4-48E8-84A8-51366388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587EE5-9728-43BB-B0AB-753D7B26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572993-0E83-48A2-90A7-2B97C84D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5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D414C-879D-443B-84C5-8BC5A48A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976D73-9B5D-4D37-9811-9D944F48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5FB665-7898-4ACD-9754-8DDC895A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CAD3F7-02A9-47B6-9058-EA1EDBBD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8AE8B4-A2CE-48D1-8A76-4BAAC91E9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5AD5E5-8E68-4D38-BA47-E1674A38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E3E9B8-9E98-4792-9440-0F3B406D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819D22-176A-4046-9D18-284C04EF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1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CCD11-C4DA-494F-AC3C-F552AC72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9BCA21-F1F1-4041-9E18-D77944D7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976340-58FF-46B9-8FCA-49F7392E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A0761E-996F-448A-81AF-E774AA41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5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4F66B5-02D9-45E3-89C0-CB512CDF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E1098F-210C-4837-819B-79A3137F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B4F989-FBC6-405B-8DDF-6AE800CE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20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F70FF-B9E6-4585-9F2E-8D897BE2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D1ABE-E3C6-4832-82F8-E79BE190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5AD0D0-36A5-428B-9100-E27DC787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822CD2-FC9B-42CF-96AF-832B05B1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4AF80-E083-41F6-8F42-F6E69166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B442ED-05CC-4E57-8079-91C2BB56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0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66694-D966-4861-A619-1A3B27CB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600811-897C-44F3-B8D8-9B2C578ED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2F524F-3713-405F-A391-B05337A3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F5CE2D-C6EB-41A9-845C-F157140C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A81BE4-78ED-4028-9D6E-54B30730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02658B-A699-4230-A88D-92B12CC9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3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4D698-58F8-48E0-817A-CB245A2C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76F5D-195E-4F03-9E6F-A9312A2B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96BEA-126F-4284-9D6D-B708A948B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B6F6-C7C3-4973-A419-C43D1039EDA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10E22B-5519-43EB-8C98-13761BD7B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F7D21D-7AF5-404B-9E8B-054E8F426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5CE8-4214-4809-88B5-8A7B37658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01899F5-DA11-4DFA-B513-C1D112A785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1"/>
          </a:solidFill>
          <a:ln>
            <a:solidFill>
              <a:srgbClr val="404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58F2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3BFD8B-EB4B-4BC3-8287-CAF492C8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45" y="116542"/>
            <a:ext cx="8323979" cy="61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FBEB02-1806-40E7-9CF3-D63118EBAD62}"/>
              </a:ext>
            </a:extLst>
          </p:cNvPr>
          <p:cNvSpPr txBox="1"/>
          <p:nvPr/>
        </p:nvSpPr>
        <p:spPr>
          <a:xfrm>
            <a:off x="1288720" y="971781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Сварочный рынок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B3B91-4E79-4035-A41A-F95C4F338039}"/>
              </a:ext>
            </a:extLst>
          </p:cNvPr>
          <p:cNvSpPr txBox="1"/>
          <p:nvPr/>
        </p:nvSpPr>
        <p:spPr>
          <a:xfrm>
            <a:off x="7530353" y="327846"/>
            <a:ext cx="3940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D58F21"/>
                </a:solidFill>
              </a:rPr>
              <a:t>Проблематика 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EEB12-4DEA-4725-9782-E96847A1948C}"/>
              </a:ext>
            </a:extLst>
          </p:cNvPr>
          <p:cNvSpPr/>
          <p:nvPr/>
        </p:nvSpPr>
        <p:spPr>
          <a:xfrm>
            <a:off x="0" y="-46964"/>
            <a:ext cx="6813176" cy="6904963"/>
          </a:xfrm>
          <a:prstGeom prst="rect">
            <a:avLst/>
          </a:prstGeom>
          <a:solidFill>
            <a:srgbClr val="404041"/>
          </a:solidFill>
          <a:ln>
            <a:solidFill>
              <a:srgbClr val="404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BD1CA-3D9E-41E7-A3DC-8D0A0BF59EA2}"/>
              </a:ext>
            </a:extLst>
          </p:cNvPr>
          <p:cNvSpPr txBox="1"/>
          <p:nvPr/>
        </p:nvSpPr>
        <p:spPr>
          <a:xfrm>
            <a:off x="347244" y="46963"/>
            <a:ext cx="63014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rgbClr val="D58F21"/>
                </a:solidFill>
              </a:rPr>
              <a:t>Рынок </a:t>
            </a:r>
          </a:p>
          <a:p>
            <a:pPr algn="ctr"/>
            <a:r>
              <a:rPr lang="ru-RU" sz="4400" b="1" dirty="0">
                <a:solidFill>
                  <a:srgbClr val="D58F21"/>
                </a:solidFill>
              </a:rPr>
              <a:t>сварочных производств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9D4C6-63E5-4647-9FE6-A649F07F0A32}"/>
              </a:ext>
            </a:extLst>
          </p:cNvPr>
          <p:cNvSpPr txBox="1"/>
          <p:nvPr/>
        </p:nvSpPr>
        <p:spPr>
          <a:xfrm>
            <a:off x="663101" y="3398152"/>
            <a:ext cx="48443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машиностроение и металлообработка</a:t>
            </a:r>
          </a:p>
          <a:p>
            <a:pPr marL="342900" indent="-342900">
              <a:buFontTx/>
              <a:buChar char="-"/>
            </a:pP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строительство </a:t>
            </a:r>
          </a:p>
          <a:p>
            <a:pPr marL="342900" indent="-342900">
              <a:buFontTx/>
              <a:buChar char="-"/>
            </a:pP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энергетика </a:t>
            </a:r>
          </a:p>
          <a:p>
            <a:pPr marL="342900" indent="-342900">
              <a:buFontTx/>
              <a:buChar char="-"/>
            </a:pP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авиационная промышленность</a:t>
            </a:r>
          </a:p>
          <a:p>
            <a:pPr marL="342900" indent="-342900">
              <a:buFontTx/>
              <a:buChar char="-"/>
            </a:pP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автомобильная промышленность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3B17-8BE9-4746-9EC5-0E1F6FB32952}"/>
              </a:ext>
            </a:extLst>
          </p:cNvPr>
          <p:cNvSpPr txBox="1"/>
          <p:nvPr/>
        </p:nvSpPr>
        <p:spPr>
          <a:xfrm>
            <a:off x="663101" y="2748572"/>
            <a:ext cx="363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оборот сферы более 300 млн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$</a:t>
            </a:r>
            <a:endParaRPr lang="ru-RU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745B77-3AA2-41BB-BC9B-33F939ED82E9}"/>
              </a:ext>
            </a:extLst>
          </p:cNvPr>
          <p:cNvSpPr txBox="1"/>
          <p:nvPr/>
        </p:nvSpPr>
        <p:spPr>
          <a:xfrm>
            <a:off x="7390298" y="2915017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Процент брака: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5BB26-A18B-4DF6-914F-9316898AC830}"/>
              </a:ext>
            </a:extLst>
          </p:cNvPr>
          <p:cNvSpPr txBox="1"/>
          <p:nvPr/>
        </p:nvSpPr>
        <p:spPr>
          <a:xfrm>
            <a:off x="8787274" y="3284349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1 – 3%  </a:t>
            </a:r>
          </a:p>
        </p:txBody>
      </p:sp>
    </p:spTree>
    <p:extLst>
      <p:ext uri="{BB962C8B-B14F-4D97-AF65-F5344CB8AC3E}">
        <p14:creationId xmlns:p14="http://schemas.microsoft.com/office/powerpoint/2010/main" val="35449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DFB82B-AD96-4171-8823-0D164D142145}"/>
              </a:ext>
            </a:extLst>
          </p:cNvPr>
          <p:cNvSpPr/>
          <p:nvPr/>
        </p:nvSpPr>
        <p:spPr>
          <a:xfrm>
            <a:off x="0" y="-46964"/>
            <a:ext cx="4607859" cy="6904963"/>
          </a:xfrm>
          <a:prstGeom prst="rect">
            <a:avLst/>
          </a:prstGeom>
          <a:solidFill>
            <a:srgbClr val="404041"/>
          </a:solidFill>
          <a:ln>
            <a:solidFill>
              <a:srgbClr val="404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C2551-264F-44A3-A91C-9F4CB40C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2107453"/>
            <a:ext cx="3133165" cy="1388782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D58F21"/>
                </a:solidFill>
              </a:rPr>
              <a:t>Решение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8DE6C-344F-4151-95C3-116AF5DC2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2449536"/>
            <a:ext cx="6284260" cy="137839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Автоматизированный поиск дефектов с применениями элементов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7900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FF9C8D2-55DE-4071-AF8B-5815B4B53AB6}"/>
              </a:ext>
            </a:extLst>
          </p:cNvPr>
          <p:cNvSpPr/>
          <p:nvPr/>
        </p:nvSpPr>
        <p:spPr>
          <a:xfrm>
            <a:off x="0" y="1"/>
            <a:ext cx="1879739" cy="3971364"/>
          </a:xfrm>
          <a:prstGeom prst="rect">
            <a:avLst/>
          </a:prstGeom>
          <a:solidFill>
            <a:srgbClr val="404041"/>
          </a:solidFill>
          <a:ln>
            <a:solidFill>
              <a:srgbClr val="404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5DAEA-C8DB-4B4B-B045-5632856B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47802" y="3008265"/>
            <a:ext cx="5329519" cy="1325563"/>
          </a:xfrm>
        </p:spPr>
        <p:txBody>
          <a:bodyPr/>
          <a:lstStyle/>
          <a:p>
            <a:pPr algn="r"/>
            <a:r>
              <a:rPr lang="ru-RU" dirty="0">
                <a:solidFill>
                  <a:srgbClr val="D58F21"/>
                </a:solidFill>
              </a:rPr>
              <a:t>Шаг 1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0D3E25-ACAF-4C05-AC31-2C94CAC811C7}"/>
              </a:ext>
            </a:extLst>
          </p:cNvPr>
          <p:cNvSpPr txBox="1">
            <a:spLocks/>
          </p:cNvSpPr>
          <p:nvPr/>
        </p:nvSpPr>
        <p:spPr>
          <a:xfrm>
            <a:off x="3269876" y="164212"/>
            <a:ext cx="53295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Поиск данных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90CB39-48B4-4714-AC03-4AFB59ED0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22"/>
          <a:stretch/>
        </p:blipFill>
        <p:spPr>
          <a:xfrm>
            <a:off x="2365545" y="4919990"/>
            <a:ext cx="5578323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19A761-3201-423E-B4EC-A72D06840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06"/>
          <a:stretch/>
        </p:blipFill>
        <p:spPr>
          <a:xfrm>
            <a:off x="2428298" y="2277655"/>
            <a:ext cx="4833402" cy="12269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0EAD10-6896-4189-94B5-C59BD4A07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591" y="1441102"/>
            <a:ext cx="4184222" cy="22299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4E7282-4C1F-498D-BEFC-745FE268D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484" y="4451240"/>
            <a:ext cx="3534341" cy="175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ACF9A7-5C56-4FEE-8077-D261162E9B0A}"/>
              </a:ext>
            </a:extLst>
          </p:cNvPr>
          <p:cNvSpPr txBox="1"/>
          <p:nvPr/>
        </p:nvSpPr>
        <p:spPr>
          <a:xfrm>
            <a:off x="2464156" y="1613501"/>
            <a:ext cx="444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дефекта (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Kaggle)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18851-BC60-4748-997A-3E46FBD7B9ED}"/>
              </a:ext>
            </a:extLst>
          </p:cNvPr>
          <p:cNvSpPr txBox="1"/>
          <p:nvPr/>
        </p:nvSpPr>
        <p:spPr>
          <a:xfrm>
            <a:off x="2365545" y="4384193"/>
            <a:ext cx="465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Классификация дефекта</a:t>
            </a:r>
            <a:r>
              <a:rPr lang="en-US" dirty="0"/>
              <a:t> (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Kaggle)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88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667E804-0E1B-493B-8CCE-C29CA04351CC}"/>
              </a:ext>
            </a:extLst>
          </p:cNvPr>
          <p:cNvSpPr/>
          <p:nvPr/>
        </p:nvSpPr>
        <p:spPr>
          <a:xfrm>
            <a:off x="0" y="1"/>
            <a:ext cx="2055159" cy="3811702"/>
          </a:xfrm>
          <a:prstGeom prst="rect">
            <a:avLst/>
          </a:prstGeom>
          <a:solidFill>
            <a:srgbClr val="404041"/>
          </a:solidFill>
          <a:ln>
            <a:solidFill>
              <a:srgbClr val="404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5DAEA-C8DB-4B4B-B045-5632856B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47802" y="3008265"/>
            <a:ext cx="5329519" cy="1325563"/>
          </a:xfrm>
        </p:spPr>
        <p:txBody>
          <a:bodyPr/>
          <a:lstStyle/>
          <a:p>
            <a:pPr algn="r"/>
            <a:r>
              <a:rPr lang="ru-RU" dirty="0">
                <a:solidFill>
                  <a:srgbClr val="D58F21"/>
                </a:solidFill>
              </a:rPr>
              <a:t>Шаг 2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0D3E25-ACAF-4C05-AC31-2C94CAC811C7}"/>
              </a:ext>
            </a:extLst>
          </p:cNvPr>
          <p:cNvSpPr txBox="1">
            <a:spLocks/>
          </p:cNvSpPr>
          <p:nvPr/>
        </p:nvSpPr>
        <p:spPr>
          <a:xfrm>
            <a:off x="3305734" y="103490"/>
            <a:ext cx="7711890" cy="1178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Поиск дефектов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B09EB0-37AF-4518-95BF-A68740758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47"/>
          <a:stretch/>
        </p:blipFill>
        <p:spPr>
          <a:xfrm>
            <a:off x="7442947" y="1768005"/>
            <a:ext cx="3872753" cy="14573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977F35-C7E8-411D-9815-7995A5405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47"/>
          <a:stretch/>
        </p:blipFill>
        <p:spPr>
          <a:xfrm>
            <a:off x="2812676" y="1770856"/>
            <a:ext cx="3872754" cy="14573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B7DCCBD-1FAE-45BF-964B-C472B1695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32" y="4227063"/>
            <a:ext cx="11878336" cy="16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6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A74618-DAAC-41E8-9E9B-6625B75058E8}"/>
              </a:ext>
            </a:extLst>
          </p:cNvPr>
          <p:cNvSpPr/>
          <p:nvPr/>
        </p:nvSpPr>
        <p:spPr>
          <a:xfrm>
            <a:off x="0" y="1"/>
            <a:ext cx="2055159" cy="3811702"/>
          </a:xfrm>
          <a:prstGeom prst="rect">
            <a:avLst/>
          </a:prstGeom>
          <a:solidFill>
            <a:srgbClr val="404041"/>
          </a:solidFill>
          <a:ln>
            <a:solidFill>
              <a:srgbClr val="404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5DAEA-C8DB-4B4B-B045-5632856B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47802" y="3008265"/>
            <a:ext cx="5329519" cy="1325563"/>
          </a:xfrm>
        </p:spPr>
        <p:txBody>
          <a:bodyPr/>
          <a:lstStyle/>
          <a:p>
            <a:pPr algn="r"/>
            <a:r>
              <a:rPr lang="ru-RU" dirty="0">
                <a:solidFill>
                  <a:srgbClr val="D58F21"/>
                </a:solidFill>
              </a:rPr>
              <a:t>Шаг 3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0D3E25-ACAF-4C05-AC31-2C94CAC811C7}"/>
              </a:ext>
            </a:extLst>
          </p:cNvPr>
          <p:cNvSpPr txBox="1">
            <a:spLocks/>
          </p:cNvSpPr>
          <p:nvPr/>
        </p:nvSpPr>
        <p:spPr>
          <a:xfrm>
            <a:off x="3305734" y="103490"/>
            <a:ext cx="7711890" cy="1178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Классификация дефектов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2C2B35-D68D-49B0-9D33-3C02612F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11" y="4320485"/>
            <a:ext cx="9685859" cy="12650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170FCC-CF60-46E4-B9C3-D96E7AED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028" y="2163970"/>
            <a:ext cx="1265030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7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C54E8CC-4853-4CF4-8FE6-D5F7C7413693}"/>
              </a:ext>
            </a:extLst>
          </p:cNvPr>
          <p:cNvSpPr/>
          <p:nvPr/>
        </p:nvSpPr>
        <p:spPr>
          <a:xfrm>
            <a:off x="0" y="1"/>
            <a:ext cx="2055159" cy="3811702"/>
          </a:xfrm>
          <a:prstGeom prst="rect">
            <a:avLst/>
          </a:prstGeom>
          <a:solidFill>
            <a:srgbClr val="404041"/>
          </a:solidFill>
          <a:ln>
            <a:solidFill>
              <a:srgbClr val="404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21C3E-07BE-44DE-94BD-68AC947F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63057" y="1569127"/>
            <a:ext cx="1622611" cy="886897"/>
          </a:xfrm>
        </p:spPr>
        <p:txBody>
          <a:bodyPr/>
          <a:lstStyle/>
          <a:p>
            <a:r>
              <a:rPr lang="ru-RU" dirty="0">
                <a:solidFill>
                  <a:srgbClr val="D58F21"/>
                </a:solidFill>
              </a:rPr>
              <a:t>Шаг 4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9F91013-5657-4A60-BE59-A7C2BDF16EA2}"/>
              </a:ext>
            </a:extLst>
          </p:cNvPr>
          <p:cNvSpPr txBox="1">
            <a:spLocks/>
          </p:cNvSpPr>
          <p:nvPr/>
        </p:nvSpPr>
        <p:spPr>
          <a:xfrm>
            <a:off x="2696134" y="255890"/>
            <a:ext cx="7711890" cy="1178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/>
              <a:t>Парсинг</a:t>
            </a:r>
            <a:r>
              <a:rPr lang="ru-RU" dirty="0"/>
              <a:t> документов ГОСТ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482ACF-FC18-4B7A-96FB-EA869673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58" y="2017057"/>
            <a:ext cx="4213548" cy="37552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1FACF3-19B4-4D10-8AC9-2A83160A6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036" y="2179252"/>
            <a:ext cx="49720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0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E90A90-4C53-4B6F-8C52-0AD7AA4689AC}"/>
              </a:ext>
            </a:extLst>
          </p:cNvPr>
          <p:cNvSpPr/>
          <p:nvPr/>
        </p:nvSpPr>
        <p:spPr>
          <a:xfrm>
            <a:off x="0" y="1"/>
            <a:ext cx="12192000" cy="1690687"/>
          </a:xfrm>
          <a:prstGeom prst="rect">
            <a:avLst/>
          </a:prstGeom>
          <a:solidFill>
            <a:srgbClr val="404041"/>
          </a:solidFill>
          <a:ln>
            <a:solidFill>
              <a:srgbClr val="404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2C531-6FBD-41E5-80AD-7D87199C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4" y="182562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D58F21"/>
                </a:solidFill>
              </a:rPr>
              <a:t>Вывод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DAB87-8C3C-4C99-B0CE-82D03280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данном этапе был получен:</a:t>
            </a:r>
          </a:p>
          <a:p>
            <a:pPr>
              <a:buFontTx/>
              <a:buChar char="-"/>
            </a:pPr>
            <a:r>
              <a:rPr lang="ru-RU" dirty="0"/>
              <a:t>размеченный и </a:t>
            </a:r>
            <a:r>
              <a:rPr lang="ru-RU" dirty="0" err="1"/>
              <a:t>аугментированный</a:t>
            </a:r>
            <a:r>
              <a:rPr lang="ru-RU" dirty="0"/>
              <a:t> </a:t>
            </a:r>
            <a:r>
              <a:rPr lang="ru-RU" dirty="0" err="1"/>
              <a:t>датасет</a:t>
            </a:r>
            <a:r>
              <a:rPr lang="ru-RU" dirty="0"/>
              <a:t> поиска </a:t>
            </a:r>
            <a:r>
              <a:rPr lang="ru-RU" dirty="0" err="1"/>
              <a:t>деффектов</a:t>
            </a:r>
            <a:r>
              <a:rPr lang="ru-RU" dirty="0"/>
              <a:t> </a:t>
            </a:r>
          </a:p>
          <a:p>
            <a:pPr>
              <a:buFontTx/>
              <a:buChar char="-"/>
            </a:pPr>
            <a:r>
              <a:rPr lang="ru-RU" dirty="0" err="1"/>
              <a:t>аугментированный</a:t>
            </a:r>
            <a:r>
              <a:rPr lang="ru-RU" dirty="0"/>
              <a:t> </a:t>
            </a:r>
            <a:r>
              <a:rPr lang="ru-RU" dirty="0" err="1"/>
              <a:t>датасет</a:t>
            </a:r>
            <a:r>
              <a:rPr lang="ru-RU" dirty="0"/>
              <a:t> с различными классами </a:t>
            </a:r>
            <a:r>
              <a:rPr lang="ru-RU" dirty="0" err="1"/>
              <a:t>деффектов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документы стандарта ГОСТ содержание в себе допуски различных дефектов </a:t>
            </a:r>
          </a:p>
        </p:txBody>
      </p:sp>
    </p:spTree>
    <p:extLst>
      <p:ext uri="{BB962C8B-B14F-4D97-AF65-F5344CB8AC3E}">
        <p14:creationId xmlns:p14="http://schemas.microsoft.com/office/powerpoint/2010/main" val="202359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48F363-5E06-49C4-96AA-DFF85D4A664A}"/>
              </a:ext>
            </a:extLst>
          </p:cNvPr>
          <p:cNvSpPr/>
          <p:nvPr/>
        </p:nvSpPr>
        <p:spPr>
          <a:xfrm>
            <a:off x="0" y="1"/>
            <a:ext cx="12192000" cy="1690687"/>
          </a:xfrm>
          <a:prstGeom prst="rect">
            <a:avLst/>
          </a:prstGeom>
          <a:solidFill>
            <a:srgbClr val="404041"/>
          </a:solidFill>
          <a:ln>
            <a:solidFill>
              <a:srgbClr val="404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1AE26-FADD-48FD-A646-165248F1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182562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D58F21"/>
                </a:solidFill>
              </a:rPr>
              <a:t>Что дальше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A51B5-BE51-4EAE-89EF-27A5CA4B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Tx/>
              <a:buChar char="-"/>
            </a:pPr>
            <a:r>
              <a:rPr lang="ru-RU" dirty="0"/>
              <a:t>обучение модели для </a:t>
            </a:r>
            <a:r>
              <a:rPr lang="ru-RU" dirty="0" err="1"/>
              <a:t>детекции</a:t>
            </a:r>
            <a:r>
              <a:rPr lang="ru-RU" dirty="0"/>
              <a:t> дефектов ( с помощью</a:t>
            </a:r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)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ru-RU" dirty="0"/>
              <a:t>Обучение модели для классификации дефектов</a:t>
            </a:r>
            <a:r>
              <a:rPr lang="en-US" dirty="0"/>
              <a:t> (CNN)</a:t>
            </a:r>
            <a:endParaRPr lang="ru-RU" dirty="0"/>
          </a:p>
          <a:p>
            <a:pPr>
              <a:lnSpc>
                <a:spcPct val="250000"/>
              </a:lnSpc>
              <a:buFontTx/>
              <a:buChar char="-"/>
            </a:pPr>
            <a:r>
              <a:rPr lang="ru-RU" dirty="0"/>
              <a:t>Сопоставление типа дефектов, его размеров и стандарта ГОСТ</a:t>
            </a:r>
          </a:p>
        </p:txBody>
      </p:sp>
    </p:spTree>
    <p:extLst>
      <p:ext uri="{BB962C8B-B14F-4D97-AF65-F5344CB8AC3E}">
        <p14:creationId xmlns:p14="http://schemas.microsoft.com/office/powerpoint/2010/main" val="8279214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123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Решение </vt:lpstr>
      <vt:lpstr>Шаг 1</vt:lpstr>
      <vt:lpstr>Шаг 2</vt:lpstr>
      <vt:lpstr>Шаг 3</vt:lpstr>
      <vt:lpstr>Шаг 4 </vt:lpstr>
      <vt:lpstr>Вывод </vt:lpstr>
      <vt:lpstr>Что дальше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Yac Alexey</dc:creator>
  <cp:lastModifiedBy>Yac Alexey</cp:lastModifiedBy>
  <cp:revision>3</cp:revision>
  <dcterms:created xsi:type="dcterms:W3CDTF">2023-06-23T13:13:05Z</dcterms:created>
  <dcterms:modified xsi:type="dcterms:W3CDTF">2023-06-24T14:24:57Z</dcterms:modified>
</cp:coreProperties>
</file>