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a2e2d04a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a2e2d04a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a2e2d04a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a2e2d04a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a2e2d04a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a2e2d04a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a2e2d04a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a2e2d04a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a2e2d04a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a2e2d04a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6f2643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6f2643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6f26435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6f26435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6f26435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6f26435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6f26435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6f26435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6f264350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6f264350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a2e2d04a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a2e2d04a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a2e2d04a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a2e2d04a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a9182f3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a9182f3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a9182f3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a9182f3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a2e2d04a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a2e2d04a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a2e2d04a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a2e2d04a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a2e2d04a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a2e2d04a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a2e2d04a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a2e2d04a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edordostoevsky.ru/works/characters/" TargetMode="External"/><Relationship Id="rId4" Type="http://schemas.openxmlformats.org/officeDocument/2006/relationships/hyperlink" Target="https://ru.wikipedia.org/wiki/%D0%91%D1%80%D0%B0%D1%82%D1%8C%D1%8F_%D0%9A%D0%B0%D1%80%D0%B0%D0%BC%D0%B0%D0%B7%D0%BE%D0%B2%D1%8B#%D0%9F%D0%B5%D1%80%D1%81%D0%BE%D0%BD%D0%B0%D0%B6%D0%B8" TargetMode="External"/><Relationship Id="rId5" Type="http://schemas.openxmlformats.org/officeDocument/2006/relationships/hyperlink" Target="https://kinopoiskapiunofficial.tech/documentation/api/#/films/get_api_v2_2_film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8347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Графы знаний:</a:t>
            </a:r>
            <a:br>
              <a:rPr lang="ru"/>
            </a:br>
            <a:r>
              <a:rPr lang="ru"/>
              <a:t>Достоевский и его романы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9636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760"/>
              <a:t>Прокофьева Ирина</a:t>
            </a:r>
            <a:br>
              <a:rPr lang="ru" sz="1760"/>
            </a:br>
            <a:r>
              <a:rPr lang="ru" sz="1760"/>
              <a:t>Грицай Арина</a:t>
            </a:r>
            <a:endParaRPr sz="17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к графу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7650" y="4565000"/>
            <a:ext cx="76887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713" y="1853850"/>
            <a:ext cx="6616576" cy="26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к графу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7650" y="4565000"/>
            <a:ext cx="76887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100" y="1853850"/>
            <a:ext cx="6389550" cy="26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к графу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7650" y="4565000"/>
            <a:ext cx="76887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300" y="1853850"/>
            <a:ext cx="5681398" cy="26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к графу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7650" y="4565000"/>
            <a:ext cx="76887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200" y="1853850"/>
            <a:ext cx="3531600" cy="26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к графу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7650" y="4565000"/>
            <a:ext cx="76887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439" y="1853850"/>
            <a:ext cx="4059126" cy="267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 эмбеддингов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7650" y="1853850"/>
            <a:ext cx="76887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Выбрана модель ComplEx, которая лучше показала себя на практике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75" y="2353650"/>
            <a:ext cx="2934050" cy="16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75" y="2730763"/>
            <a:ext cx="2934051" cy="84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0125" y="2660650"/>
            <a:ext cx="1615375" cy="11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Link prediction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752600" y="1853850"/>
            <a:ext cx="2896200" cy="31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match - Достоевский_Федор_Михайлович. Созданы 10 утверждений о том, что он является автором произведений (Преступление и наказание, Бесы, Идиот, Братья Карамазовы) и некоторых их киноадаптаций.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Fun fact: у российских адаптаций вероятность “авторства” Достоевского в большинстве случаев выше, чем у иностранных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799" y="797801"/>
            <a:ext cx="5449700" cy="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450" y="2604675"/>
            <a:ext cx="5190399" cy="189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Link prediction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752600" y="1853850"/>
            <a:ext cx="35496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“снят_по_сюжету” и “является_прототипом”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match - #327456_Преступление_и_наказание"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75" y="2818800"/>
            <a:ext cx="7552051" cy="4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925" y="3459500"/>
            <a:ext cx="7527101" cy="12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Link prediction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696500" y="1853850"/>
            <a:ext cx="80739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“Преступления” персонажа (Верховенский Петр Степанович), прототипа (Нечаев Сергей Геннадьевич) и актёра (Антон Шагин)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575" y="2347200"/>
            <a:ext cx="6184301" cy="78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575" y="3374225"/>
            <a:ext cx="6184301" cy="5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575" y="4141900"/>
            <a:ext cx="6184301" cy="5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491500" y="2376575"/>
            <a:ext cx="21699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персонаж (Верховенский Петр Степанович)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прототип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(Нечаев Сергей Геннадьевич)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актёр (Антон Шагин)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Link prediction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752600" y="1853850"/>
            <a:ext cx="80178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match - Суслова_Аполлинария_Прокофьевна. Чей прототип?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00" y="2596525"/>
            <a:ext cx="7895651" cy="12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Предметная область и задача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Предметная область: творчество Ф.М. Достоевского, романы и экранизации произведений.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Задача: разработка графа знаний для упорядочивания информации о героях произведений, прообразах этих героев, экранизациях и снимавшихся в них актёрах.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Для кого: люди, интересующиеся творчеством Достоевского, работники сферы культуры.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05000" y="443375"/>
            <a:ext cx="288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40"/>
              <a:t>Верхнеуровневая </a:t>
            </a:r>
            <a:r>
              <a:rPr lang="ru" sz="1840"/>
              <a:t>Онтология</a:t>
            </a:r>
            <a:r>
              <a:rPr lang="ru" sz="1840"/>
              <a:t> </a:t>
            </a:r>
            <a:endParaRPr sz="184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300" y="530700"/>
            <a:ext cx="5830300" cy="45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05000" y="434650"/>
            <a:ext cx="288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40"/>
              <a:t>Верхнеуровневая Онтология </a:t>
            </a:r>
            <a:endParaRPr sz="184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25" y="1065900"/>
            <a:ext cx="288607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646800" y="1467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ru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Классы онтологии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96275" y="460825"/>
            <a:ext cx="288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40"/>
              <a:t>Верхнеуровневая Онтология </a:t>
            </a:r>
            <a:endParaRPr sz="184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575" y="683200"/>
            <a:ext cx="2535925" cy="43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975" y="1678300"/>
            <a:ext cx="22479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46800" y="1467075"/>
            <a:ext cx="25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ru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Свойства классов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 данных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1700"/>
            <a:ext cx="76887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>
                <a:solidFill>
                  <a:srgbClr val="434343"/>
                </a:solidFill>
              </a:rPr>
              <a:t>Источники информации о персонажах, прототипах и их взаимосвязях в романах: </a:t>
            </a:r>
            <a:endParaRPr sz="14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ru" sz="1200" u="sng">
                <a:solidFill>
                  <a:schemeClr val="hlink"/>
                </a:solidFill>
                <a:hlinkClick r:id="rId3"/>
              </a:rPr>
              <a:t>https://fedordostoevsky.ru/works/characters/</a:t>
            </a:r>
            <a:r>
              <a:rPr lang="ru" sz="1200"/>
              <a:t>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ru" sz="1200">
                <a:solidFill>
                  <a:srgbClr val="434343"/>
                </a:solidFill>
              </a:rPr>
              <a:t> статьи в Википедии по произведениям (</a:t>
            </a:r>
            <a:r>
              <a:rPr lang="ru" sz="1200" u="sng">
                <a:solidFill>
                  <a:schemeClr val="hlink"/>
                </a:solidFill>
                <a:hlinkClick r:id="rId4"/>
              </a:rPr>
              <a:t>пример</a:t>
            </a:r>
            <a:r>
              <a:rPr lang="ru" sz="1200">
                <a:solidFill>
                  <a:srgbClr val="434343"/>
                </a:solidFill>
              </a:rPr>
              <a:t>).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Проблема: Разрозненность информации, проблемы с автоматическим парсингом данных → использование эвристик для парсинга , внесение ручных правок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ru" sz="1400">
                <a:solidFill>
                  <a:srgbClr val="434343"/>
                </a:solidFill>
              </a:rPr>
              <a:t>Источники информации об экранизациях и актерах:</a:t>
            </a:r>
            <a:endParaRPr sz="14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ru" sz="1200" u="sng">
                <a:solidFill>
                  <a:schemeClr val="hlink"/>
                </a:solidFill>
                <a:hlinkClick r:id="rId5"/>
              </a:rPr>
              <a:t>https://kinopoiskapiunofficial.tech/documentation/api/#/films/get_api_v2_2_films</a:t>
            </a:r>
            <a:r>
              <a:rPr lang="ru" sz="1200"/>
              <a:t>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Проблема: В иностранных фильмах роли указаны на английском языке → библиотека для транслитерации и поиск самого похожего имени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к графу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7650" y="4565000"/>
            <a:ext cx="76887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225" y="1808150"/>
            <a:ext cx="6297699" cy="26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к графу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7650" y="4565000"/>
            <a:ext cx="76887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576" y="1853850"/>
            <a:ext cx="5224700" cy="263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к графу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7650" y="4565000"/>
            <a:ext cx="76887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200" y="1810175"/>
            <a:ext cx="5027251" cy="266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