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7"/>
  </p:notesMasterIdLst>
  <p:sldIdLst>
    <p:sldId id="256" r:id="rId3"/>
    <p:sldId id="263" r:id="rId4"/>
    <p:sldId id="264" r:id="rId5"/>
    <p:sldId id="257" r:id="rId6"/>
    <p:sldId id="265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62" r:id="rId16"/>
  </p:sldIdLst>
  <p:sldSz cx="9144000" cy="5143500" type="screen16x9"/>
  <p:notesSz cx="6858000" cy="9144000"/>
  <p:embeddedFontLst>
    <p:embeddedFont>
      <p:font typeface="Golos Text" panose="020B0604020202020204" charset="0"/>
      <p:regular r:id="rId18"/>
      <p:bold r:id="rId19"/>
    </p:embeddedFont>
    <p:embeddedFont>
      <p:font typeface="Golos Text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e6d5d81b9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9e6d5d81b9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e6d5d81b9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9e6d5d81b9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e6d5d81b9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9e6d5d81b9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93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051b636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e051b636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051b636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e051b636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051b636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e051b636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051b636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e051b636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6d5d81b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9e6d5d81b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7" name="Google Shape;127;p30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1" name="Google Shape;141;p32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42" name="Google Shape;142;p32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43" name="Google Shape;143;p32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48" name="Google Shape;148;p33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49" name="Google Shape;149;p33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0" name="Google Shape;150;p33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5" name="Google Shape;155;p34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56" name="Google Shape;156;p34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57" name="Google Shape;157;p34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58" name="Google Shape;158;p34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65" name="Google Shape;165;p35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66" name="Google Shape;166;p35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67" name="Google Shape;167;p35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71" name="Google Shape;171;p35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72" name="Google Shape;172;p35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295275" y="2155650"/>
            <a:ext cx="86676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" sz="3000" dirty="0">
                <a:solidFill>
                  <a:schemeClr val="lt1"/>
                </a:solidFill>
              </a:rPr>
              <a:t>Струкутрирование, разметка и обогащение данных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49300" y="3781471"/>
            <a:ext cx="6432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Студенты: Габдрахманов Рустам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Преподаватель: Муромцев Д. И.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руг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7D304FE-834F-528C-9925-97BEE8E4C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8" t="5258" r="6842" b="53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3AEC-48A4-7777-B0CC-396F9CAA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71" y="1116766"/>
            <a:ext cx="2549594" cy="443147"/>
          </a:xfrm>
        </p:spPr>
        <p:txBody>
          <a:bodyPr>
            <a:normAutofit/>
          </a:bodyPr>
          <a:lstStyle/>
          <a:p>
            <a:r>
              <a:rPr lang="ru-RU" sz="2000" dirty="0"/>
              <a:t>Граф знаний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82841-01BD-87A7-954C-F6FEB5DE6A93}"/>
              </a:ext>
            </a:extLst>
          </p:cNvPr>
          <p:cNvSpPr txBox="1"/>
          <p:nvPr/>
        </p:nvSpPr>
        <p:spPr>
          <a:xfrm>
            <a:off x="6522357" y="4451904"/>
            <a:ext cx="251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Инструмент: </a:t>
            </a:r>
            <a:r>
              <a:rPr lang="en-US" dirty="0"/>
              <a:t>Protégé</a:t>
            </a:r>
          </a:p>
          <a:p>
            <a:r>
              <a:rPr lang="ru-RU" dirty="0"/>
              <a:t>Визуализация: </a:t>
            </a:r>
            <a:r>
              <a:rPr lang="en-US" dirty="0" err="1"/>
              <a:t>WebVOwl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4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75195-31C2-03A9-3082-FF4CBAF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Запросы к графу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160D3-3650-E002-7D84-9E184EB6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0" y="1255485"/>
            <a:ext cx="6682672" cy="2410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13D93-4C22-7DB7-D57E-2EE6FBDB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3888015"/>
            <a:ext cx="4107884" cy="3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75195-31C2-03A9-3082-FF4CBAF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Запросы к графу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BD0D3-5B45-E9A9-BA17-3167452C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0" y="1322084"/>
            <a:ext cx="6454015" cy="20775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343B96-73CB-E4AE-47E1-D46ACEF4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3541607"/>
            <a:ext cx="8087890" cy="2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9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75195-31C2-03A9-3082-FF4CBAF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Запросы к графу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753CD6-0CF5-1681-93D6-8D404C3D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0" y="1193663"/>
            <a:ext cx="5267383" cy="21146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00DA59-5B75-EC79-C22F-5DC86396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3528375"/>
            <a:ext cx="8066119" cy="3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" sz="4400"/>
              <a:t>Спасибо</a:t>
            </a:r>
            <a:br>
              <a:rPr lang="ru" sz="4400"/>
            </a:br>
            <a:r>
              <a:rPr lang="ru" sz="4400"/>
              <a:t>за внимание!</a:t>
            </a:r>
            <a:endParaRPr sz="4400"/>
          </a:p>
        </p:txBody>
      </p:sp>
      <p:sp>
        <p:nvSpPr>
          <p:cNvPr id="214" name="Google Shape;214;p42"/>
          <p:cNvSpPr txBox="1"/>
          <p:nvPr/>
        </p:nvSpPr>
        <p:spPr>
          <a:xfrm>
            <a:off x="6595173" y="4468762"/>
            <a:ext cx="2199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1C3BD8F-F5F5-67D8-6516-A9600472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697943"/>
            <a:ext cx="3635830" cy="1573671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Вселенная аниме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4A4C9-2307-F893-ACCF-5161BC71DB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32ED6E-07F3-4EE0-68A2-AF088A8A5DF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A9D74C5-5340-1A52-3DEC-FAD69AC5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Область и применение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64FC6-02DD-AF3F-81DB-03C6E5CCD487}"/>
              </a:ext>
            </a:extLst>
          </p:cNvPr>
          <p:cNvSpPr txBox="1"/>
          <p:nvPr/>
        </p:nvSpPr>
        <p:spPr>
          <a:xfrm>
            <a:off x="5348514" y="2996744"/>
            <a:ext cx="2612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Классификация аниме персонажей по стилю боя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 схожих персонажей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тенденций в персонажах </a:t>
            </a:r>
          </a:p>
        </p:txBody>
      </p:sp>
    </p:spTree>
    <p:extLst>
      <p:ext uri="{BB962C8B-B14F-4D97-AF65-F5344CB8AC3E}">
        <p14:creationId xmlns:p14="http://schemas.microsoft.com/office/powerpoint/2010/main" val="38202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33D5BB7-A0F4-1211-2CEE-F6CC78084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Текстовая (реплики персонажей)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+mn-lt"/>
              </a:rPr>
              <a:t>Аудиомодальность</a:t>
            </a:r>
            <a:r>
              <a:rPr lang="ru-RU" sz="2400" dirty="0">
                <a:latin typeface="+mn-lt"/>
              </a:rPr>
              <a:t> (звуки оружия персонажей)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Фото (фото персонажей и из оружия)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3478E1-1190-F339-FDB7-13E2B358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5953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Уровни аннотации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0D907-2D1C-578D-6619-D27058968B20}"/>
              </a:ext>
            </a:extLst>
          </p:cNvPr>
          <p:cNvSpPr txBox="1"/>
          <p:nvPr/>
        </p:nvSpPr>
        <p:spPr>
          <a:xfrm>
            <a:off x="1417864" y="1021715"/>
            <a:ext cx="6308271" cy="366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текстовых данных: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1: Именованная сущность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Названия персонажей (названия героев)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2: Часть речи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Существительное (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Naruto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), глагол (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), прилагательное (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rasen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3: Токен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Отдельные слова (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Naruto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Uzumaki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Taijutsu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melee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4: Ключевые слова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Слова описывающие стиль, словосочетания (огненный кулак, тройное рассечение)</a:t>
            </a:r>
            <a:endParaRPr lang="ru-RU" sz="11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Уровни аннотации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54FE1-B64E-E27B-D12D-B2F59F4E9459}"/>
              </a:ext>
            </a:extLst>
          </p:cNvPr>
          <p:cNvSpPr txBox="1"/>
          <p:nvPr/>
        </p:nvSpPr>
        <p:spPr>
          <a:xfrm>
            <a:off x="457200" y="1106359"/>
            <a:ext cx="4114800" cy="346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изображений: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1: Область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Область изображения (герой под землей)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2: Объект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Персонаж на изображении (герои, оружие)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3: Деталь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Детали особенностей персонажа (руки в боевой стойке, оружие в руках, воплощение магии, чакры, </a:t>
            </a:r>
            <a:r>
              <a:rPr lang="ru-RU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фуреко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хамон)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60814-284B-0364-5E4E-551AD11380D6}"/>
              </a:ext>
            </a:extLst>
          </p:cNvPr>
          <p:cNvSpPr txBox="1"/>
          <p:nvPr/>
        </p:nvSpPr>
        <p:spPr>
          <a:xfrm>
            <a:off x="4737100" y="1103232"/>
            <a:ext cx="3848100" cy="346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аудио: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1: Фрагмент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Фрагмент звукового файла (отрывок боя героев)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2: Реплика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Реплики персонажей в бою (например, крик "</a:t>
            </a:r>
            <a:r>
              <a:rPr lang="ru-RU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Расенган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3: Сегмент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Отдельные сегменты боевых кличей или заклинаний (например, начало, середина, конец клича, звук оружия, приемов)</a:t>
            </a:r>
            <a:endParaRPr lang="ru-RU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9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Разметка текстовых данных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B4A6F4-1C25-38C6-E6C8-FF07A27D1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73"/>
          <a:stretch/>
        </p:blipFill>
        <p:spPr>
          <a:xfrm>
            <a:off x="354589" y="1556367"/>
            <a:ext cx="8434822" cy="2485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Разметка аудиоданных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линия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AE3C57A6-2356-9317-EDB6-2F85BEBA9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5"/>
          <a:stretch/>
        </p:blipFill>
        <p:spPr>
          <a:xfrm>
            <a:off x="326572" y="1371600"/>
            <a:ext cx="4374517" cy="31120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A50298-589A-59E2-48E0-BFED5F2E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85" y="1613510"/>
            <a:ext cx="4056743" cy="958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Разметка аудиоданных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7B7D1F64-FA80-275E-EE2A-E52EAD53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73" y="1400629"/>
            <a:ext cx="4399438" cy="3119316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текст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9EFD3441-94AE-1937-ECAB-34F6B64D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31" y="1529628"/>
            <a:ext cx="4405663" cy="3022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 dirty="0"/>
              <a:t>Разметка изображений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509665-14A1-33EA-1B7A-821FBF92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43" y="1424069"/>
            <a:ext cx="4159329" cy="23203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28E3DC-FF4E-D57A-A133-4E5EEC6DA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9" r="3421"/>
          <a:stretch/>
        </p:blipFill>
        <p:spPr>
          <a:xfrm>
            <a:off x="667656" y="1252360"/>
            <a:ext cx="2184401" cy="31985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405D5D-E6CF-36B0-F14F-F6629C3CF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38" y="3744372"/>
            <a:ext cx="1502347" cy="9723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CFE931-D447-4A98-75F1-07E3C3694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843" y="3073118"/>
            <a:ext cx="1868038" cy="1157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Экран (16:9)</PresentationFormat>
  <Paragraphs>51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Golos Text SemiBold</vt:lpstr>
      <vt:lpstr>Calibri</vt:lpstr>
      <vt:lpstr>Arial</vt:lpstr>
      <vt:lpstr>Aptos</vt:lpstr>
      <vt:lpstr>Golos Text</vt:lpstr>
      <vt:lpstr>Times New Roman</vt:lpstr>
      <vt:lpstr>Courier New</vt:lpstr>
      <vt:lpstr>Simple Light</vt:lpstr>
      <vt:lpstr>Тема1</vt:lpstr>
      <vt:lpstr>Струкутрирование, разметка и обогащение данных</vt:lpstr>
      <vt:lpstr>Область и применение</vt:lpstr>
      <vt:lpstr>Модальности</vt:lpstr>
      <vt:lpstr>Уровни аннотации</vt:lpstr>
      <vt:lpstr>Уровни аннотации</vt:lpstr>
      <vt:lpstr>Разметка текстовых данных </vt:lpstr>
      <vt:lpstr>Разметка аудиоданных</vt:lpstr>
      <vt:lpstr>Разметка аудиоданных</vt:lpstr>
      <vt:lpstr>Разметка изображений</vt:lpstr>
      <vt:lpstr>Граф знаний</vt:lpstr>
      <vt:lpstr>Запросы к графу</vt:lpstr>
      <vt:lpstr>Запросы к графу</vt:lpstr>
      <vt:lpstr>Запросы к графу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Габдрахманов Рустам Рисулович</cp:lastModifiedBy>
  <cp:revision>1</cp:revision>
  <dcterms:modified xsi:type="dcterms:W3CDTF">2024-06-23T22:23:17Z</dcterms:modified>
</cp:coreProperties>
</file>