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18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media/image14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7.png" ContentType="image/png"/>
  <Override PartName="/ppt/media/image19.png" ContentType="image/png"/>
  <Override PartName="/ppt/media/image2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04848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47236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424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04848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547236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306360"/>
            <a:ext cx="6824160" cy="24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04848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47236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24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04848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547236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306360"/>
            <a:ext cx="6824160" cy="24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04848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47236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424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04848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547236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306360"/>
            <a:ext cx="6824160" cy="24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04848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472360" y="123372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424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04848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5472360" y="3015360"/>
            <a:ext cx="230832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306360"/>
            <a:ext cx="6824160" cy="24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34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298040" y="301536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242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298040" y="1233720"/>
            <a:ext cx="349848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4240" y="3015360"/>
            <a:ext cx="71697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2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3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5;p11"/>
          <p:cNvSpPr/>
          <p:nvPr/>
        </p:nvSpPr>
        <p:spPr>
          <a:xfrm>
            <a:off x="5098320" y="4903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6;p11"/>
          <p:cNvSpPr/>
          <p:nvPr/>
        </p:nvSpPr>
        <p:spPr>
          <a:xfrm>
            <a:off x="5910840" y="4273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7;p11"/>
          <p:cNvSpPr/>
          <p:nvPr/>
        </p:nvSpPr>
        <p:spPr>
          <a:xfrm>
            <a:off x="5098320" y="4903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8;p11"/>
          <p:cNvSpPr/>
          <p:nvPr/>
        </p:nvSpPr>
        <p:spPr>
          <a:xfrm>
            <a:off x="5910840" y="4273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040040"/>
            <a:ext cx="8388720" cy="3734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13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12120"/>
            <a:ext cx="7467120" cy="344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2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3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3;p10"/>
          <p:cNvSpPr/>
          <p:nvPr/>
        </p:nvSpPr>
        <p:spPr>
          <a:xfrm>
            <a:off x="-865080" y="41342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24240" y="1233720"/>
            <a:ext cx="7169760" cy="341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371600" y="2442600"/>
            <a:ext cx="6400440" cy="704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pc="-1" strike="noStrike">
                <a:solidFill>
                  <a:schemeClr val="lt1"/>
                </a:solidFill>
                <a:latin typeface="Golos Text SemiBold"/>
                <a:ea typeface="Golos Text SemiBold"/>
              </a:rPr>
              <a:t>Структурирование, разметка и обогащение данных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137;p1"/>
          <p:cNvSpPr/>
          <p:nvPr/>
        </p:nvSpPr>
        <p:spPr>
          <a:xfrm>
            <a:off x="2377800" y="3925080"/>
            <a:ext cx="6400440" cy="7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lt1"/>
                </a:solidFill>
                <a:latin typeface="Golos Text"/>
                <a:ea typeface="Golos Text"/>
              </a:rPr>
              <a:t>Колтунова Е.В.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lt1"/>
                </a:solidFill>
                <a:latin typeface="Golos Text"/>
                <a:ea typeface="Golos Text"/>
              </a:rPr>
              <a:t>ИТМО, ФПИиКТ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Разметка дерева зависимости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04;g2e5853b6a38_0_64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05;g2e5853b6a38_0_64"/>
          <p:cNvSpPr/>
          <p:nvPr/>
        </p:nvSpPr>
        <p:spPr>
          <a:xfrm>
            <a:off x="457200" y="1017360"/>
            <a:ext cx="7531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1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amod (adjectival modifier)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прилагательное, которое модифицирует существительное.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- Пример: "струнный инструмент" ('струнный' </a:t>
            </a:r>
            <a:r>
              <a:rPr b="0" i="1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— amod от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'инструмент').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2. </a:t>
            </a:r>
            <a:r>
              <a:rPr b="1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dep (dependent)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b="0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зависимое слово, которое не относится к более специфическим типам зависимостей. Обычно используется, когда тип зависимости неясен.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206;g2e5853b6a38_0_64"/>
          <p:cNvSpPr/>
          <p:nvPr/>
        </p:nvSpPr>
        <p:spPr>
          <a:xfrm>
            <a:off x="457200" y="1704960"/>
            <a:ext cx="3400920" cy="28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3. </a:t>
            </a:r>
            <a:r>
              <a:rPr b="1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nsubj (nominal subject)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b="0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подлежащее, выраженное существительным или местоимением.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  </a:t>
            </a:r>
            <a:r>
              <a:rPr b="0" i="1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- Пример: "Звук возникает" ('Звук' — nsubj от 'возникает').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4. </a:t>
            </a:r>
            <a:r>
              <a:rPr b="1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case (case marker)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b="0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слово, которое обозначает падеж, например, предлог или послелог.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  </a:t>
            </a:r>
            <a:r>
              <a:rPr b="0" i="1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- Пример: "на грифе" ('на' — case от 'грифе').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5. </a:t>
            </a:r>
            <a:r>
              <a:rPr b="1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nmod (nominal modifier)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 -</a:t>
            </a:r>
            <a:r>
              <a:rPr b="0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 для обозначения именных модификаторов, то есть существительных, которые модифицируют другие существительные.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6. </a:t>
            </a:r>
            <a:r>
              <a:rPr b="1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ROOT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 -  </a:t>
            </a:r>
            <a:r>
              <a:rPr b="0" lang="ru-RU" sz="1000" spc="-1" strike="noStrike">
                <a:solidFill>
                  <a:schemeClr val="dk1"/>
                </a:solidFill>
                <a:latin typeface="Arial"/>
                <a:ea typeface="Arial"/>
              </a:rPr>
              <a:t>корневое слово предложения, обычно это основной глагол или предикат, вокруг которого строится вся структура предложения.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207;g2e5853b6a38_0_64" descr=""/>
          <p:cNvPicPr/>
          <p:nvPr/>
        </p:nvPicPr>
        <p:blipFill>
          <a:blip r:embed="rId1"/>
          <a:stretch/>
        </p:blipFill>
        <p:spPr>
          <a:xfrm>
            <a:off x="3781080" y="2347560"/>
            <a:ext cx="4980240" cy="196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Разметка дерева зависимости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213;g2e5853b6a38_0_94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Google Shape;214;g2e5853b6a38_0_94" descr=""/>
          <p:cNvPicPr/>
          <p:nvPr/>
        </p:nvPicPr>
        <p:blipFill>
          <a:blip r:embed="rId1"/>
          <a:stretch/>
        </p:blipFill>
        <p:spPr>
          <a:xfrm>
            <a:off x="1396080" y="2964600"/>
            <a:ext cx="6351840" cy="171792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215;g2e5853b6a38_0_94" descr=""/>
          <p:cNvPicPr/>
          <p:nvPr/>
        </p:nvPicPr>
        <p:blipFill>
          <a:blip r:embed="rId2"/>
          <a:stretch/>
        </p:blipFill>
        <p:spPr>
          <a:xfrm>
            <a:off x="968400" y="1137600"/>
            <a:ext cx="7664040" cy="185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Аудио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21;g2e5853b6a38_0_57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22;g2e5853b6a38_0_57"/>
          <p:cNvSpPr/>
          <p:nvPr/>
        </p:nvSpPr>
        <p:spPr>
          <a:xfrm>
            <a:off x="361800" y="1334880"/>
            <a:ext cx="77202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223;g2e5853b6a38_0_57"/>
          <p:cNvSpPr/>
          <p:nvPr/>
        </p:nvSpPr>
        <p:spPr>
          <a:xfrm>
            <a:off x="610560" y="1137240"/>
            <a:ext cx="2999520" cy="17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29844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●"/>
            </a:pPr>
            <a:r>
              <a:rPr b="1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Forte</a:t>
            </a: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 и </a:t>
            </a:r>
            <a:r>
              <a:rPr b="1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piano</a:t>
            </a: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 относятся к динамике звучания. </a:t>
            </a:r>
            <a:r>
              <a:rPr b="1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Forte</a:t>
            </a: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 означает громкое исполнение, а </a:t>
            </a:r>
            <a:r>
              <a:rPr b="1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piano</a:t>
            </a: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 — тихое.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Harmonics</a:t>
            </a: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 означает флажолеты, это техника игры, при которой струна слегка прикасается в определённых точках, создавая высокие обертоны.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224;g2e5853b6a38_0_57" descr=""/>
          <p:cNvPicPr/>
          <p:nvPr/>
        </p:nvPicPr>
        <p:blipFill>
          <a:blip r:embed="rId1"/>
          <a:stretch/>
        </p:blipFill>
        <p:spPr>
          <a:xfrm>
            <a:off x="3391920" y="2327400"/>
            <a:ext cx="5095080" cy="19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Изображения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30;g2e716944570_0_0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31;g2e716944570_0_0"/>
          <p:cNvSpPr/>
          <p:nvPr/>
        </p:nvSpPr>
        <p:spPr>
          <a:xfrm>
            <a:off x="361800" y="1334880"/>
            <a:ext cx="77202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32;g2e716944570_0_0" descr=""/>
          <p:cNvPicPr/>
          <p:nvPr/>
        </p:nvPicPr>
        <p:blipFill>
          <a:blip r:embed="rId1"/>
          <a:stretch/>
        </p:blipFill>
        <p:spPr>
          <a:xfrm>
            <a:off x="494640" y="1971720"/>
            <a:ext cx="785772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Аннотация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230;g2e716944570_0_ 1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231;g2e716944570_0_ 1"/>
          <p:cNvSpPr/>
          <p:nvPr/>
        </p:nvSpPr>
        <p:spPr>
          <a:xfrm>
            <a:off x="361800" y="1334880"/>
            <a:ext cx="77202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919800" y="1332360"/>
            <a:ext cx="6852600" cy="346824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 txBox="1"/>
          <p:nvPr/>
        </p:nvSpPr>
        <p:spPr>
          <a:xfrm>
            <a:off x="491400" y="1024920"/>
            <a:ext cx="7052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Аннотация производилась с помощью CVAT (https://www.cvat.ai/)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Онтология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230;g2e716944570_0_ 2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231;g2e716944570_0_ 2"/>
          <p:cNvSpPr/>
          <p:nvPr/>
        </p:nvSpPr>
        <p:spPr>
          <a:xfrm>
            <a:off x="361800" y="1334880"/>
            <a:ext cx="77202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-5040" y="599400"/>
            <a:ext cx="9143640" cy="393624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 txBox="1"/>
          <p:nvPr/>
        </p:nvSpPr>
        <p:spPr>
          <a:xfrm>
            <a:off x="457200" y="997560"/>
            <a:ext cx="483192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Онтолгия составлена с помощью OWLGrEd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(http://owlgred.lumii.lv/)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1801800"/>
            <a:ext cx="8229240" cy="6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pc="-1" strike="noStrike">
                <a:solidFill>
                  <a:schemeClr val="lt1"/>
                </a:solidFill>
                <a:latin typeface="Golos Text SemiBold"/>
                <a:ea typeface="Golos Text SemiBold"/>
              </a:rPr>
              <a:t>Спасибо</a:t>
            </a:r>
            <a:br>
              <a:rPr sz="4400"/>
            </a:br>
            <a:r>
              <a:rPr b="1" lang="ru-RU" sz="4400" spc="-1" strike="noStrike">
                <a:solidFill>
                  <a:schemeClr val="lt1"/>
                </a:solidFill>
                <a:latin typeface="Golos Text SemiBold"/>
                <a:ea typeface="Golos Text SemiBold"/>
              </a:rPr>
              <a:t>за внимание!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Предметная область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12120"/>
            <a:ext cx="7467120" cy="101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Музыкальные инструменты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144;p2" descr=""/>
          <p:cNvPicPr/>
          <p:nvPr/>
        </p:nvPicPr>
        <p:blipFill>
          <a:blip r:embed="rId1"/>
          <a:stretch/>
        </p:blipFill>
        <p:spPr>
          <a:xfrm>
            <a:off x="974880" y="2174400"/>
            <a:ext cx="2169720" cy="233640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145;p2" descr=""/>
          <p:cNvPicPr/>
          <p:nvPr/>
        </p:nvPicPr>
        <p:blipFill>
          <a:blip r:embed="rId2"/>
          <a:stretch/>
        </p:blipFill>
        <p:spPr>
          <a:xfrm>
            <a:off x="5999040" y="2174400"/>
            <a:ext cx="2169720" cy="233640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146;p2" descr=""/>
          <p:cNvPicPr/>
          <p:nvPr/>
        </p:nvPicPr>
        <p:blipFill>
          <a:blip r:embed="rId3"/>
          <a:stretch/>
        </p:blipFill>
        <p:spPr>
          <a:xfrm>
            <a:off x="3486960" y="2174400"/>
            <a:ext cx="2169720" cy="23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Источники данных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12120"/>
            <a:ext cx="7467120" cy="344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1. Аудио звуки инструментов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(London Philharmonic Orchestra Sound samples).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2. Текстовое описание инструментов.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3. Фото инструмента.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624240" y="991080"/>
            <a:ext cx="7169760" cy="365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Golos Text"/>
                <a:ea typeface="Golos Text"/>
              </a:rPr>
              <a:t>1. Аудио звуки инструментов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 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Формат: MP3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 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Длительность записи: 1-5 секунд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 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Аннотация: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Название инструмента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Описание звука(нота)*****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Golos Text"/>
                <a:ea typeface="Golos Text"/>
              </a:rPr>
              <a:t>2. Текстовое описание инструментов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 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Формат: Текст (CSV)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 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Аннотация: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Название инструмента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Описание инструмента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Golos Text"/>
                <a:ea typeface="Golos Text"/>
              </a:rPr>
              <a:t>3. Фото инструмента + добавить инструмент во время игры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 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Формат: JPEG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 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Аннотация: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Название инструмента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	</a:t>
            </a: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- Описание игры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lt1"/>
                </a:solidFill>
                <a:latin typeface="Golos Text SemiBold"/>
                <a:ea typeface="Golos Text SemiBold"/>
              </a:rPr>
              <a:t>Аннотационная схема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Данные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12120"/>
            <a:ext cx="7467120" cy="344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65;g2e5853b6a38_0_0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166;g2e5853b6a38_0_0" descr=""/>
          <p:cNvPicPr/>
          <p:nvPr/>
        </p:nvPicPr>
        <p:blipFill>
          <a:blip r:embed="rId1"/>
          <a:stretch/>
        </p:blipFill>
        <p:spPr>
          <a:xfrm>
            <a:off x="995400" y="1559160"/>
            <a:ext cx="7152840" cy="27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Лемматизация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12120"/>
            <a:ext cx="7467120" cy="344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Golos Text"/>
                <a:ea typeface="Golos Tex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73;g2e5853b6a38_0_19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174;g2e5853b6a38_0_19" descr=""/>
          <p:cNvPicPr/>
          <p:nvPr/>
        </p:nvPicPr>
        <p:blipFill>
          <a:blip r:embed="rId1"/>
          <a:stretch/>
        </p:blipFill>
        <p:spPr>
          <a:xfrm>
            <a:off x="865800" y="1719000"/>
            <a:ext cx="7219440" cy="21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Частеречная разметка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80;g2e5853b6a38_0_8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81;g2e5853b6a38_0_8" descr=""/>
          <p:cNvPicPr/>
          <p:nvPr/>
        </p:nvPicPr>
        <p:blipFill>
          <a:blip r:embed="rId1"/>
          <a:stretch/>
        </p:blipFill>
        <p:spPr>
          <a:xfrm>
            <a:off x="361800" y="2338920"/>
            <a:ext cx="8419680" cy="189504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182;g2e5853b6a38_0_8"/>
          <p:cNvSpPr/>
          <p:nvPr/>
        </p:nvSpPr>
        <p:spPr>
          <a:xfrm>
            <a:off x="361800" y="1334880"/>
            <a:ext cx="75416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ADJF - имя прилагательное, CONJ - conjunction - союз,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NOUN - имя существительное, INFN - глагол (инфинитив)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Частеречная разметка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188;g2e5853b6a38_0_46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oogle Shape;189;g2e5853b6a38_0_46"/>
          <p:cNvSpPr/>
          <p:nvPr/>
        </p:nvSpPr>
        <p:spPr>
          <a:xfrm>
            <a:off x="361800" y="1334880"/>
            <a:ext cx="77202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ADJF - имя прилагательное, CONJ - conjunction - союз,  PREP - предлог, ADVB - наречие,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NOUN - имя существительное, INFN - глагол (инфинитив), INTJ - междометие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190;g2e5853b6a38_0_46" descr=""/>
          <p:cNvPicPr/>
          <p:nvPr/>
        </p:nvPicPr>
        <p:blipFill>
          <a:blip r:embed="rId1"/>
          <a:stretch/>
        </p:blipFill>
        <p:spPr>
          <a:xfrm>
            <a:off x="1190520" y="2217240"/>
            <a:ext cx="676224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416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Golos Text SemiBold"/>
                <a:ea typeface="Golos Text SemiBold"/>
              </a:rPr>
              <a:t>Ключевые слова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96;g2e5853b6a38_0_71"/>
          <p:cNvSpPr/>
          <p:nvPr/>
        </p:nvSpPr>
        <p:spPr>
          <a:xfrm>
            <a:off x="8168040" y="4312440"/>
            <a:ext cx="318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197;g2e5853b6a38_0_71"/>
          <p:cNvSpPr/>
          <p:nvPr/>
        </p:nvSpPr>
        <p:spPr>
          <a:xfrm>
            <a:off x="361800" y="1334880"/>
            <a:ext cx="77202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ADJF - имя прилагательное, CONJ - conjunction - союз,  PREP - предлог, ADVB - наречие,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NOUN - имя существительное, INFN - глагол (инфинитив), INTJ - междометие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198;g2e5853b6a38_0_71" descr=""/>
          <p:cNvPicPr/>
          <p:nvPr/>
        </p:nvPicPr>
        <p:blipFill>
          <a:blip r:embed="rId1"/>
          <a:stretch/>
        </p:blipFill>
        <p:spPr>
          <a:xfrm>
            <a:off x="1190520" y="2217240"/>
            <a:ext cx="676224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LibreOffice/7.5.9.2$Windows_X86_64 LibreOffice_project/cdeefe45c17511d326101eed8008ac4092f278a9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  <dc:description/>
  <dc:language>en-US</dc:language>
  <cp:lastModifiedBy/>
  <dcterms:modified xsi:type="dcterms:W3CDTF">2024-06-29T23:10:05Z</dcterms:modified>
  <cp:revision>1</cp:revision>
  <dc:subject/>
  <dc:title/>
</cp:coreProperties>
</file>