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Golos Text"/>
      <p:regular r:id="rId28"/>
      <p:bold r:id="rId29"/>
    </p:embeddedFont>
    <p:embeddedFont>
      <p:font typeface="Golos Text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olosTex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olosTex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olosTextSemiBold-bold.fntdata"/><Relationship Id="rId30" Type="http://schemas.openxmlformats.org/officeDocument/2006/relationships/font" Target="fonts/GolosText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e6d5d81b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9e6d5d81b9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64781b3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64781b3f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64781b3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e64781b3f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4781b3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e64781b3f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68f9e54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68f9e549b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81111ad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e81111ad6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81111a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81111ad60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81111a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e81111ad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81111ad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e81111ad6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81111ad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e81111ad6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81111ad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e81111ad6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57a470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57a470b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81111ad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e81111ad6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e6d5d81b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9e6d5d81b9_1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57a470b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e57a470b3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051b636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e051b6363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0e84cb5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e0e84cb57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0e84cb5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0e84cb57a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64781b3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e64781b3f8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64781b3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64781b3f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64781b3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e64781b3f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0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7" name="Google Shape;127;p30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32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1" name="Google Shape;141;p32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42" name="Google Shape;142;p32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43" name="Google Shape;143;p32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3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48" name="Google Shape;148;p33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49" name="Google Shape;149;p33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50" name="Google Shape;150;p33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4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55" name="Google Shape;155;p34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56" name="Google Shape;156;p34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57" name="Google Shape;157;p34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58" name="Google Shape;158;p34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65" name="Google Shape;165;p35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66" name="Google Shape;166;p35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67" name="Google Shape;167;p35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5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71" name="Google Shape;171;p35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72" name="Google Shape;172;p35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295275" y="2155650"/>
            <a:ext cx="86676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" sz="3000">
                <a:solidFill>
                  <a:schemeClr val="lt1"/>
                </a:solidFill>
              </a:rPr>
              <a:t> Определение типа личности аниме персонажа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1462100" y="3505700"/>
            <a:ext cx="6432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Студент:</a:t>
            </a:r>
            <a:r>
              <a:rPr lang="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							Цыгляев Владислав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	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сущностей</a:t>
            </a:r>
            <a:endParaRPr sz="2180"/>
          </a:p>
        </p:txBody>
      </p:sp>
      <p:sp>
        <p:nvSpPr>
          <p:cNvPr id="240" name="Google Shape;240;p45"/>
          <p:cNvSpPr txBox="1"/>
          <p:nvPr/>
        </p:nvSpPr>
        <p:spPr>
          <a:xfrm>
            <a:off x="457200" y="1190350"/>
            <a:ext cx="84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Сущности из текста размечались в INCEpTION.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0" y="2285250"/>
            <a:ext cx="8622999" cy="1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сущностей</a:t>
            </a:r>
            <a:endParaRPr sz="2180"/>
          </a:p>
        </p:txBody>
      </p:sp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00" y="2102175"/>
            <a:ext cx="8602701" cy="1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изображений</a:t>
            </a:r>
            <a:endParaRPr sz="2180"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25" y="986250"/>
            <a:ext cx="4127750" cy="3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изображений</a:t>
            </a:r>
            <a:endParaRPr sz="2180"/>
          </a:p>
        </p:txBody>
      </p:sp>
      <p:pic>
        <p:nvPicPr>
          <p:cNvPr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33835"/>
            <a:ext cx="4020664" cy="400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164" y="1676935"/>
            <a:ext cx="19716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Граф</a:t>
            </a:r>
            <a:endParaRPr sz="2180"/>
          </a:p>
        </p:txBody>
      </p:sp>
      <p:sp>
        <p:nvSpPr>
          <p:cNvPr id="266" name="Google Shape;266;p49"/>
          <p:cNvSpPr txBox="1"/>
          <p:nvPr/>
        </p:nvSpPr>
        <p:spPr>
          <a:xfrm>
            <a:off x="497100" y="1323925"/>
            <a:ext cx="8065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Граф персонажа будет состоять из следующих частей: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Char char="-"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Типа личности;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Char char="-"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Высоту голоса;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Подкласса внешних признаков в который входят: 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-Имеет ли персонаж мешки под глазами;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-Имеет ли оружие;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-Носит одежду противоположного пола;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-Цвет волос;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Граф</a:t>
            </a:r>
            <a:endParaRPr sz="2180"/>
          </a:p>
        </p:txBody>
      </p:sp>
      <p:sp>
        <p:nvSpPr>
          <p:cNvPr id="272" name="Google Shape;272;p50"/>
          <p:cNvSpPr txBox="1"/>
          <p:nvPr/>
        </p:nvSpPr>
        <p:spPr>
          <a:xfrm>
            <a:off x="497100" y="1323925"/>
            <a:ext cx="806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Подкласса фразовых признаков: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Char char="-"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Относительных частот валентностей реплик;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olos Text"/>
              <a:buChar char="-"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Средних значений разных метрик тональностей реплик;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Подкласса личностных качества, который состоит из множества сущностей, полученных путем анализа текстового описания личности персонажа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Граф с подклассами</a:t>
            </a:r>
            <a:endParaRPr sz="2180"/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75" y="1189126"/>
            <a:ext cx="6984051" cy="3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50725" y="306425"/>
            <a:ext cx="7230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Граф с подклассами и личностными сущностями</a:t>
            </a:r>
            <a:endParaRPr sz="2180"/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25" y="1285502"/>
            <a:ext cx="6492549" cy="32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20300" y="78175"/>
            <a:ext cx="748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Запрос на личностные черты персонажа Юно Гасай</a:t>
            </a:r>
            <a:endParaRPr sz="218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25" y="1534075"/>
            <a:ext cx="68389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20300" y="78175"/>
            <a:ext cx="748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Запрос на личностные черты персонажа Юн Бум</a:t>
            </a:r>
            <a:endParaRPr sz="2180"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75" y="1701450"/>
            <a:ext cx="66960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/>
              <a:t>Примеры типов личности</a:t>
            </a:r>
            <a:endParaRPr/>
          </a:p>
        </p:txBody>
      </p:sp>
      <p:sp>
        <p:nvSpPr>
          <p:cNvPr id="184" name="Google Shape;184;p37"/>
          <p:cNvSpPr txBox="1"/>
          <p:nvPr/>
        </p:nvSpPr>
        <p:spPr>
          <a:xfrm>
            <a:off x="710150" y="1268125"/>
            <a:ext cx="29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95650" y="1440575"/>
            <a:ext cx="3880500" cy="212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Яндере (Yandere) - неуравновешенные персонажи, которые готовы пойти ради своей любви на всё. Их любовь заключается в одержимости человеком и в чрезмерной привязаности к нему. Когда все в порядке и любимому ничего не угрожает (угроза может заключаться и в новой подружке), то яндере ведут себя спокойно, мило и заботливо. Но как только их любви что-то угрожает, то они готовы пойти на всё: обман, кража, убийство или на что по хуже.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Готова изменить себя, чтобы быть с любимым.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Если персонаж связал свои узы с яндере, то просто так ему не отделаться, если он захочет ее бросить. Яндере может действовать по принципу "Не достанешься мне - так не доставайся никому" и спокойно убить свою любовь.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Даже если персонаж не знаком с яндере, она все равно может уже положить глаз на персонажа и следить за ним.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Пример яндере (Юно Гасай из «Дневник будущего»)</a:t>
            </a:r>
            <a:endParaRPr/>
          </a:p>
        </p:txBody>
      </p:sp>
      <p:sp>
        <p:nvSpPr>
          <p:cNvPr id="186" name="Google Shape;186;p37"/>
          <p:cNvSpPr txBox="1"/>
          <p:nvPr>
            <p:ph idx="2" type="body"/>
          </p:nvPr>
        </p:nvSpPr>
        <p:spPr>
          <a:xfrm>
            <a:off x="507999" y="994784"/>
            <a:ext cx="2961000" cy="5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Яндере</a:t>
            </a:r>
            <a:endParaRPr/>
          </a:p>
        </p:txBody>
      </p:sp>
      <p:sp>
        <p:nvSpPr>
          <p:cNvPr id="187" name="Google Shape;187;p37"/>
          <p:cNvSpPr txBox="1"/>
          <p:nvPr>
            <p:ph idx="3" type="body"/>
          </p:nvPr>
        </p:nvSpPr>
        <p:spPr>
          <a:xfrm>
            <a:off x="5000175" y="2651322"/>
            <a:ext cx="3635700" cy="20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Камидере (Kamidere) - высокомерные и самовлюбленные персонажи, считающие себя богом. Такие персонажи не боятся высказыать свое мнение и показывать, насколько они правы. Они очень гордые и упрямые, думают, что они лучше всех.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Обычно в конце аниме камидере показывает свою добрую сторону, но бывают и исключения.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Пример камидере (Мио Исуруги из «ММ!»)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ru"/>
              <a:t>Подробнее про типы личности: https://vk.com/@-193593353-vse-36-vidov-dere-yandere-cundere-i-dr</a:t>
            </a:r>
            <a:endParaRPr/>
          </a:p>
        </p:txBody>
      </p:sp>
      <p:sp>
        <p:nvSpPr>
          <p:cNvPr id="188" name="Google Shape;188;p37"/>
          <p:cNvSpPr txBox="1"/>
          <p:nvPr>
            <p:ph idx="4" type="body"/>
          </p:nvPr>
        </p:nvSpPr>
        <p:spPr>
          <a:xfrm>
            <a:off x="5000171" y="2229209"/>
            <a:ext cx="2961000" cy="5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Камидере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20300" y="78175"/>
            <a:ext cx="748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Запрос на персонажей и их тип личности</a:t>
            </a:r>
            <a:endParaRPr sz="2180"/>
          </a:p>
        </p:txBody>
      </p:sp>
      <p:pic>
        <p:nvPicPr>
          <p:cNvPr id="302" name="Google Shape;3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0" y="2147825"/>
            <a:ext cx="8839200" cy="13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" sz="4400"/>
              <a:t>Спасибо</a:t>
            </a:r>
            <a:br>
              <a:rPr lang="ru" sz="4400"/>
            </a:br>
            <a:r>
              <a:rPr lang="ru" sz="4400"/>
              <a:t>за внимание!</a:t>
            </a:r>
            <a:endParaRPr sz="4400"/>
          </a:p>
        </p:txBody>
      </p:sp>
      <p:sp>
        <p:nvSpPr>
          <p:cNvPr id="308" name="Google Shape;308;p56"/>
          <p:cNvSpPr txBox="1"/>
          <p:nvPr/>
        </p:nvSpPr>
        <p:spPr>
          <a:xfrm>
            <a:off x="6595173" y="4468762"/>
            <a:ext cx="2199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/>
              <a:t>Аннотационная схема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25" y="1336235"/>
            <a:ext cx="60102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/>
              <a:t>Разметка аудио</a:t>
            </a:r>
            <a:endParaRPr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00" y="1036675"/>
            <a:ext cx="6710501" cy="38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141575" y="1446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/>
              <a:t>Разметка аудио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00" y="1069840"/>
            <a:ext cx="6824399" cy="372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аудио</a:t>
            </a:r>
            <a:endParaRPr sz="2180"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25" y="2132498"/>
            <a:ext cx="6824400" cy="173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тональности</a:t>
            </a:r>
            <a:endParaRPr sz="2180"/>
          </a:p>
        </p:txBody>
      </p:sp>
      <p:pic>
        <p:nvPicPr>
          <p:cNvPr id="218" name="Google Shape;2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163" y="2161885"/>
            <a:ext cx="3457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900" y="3123910"/>
            <a:ext cx="20669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2"/>
          <p:cNvSpPr txBox="1"/>
          <p:nvPr/>
        </p:nvSpPr>
        <p:spPr>
          <a:xfrm>
            <a:off x="457200" y="1352000"/>
            <a:ext cx="84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Проведем токенизацию, нормализацию и удаление стоп-слов у транскрибированных реплик.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тональности</a:t>
            </a:r>
            <a:endParaRPr sz="2180"/>
          </a:p>
        </p:txBody>
      </p:sp>
      <p:sp>
        <p:nvSpPr>
          <p:cNvPr id="226" name="Google Shape;226;p43"/>
          <p:cNvSpPr txBox="1"/>
          <p:nvPr/>
        </p:nvSpPr>
        <p:spPr>
          <a:xfrm>
            <a:off x="457200" y="1190350"/>
            <a:ext cx="84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Посмотрим на набор тональности для слов  русского языка</a:t>
            </a: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463" y="1559650"/>
            <a:ext cx="1887066" cy="31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" sz="2180"/>
              <a:t>Разметка тональности</a:t>
            </a:r>
            <a:endParaRPr sz="2180"/>
          </a:p>
        </p:txBody>
      </p:sp>
      <p:sp>
        <p:nvSpPr>
          <p:cNvPr id="233" name="Google Shape;233;p44"/>
          <p:cNvSpPr txBox="1"/>
          <p:nvPr/>
        </p:nvSpPr>
        <p:spPr>
          <a:xfrm>
            <a:off x="457200" y="1190350"/>
            <a:ext cx="846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Каждое слово реплики закодируем значением тональности из словаря тональности. Если никого слова нет в словаре тональности, то реплика кодируется нулем.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 кодированным словам считаются среднее,максимальное, минимальное, сумма, кол-во положительных слов и кол-во отрицательных слов.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988" y="3181625"/>
            <a:ext cx="7515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