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5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iconchunking_colorful2">
  <dgm:title val="iconchunking_colorful2"/>
  <dgm:desc val="iconchunking_colorful2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</dgm:pt>
    <dgm:pt modelId="{4AF52931-E4CA-4429-AACB-B8747CDB240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>
              <a:latin typeface="Book Antiqua" panose="02040602050305030304" pitchFamily="18" charset="0"/>
            </a:rPr>
            <a:t>Introduction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81BEB84D-9A77-49C6-9301-B3359FCAC75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dirty="0">
              <a:solidFill>
                <a:srgbClr val="222222"/>
              </a:solidFill>
              <a:effectLst/>
              <a:latin typeface="Book Antiqua" panose="02040602050305030304" pitchFamily="18" charset="0"/>
            </a:rPr>
            <a:t>Pairwise Sequence Alignment </a:t>
          </a:r>
          <a:endParaRPr lang="en-US" sz="1600" b="1" dirty="0">
            <a:latin typeface="Book Antiqua" panose="02040602050305030304" pitchFamily="18" charset="0"/>
          </a:endParaRPr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Local Alignment</a:t>
          </a:r>
          <a:endParaRPr lang="en-US" sz="1800" b="1" dirty="0">
            <a:solidFill>
              <a:schemeClr val="bg1"/>
            </a:solidFill>
            <a:latin typeface="Book Antiqua" panose="02040602050305030304" pitchFamily="18" charset="0"/>
          </a:endParaRP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6F4DA4D9-01DC-439B-8F27-AAA47846B277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7BD98E3C-315B-4C9C-8D58-D6DB162B58F8}" type="pres">
      <dgm:prSet presAssocID="{4AF52931-E4CA-4429-AACB-B8747CDB2409}" presName="compNode" presStyleCnt="0"/>
      <dgm:spPr/>
    </dgm:pt>
    <dgm:pt modelId="{DD5F79B1-3C2C-4604-AC16-19B868C74020}" type="pres">
      <dgm:prSet presAssocID="{4AF52931-E4CA-4429-AACB-B8747CDB2409}" presName="bgRect" presStyleLbl="bgShp" presStyleIdx="0" presStyleCnt="3"/>
      <dgm:spPr/>
    </dgm:pt>
    <dgm:pt modelId="{B949D2F1-162D-4D02-A732-D01345E22AA4}" type="pres">
      <dgm:prSet presAssocID="{4AF52931-E4CA-4429-AACB-B8747CDB24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B131C359-49F1-4CB8-8E9B-1B1386A2778B}" type="pres">
      <dgm:prSet presAssocID="{4AF52931-E4CA-4429-AACB-B8747CDB2409}" presName="spaceRect" presStyleCnt="0"/>
      <dgm:spPr/>
    </dgm:pt>
    <dgm:pt modelId="{F8F5240A-0D85-485B-9D93-407D1FFAF913}" type="pres">
      <dgm:prSet presAssocID="{4AF52931-E4CA-4429-AACB-B8747CDB2409}" presName="parTx" presStyleLbl="revTx" presStyleIdx="0" presStyleCnt="3">
        <dgm:presLayoutVars>
          <dgm:chMax val="0"/>
          <dgm:chPref val="0"/>
        </dgm:presLayoutVars>
      </dgm:prSet>
      <dgm:spPr/>
    </dgm:pt>
    <dgm:pt modelId="{D8ABCEC2-390B-429B-9081-E082DA5D0427}" type="pres">
      <dgm:prSet presAssocID="{D86AF01C-9CBC-41F8-9354-48CD82BDFDC9}" presName="sibTrans" presStyleCnt="0"/>
      <dgm:spPr/>
    </dgm:pt>
    <dgm:pt modelId="{F2D54F12-8080-4E0C-BD80-92EA1630D084}" type="pres">
      <dgm:prSet presAssocID="{81BEB84D-9A77-49C6-9301-B3359FCAC75F}" presName="compNode" presStyleCnt="0"/>
      <dgm:spPr/>
    </dgm:pt>
    <dgm:pt modelId="{CBA0401E-7684-42C8-839E-D801768D883C}" type="pres">
      <dgm:prSet presAssocID="{81BEB84D-9A77-49C6-9301-B3359FCAC75F}" presName="bgRect" presStyleLbl="bgShp" presStyleIdx="1" presStyleCnt="3"/>
      <dgm:spPr/>
    </dgm:pt>
    <dgm:pt modelId="{EF3B2503-2995-401B-AD2A-8687192014FC}" type="pres">
      <dgm:prSet presAssocID="{81BEB84D-9A77-49C6-9301-B3359FCAC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9262E9A-AC8B-4E45-B562-DDB0B7EF679B}" type="pres">
      <dgm:prSet presAssocID="{81BEB84D-9A77-49C6-9301-B3359FCAC75F}" presName="spaceRect" presStyleCnt="0"/>
      <dgm:spPr/>
    </dgm:pt>
    <dgm:pt modelId="{686301C7-6BD3-4366-8AD9-2496B2EDF77C}" type="pres">
      <dgm:prSet presAssocID="{81BEB84D-9A77-49C6-9301-B3359FCAC75F}" presName="parTx" presStyleLbl="revTx" presStyleIdx="1" presStyleCnt="3">
        <dgm:presLayoutVars>
          <dgm:chMax val="0"/>
          <dgm:chPref val="0"/>
        </dgm:presLayoutVars>
      </dgm:prSet>
      <dgm:spPr/>
    </dgm:pt>
    <dgm:pt modelId="{6ED4671C-AA9A-4E39-8821-8479FB442A42}" type="pres">
      <dgm:prSet presAssocID="{5D260F18-25D2-4074-87F1-7E78DDA61C58}" presName="sibTrans" presStyleCnt="0"/>
      <dgm:spPr/>
    </dgm:pt>
    <dgm:pt modelId="{73B0EF57-FE6C-4349-B546-40C4671BE0AF}" type="pres">
      <dgm:prSet presAssocID="{BFF9359E-E9B1-4B73-BACC-2C7988765B16}" presName="compNode" presStyleCnt="0"/>
      <dgm:spPr/>
    </dgm:pt>
    <dgm:pt modelId="{5865A6BD-F99C-4927-AA71-14438D8BD5FD}" type="pres">
      <dgm:prSet presAssocID="{BFF9359E-E9B1-4B73-BACC-2C7988765B16}" presName="bgRect" presStyleLbl="bgShp" presStyleIdx="2" presStyleCnt="3"/>
      <dgm:spPr/>
    </dgm:pt>
    <dgm:pt modelId="{F7573F21-6CA6-4D82-A5B8-20E46E8BAE44}" type="pres">
      <dgm:prSet presAssocID="{BFF9359E-E9B1-4B73-BACC-2C7988765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FA2DEF1-3E86-45A4-93DF-3F3524CE8FA1}" type="pres">
      <dgm:prSet presAssocID="{BFF9359E-E9B1-4B73-BACC-2C7988765B16}" presName="spaceRect" presStyleCnt="0"/>
      <dgm:spPr/>
    </dgm:pt>
    <dgm:pt modelId="{3A277CF8-63F3-4E73-9A0E-6D37315945D9}" type="pres">
      <dgm:prSet presAssocID="{BFF9359E-E9B1-4B73-BACC-2C7988765B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57D760D-D278-416A-8A95-E1E5E1AC50DD}" type="presOf" srcId="{BFF9359E-E9B1-4B73-BACC-2C7988765B16}" destId="{3A277CF8-63F3-4E73-9A0E-6D37315945D9}" srcOrd="0" destOrd="0" presId="urn:microsoft.com/office/officeart/2018/2/layout/IconVerticalSolidList"/>
    <dgm:cxn modelId="{0FB2B426-F0E1-46AC-8877-C6BC9AFEAA79}" type="presOf" srcId="{81BEB84D-9A77-49C6-9301-B3359FCAC75F}" destId="{686301C7-6BD3-4366-8AD9-2496B2EDF77C}" srcOrd="0" destOrd="0" presId="urn:microsoft.com/office/officeart/2018/2/layout/IconVerticalSolidList"/>
    <dgm:cxn modelId="{E35E8428-56F2-46AB-9E50-4261F022E415}" type="presOf" srcId="{4AF52931-E4CA-4429-AACB-B8747CDB2409}" destId="{F8F5240A-0D85-485B-9D93-407D1FFAF913}" srcOrd="0" destOrd="0" presId="urn:microsoft.com/office/officeart/2018/2/layout/IconVerticalSoli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9AA0145A-3FA6-4E40-B6CD-6DB3507FF368}" type="presOf" srcId="{C7720856-93F0-4CC7-B7FD-2466914A11D4}" destId="{6F4DA4D9-01DC-439B-8F27-AAA47846B277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AFECB7CA-4E50-4F60-A6FB-C3816E8CAB87}" type="presParOf" srcId="{6F4DA4D9-01DC-439B-8F27-AAA47846B277}" destId="{7BD98E3C-315B-4C9C-8D58-D6DB162B58F8}" srcOrd="0" destOrd="0" presId="urn:microsoft.com/office/officeart/2018/2/layout/IconVerticalSolidList"/>
    <dgm:cxn modelId="{A2217810-9D1C-4BC7-BE87-D83BE419F7B1}" type="presParOf" srcId="{7BD98E3C-315B-4C9C-8D58-D6DB162B58F8}" destId="{DD5F79B1-3C2C-4604-AC16-19B868C74020}" srcOrd="0" destOrd="0" presId="urn:microsoft.com/office/officeart/2018/2/layout/IconVerticalSolidList"/>
    <dgm:cxn modelId="{30B94466-A785-41BF-BAD4-03A089615086}" type="presParOf" srcId="{7BD98E3C-315B-4C9C-8D58-D6DB162B58F8}" destId="{B949D2F1-162D-4D02-A732-D01345E22AA4}" srcOrd="1" destOrd="0" presId="urn:microsoft.com/office/officeart/2018/2/layout/IconVerticalSolidList"/>
    <dgm:cxn modelId="{FFB8D8B5-5828-46DD-BA77-13638195E4D6}" type="presParOf" srcId="{7BD98E3C-315B-4C9C-8D58-D6DB162B58F8}" destId="{B131C359-49F1-4CB8-8E9B-1B1386A2778B}" srcOrd="2" destOrd="0" presId="urn:microsoft.com/office/officeart/2018/2/layout/IconVerticalSolidList"/>
    <dgm:cxn modelId="{11227E96-FF77-4F39-8B07-07E8611C740D}" type="presParOf" srcId="{7BD98E3C-315B-4C9C-8D58-D6DB162B58F8}" destId="{F8F5240A-0D85-485B-9D93-407D1FFAF913}" srcOrd="3" destOrd="0" presId="urn:microsoft.com/office/officeart/2018/2/layout/IconVerticalSolidList"/>
    <dgm:cxn modelId="{FFC4B6D5-9F56-4405-843A-09B40CA888A3}" type="presParOf" srcId="{6F4DA4D9-01DC-439B-8F27-AAA47846B277}" destId="{D8ABCEC2-390B-429B-9081-E082DA5D0427}" srcOrd="1" destOrd="0" presId="urn:microsoft.com/office/officeart/2018/2/layout/IconVerticalSolidList"/>
    <dgm:cxn modelId="{16ACC83C-7034-4747-BC5D-1E635B3C6CE7}" type="presParOf" srcId="{6F4DA4D9-01DC-439B-8F27-AAA47846B277}" destId="{F2D54F12-8080-4E0C-BD80-92EA1630D084}" srcOrd="2" destOrd="0" presId="urn:microsoft.com/office/officeart/2018/2/layout/IconVerticalSolidList"/>
    <dgm:cxn modelId="{8B276A48-7CBD-4E21-9430-CF0A09D6C0BD}" type="presParOf" srcId="{F2D54F12-8080-4E0C-BD80-92EA1630D084}" destId="{CBA0401E-7684-42C8-839E-D801768D883C}" srcOrd="0" destOrd="0" presId="urn:microsoft.com/office/officeart/2018/2/layout/IconVerticalSolidList"/>
    <dgm:cxn modelId="{F08383BF-FD60-4A49-AD77-65D910EFB252}" type="presParOf" srcId="{F2D54F12-8080-4E0C-BD80-92EA1630D084}" destId="{EF3B2503-2995-401B-AD2A-8687192014FC}" srcOrd="1" destOrd="0" presId="urn:microsoft.com/office/officeart/2018/2/layout/IconVerticalSolidList"/>
    <dgm:cxn modelId="{9D8D1D89-E527-4484-AD56-92A94FED0B6C}" type="presParOf" srcId="{F2D54F12-8080-4E0C-BD80-92EA1630D084}" destId="{69262E9A-AC8B-4E45-B562-DDB0B7EF679B}" srcOrd="2" destOrd="0" presId="urn:microsoft.com/office/officeart/2018/2/layout/IconVerticalSolidList"/>
    <dgm:cxn modelId="{6BE50CC8-CADE-45A7-BC96-23D75538F39A}" type="presParOf" srcId="{F2D54F12-8080-4E0C-BD80-92EA1630D084}" destId="{686301C7-6BD3-4366-8AD9-2496B2EDF77C}" srcOrd="3" destOrd="0" presId="urn:microsoft.com/office/officeart/2018/2/layout/IconVerticalSolidList"/>
    <dgm:cxn modelId="{159D78D4-1170-4693-834B-E3B0A1E5AA76}" type="presParOf" srcId="{6F4DA4D9-01DC-439B-8F27-AAA47846B277}" destId="{6ED4671C-AA9A-4E39-8821-8479FB442A42}" srcOrd="3" destOrd="0" presId="urn:microsoft.com/office/officeart/2018/2/layout/IconVerticalSolidList"/>
    <dgm:cxn modelId="{0E014224-8D52-4573-89D1-F50AF2BE6748}" type="presParOf" srcId="{6F4DA4D9-01DC-439B-8F27-AAA47846B277}" destId="{73B0EF57-FE6C-4349-B546-40C4671BE0AF}" srcOrd="4" destOrd="0" presId="urn:microsoft.com/office/officeart/2018/2/layout/IconVerticalSolidList"/>
    <dgm:cxn modelId="{ACBC9EF5-3D90-4A12-AA98-CAAF2742426F}" type="presParOf" srcId="{73B0EF57-FE6C-4349-B546-40C4671BE0AF}" destId="{5865A6BD-F99C-4927-AA71-14438D8BD5FD}" srcOrd="0" destOrd="0" presId="urn:microsoft.com/office/officeart/2018/2/layout/IconVerticalSolidList"/>
    <dgm:cxn modelId="{528DEE1A-B9B3-44B7-9915-05F053EAB214}" type="presParOf" srcId="{73B0EF57-FE6C-4349-B546-40C4671BE0AF}" destId="{F7573F21-6CA6-4D82-A5B8-20E46E8BAE44}" srcOrd="1" destOrd="0" presId="urn:microsoft.com/office/officeart/2018/2/layout/IconVerticalSolidList"/>
    <dgm:cxn modelId="{BBB56E6E-28C7-4B11-9E9C-87BF204F01B2}" type="presParOf" srcId="{73B0EF57-FE6C-4349-B546-40C4671BE0AF}" destId="{CFA2DEF1-3E86-45A4-93DF-3F3524CE8FA1}" srcOrd="2" destOrd="0" presId="urn:microsoft.com/office/officeart/2018/2/layout/IconVerticalSolidList"/>
    <dgm:cxn modelId="{109CAEC4-7E84-44CD-AC12-5A4173227651}" type="presParOf" srcId="{73B0EF57-FE6C-4349-B546-40C4671BE0AF}" destId="{3A277CF8-63F3-4E73-9A0E-6D37315945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05/8/layout/radial6" loCatId="cycle" qsTypeId="urn:microsoft.com/office/officeart/2005/8/quickstyle/3d1" qsCatId="3D" csTypeId="urn:microsoft.com/office/officeart/2005/8/colors/iconchunking_colorful2" csCatId="other" phldr="1"/>
      <dgm:spPr/>
      <dgm:t>
        <a:bodyPr/>
        <a:lstStyle/>
        <a:p>
          <a:endParaRPr lang="en-US"/>
        </a:p>
      </dgm:t>
    </dgm:pt>
    <dgm:pt modelId="{4AF52931-E4CA-4429-AACB-B8747CDB2409}">
      <dgm:prSet phldrT="[Text]" custT="1"/>
      <dgm:spPr/>
      <dgm:t>
        <a:bodyPr/>
        <a:lstStyle/>
        <a:p>
          <a:pPr>
            <a:defRPr cap="all"/>
          </a:pPr>
          <a:r>
            <a:rPr lang="en-US" sz="2000" b="1" cap="none" dirty="0">
              <a:latin typeface="Book Antiqua" panose="02040602050305030304" pitchFamily="18" charset="0"/>
            </a:rPr>
            <a:t>Nourhan Mohamed Ali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D86AF01C-9CBC-41F8-9354-48CD82BDFDC9}" type="sibTrans" cxnId="{F82329C8-C3B2-4E9B-9033-528488D72705}">
      <dgm:prSet custT="1"/>
      <dgm:spPr/>
      <dgm:t>
        <a:bodyPr/>
        <a:lstStyle/>
        <a:p>
          <a:endParaRPr lang="en-US" sz="1000" b="1" dirty="0">
            <a:solidFill>
              <a:schemeClr val="tx1"/>
            </a:solidFill>
          </a:endParaRPr>
        </a:p>
      </dgm:t>
    </dgm:pt>
    <dgm:pt modelId="{81BEB84D-9A77-49C6-9301-B3359FCAC75F}">
      <dgm:prSet phldrT="[Text]" custT="1"/>
      <dgm:spPr/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5D260F18-25D2-4074-87F1-7E78DDA61C58}" type="sibTrans" cxnId="{420EF6C4-7321-43BE-A2FC-253606B1E06A}">
      <dgm:prSet custT="1"/>
      <dgm:spPr/>
      <dgm:t>
        <a:bodyPr/>
        <a:lstStyle/>
        <a:p>
          <a:endParaRPr lang="en-US" sz="1000" b="1" dirty="0">
            <a:solidFill>
              <a:schemeClr val="tx1"/>
            </a:solidFill>
          </a:endParaRPr>
        </a:p>
      </dgm:t>
    </dgm:pt>
    <dgm:pt modelId="{BFF9359E-E9B1-4B73-BACC-2C7988765B16}">
      <dgm:prSet phldrT="[Text]" custT="1"/>
      <dgm:spPr/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1CEF1965-C516-4C44-BAE3-2FA3F5116930}" type="sibTrans" cxnId="{516EC545-1971-48B3-978C-4756FCDCCFD9}">
      <dgm:prSet custT="1"/>
      <dgm:spPr/>
      <dgm:t>
        <a:bodyPr/>
        <a:lstStyle/>
        <a:p>
          <a:endParaRPr lang="en-US" sz="1000" b="1" dirty="0">
            <a:solidFill>
              <a:schemeClr val="tx1"/>
            </a:solidFill>
          </a:endParaRPr>
        </a:p>
      </dgm:t>
    </dgm:pt>
    <dgm:pt modelId="{953ADA7B-1794-4EAC-9466-E1AACCEB641E}">
      <dgm:prSet phldrT="[Text]"/>
      <dgm:spPr/>
    </dgm:pt>
    <dgm:pt modelId="{59EB588F-F000-4F6E-8912-2716943997FB}" type="parTrans" cxnId="{F9F0CAD1-450A-4DBD-8CFD-AFA19BBA202C}">
      <dgm:prSet/>
      <dgm:spPr/>
      <dgm:t>
        <a:bodyPr/>
        <a:lstStyle/>
        <a:p>
          <a:endParaRPr lang="en-US"/>
        </a:p>
      </dgm:t>
    </dgm:pt>
    <dgm:pt modelId="{BDB8568F-1BF3-4A0B-9EFB-B144F381509E}" type="sibTrans" cxnId="{F9F0CAD1-450A-4DBD-8CFD-AFA19BBA202C}">
      <dgm:prSet/>
      <dgm:spPr/>
      <dgm:t>
        <a:bodyPr/>
        <a:lstStyle/>
        <a:p>
          <a:endParaRPr lang="en-US"/>
        </a:p>
      </dgm:t>
    </dgm:pt>
    <dgm:pt modelId="{4A2D48B9-A0CF-452C-9741-BA1FC01926FB}">
      <dgm:prSet phldrT="[Text]"/>
      <dgm:spPr/>
    </dgm:pt>
    <dgm:pt modelId="{63657D4D-EF59-409D-9A2E-3CD68A5CAF5E}" type="parTrans" cxnId="{B7960628-222F-49D5-9195-04BBC332BCA1}">
      <dgm:prSet/>
      <dgm:spPr/>
      <dgm:t>
        <a:bodyPr/>
        <a:lstStyle/>
        <a:p>
          <a:endParaRPr lang="en-US"/>
        </a:p>
      </dgm:t>
    </dgm:pt>
    <dgm:pt modelId="{FDC8D416-31DE-4FC2-9AF1-40E3FA315E79}" type="sibTrans" cxnId="{B7960628-222F-49D5-9195-04BBC332BCA1}">
      <dgm:prSet/>
      <dgm:spPr/>
      <dgm:t>
        <a:bodyPr/>
        <a:lstStyle/>
        <a:p>
          <a:endParaRPr lang="en-US"/>
        </a:p>
      </dgm:t>
    </dgm:pt>
    <dgm:pt modelId="{EAB37C88-7971-4C3F-829B-0FECD954DEF3}" type="pres">
      <dgm:prSet presAssocID="{C7720856-93F0-4CC7-B7FD-2466914A11D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8B09E4-F0C0-4651-ADF7-1F235BC3A54B}" type="pres">
      <dgm:prSet presAssocID="{4AF52931-E4CA-4429-AACB-B8747CDB2409}" presName="centerShape" presStyleLbl="node0" presStyleIdx="0" presStyleCnt="1"/>
      <dgm:spPr/>
    </dgm:pt>
  </dgm:ptLst>
  <dgm:cxnLst>
    <dgm:cxn modelId="{B7960628-222F-49D5-9195-04BBC332BCA1}" srcId="{C7720856-93F0-4CC7-B7FD-2466914A11D4}" destId="{4A2D48B9-A0CF-452C-9741-BA1FC01926FB}" srcOrd="4" destOrd="0" parTransId="{63657D4D-EF59-409D-9A2E-3CD68A5CAF5E}" sibTransId="{FDC8D416-31DE-4FC2-9AF1-40E3FA315E79}"/>
    <dgm:cxn modelId="{516EC545-1971-48B3-978C-4756FCDCCFD9}" srcId="{C7720856-93F0-4CC7-B7FD-2466914A11D4}" destId="{BFF9359E-E9B1-4B73-BACC-2C7988765B16}" srcOrd="3" destOrd="0" parTransId="{6E0A40FA-1B79-4089-8B9A-3BA22865FE4E}" sibTransId="{1CEF1965-C516-4C44-BAE3-2FA3F5116930}"/>
    <dgm:cxn modelId="{6F52EDA4-2A12-45D8-9CD7-81FCFC80FA30}" type="presOf" srcId="{4AF52931-E4CA-4429-AACB-B8747CDB2409}" destId="{C08B09E4-F0C0-4651-ADF7-1F235BC3A54B}" srcOrd="0" destOrd="0" presId="urn:microsoft.com/office/officeart/2005/8/layout/radial6"/>
    <dgm:cxn modelId="{A43213A5-B3AA-499C-9957-D0C2075FC250}" type="presOf" srcId="{C7720856-93F0-4CC7-B7FD-2466914A11D4}" destId="{EAB37C88-7971-4C3F-829B-0FECD954DEF3}" srcOrd="0" destOrd="0" presId="urn:microsoft.com/office/officeart/2005/8/layout/radial6"/>
    <dgm:cxn modelId="{420EF6C4-7321-43BE-A2FC-253606B1E06A}" srcId="{C7720856-93F0-4CC7-B7FD-2466914A11D4}" destId="{81BEB84D-9A77-49C6-9301-B3359FCAC75F}" srcOrd="2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F9F0CAD1-450A-4DBD-8CFD-AFA19BBA202C}" srcId="{C7720856-93F0-4CC7-B7FD-2466914A11D4}" destId="{953ADA7B-1794-4EAC-9466-E1AACCEB641E}" srcOrd="1" destOrd="0" parTransId="{59EB588F-F000-4F6E-8912-2716943997FB}" sibTransId="{BDB8568F-1BF3-4A0B-9EFB-B144F381509E}"/>
    <dgm:cxn modelId="{94928D7B-D035-4CAC-9AE3-87438EB4CE87}" type="presParOf" srcId="{EAB37C88-7971-4C3F-829B-0FECD954DEF3}" destId="{C08B09E4-F0C0-4651-ADF7-1F235BC3A54B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F79B1-3C2C-4604-AC16-19B868C74020}">
      <dsp:nvSpPr>
        <dsp:cNvPr id="0" name=""/>
        <dsp:cNvSpPr/>
      </dsp:nvSpPr>
      <dsp:spPr>
        <a:xfrm>
          <a:off x="0" y="473"/>
          <a:ext cx="3352128" cy="11086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9D2F1-162D-4D02-A732-D01345E22AA4}">
      <dsp:nvSpPr>
        <dsp:cNvPr id="0" name=""/>
        <dsp:cNvSpPr/>
      </dsp:nvSpPr>
      <dsp:spPr>
        <a:xfrm>
          <a:off x="335374" y="249925"/>
          <a:ext cx="609771" cy="6097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5240A-0D85-485B-9D93-407D1FFAF913}">
      <dsp:nvSpPr>
        <dsp:cNvPr id="0" name=""/>
        <dsp:cNvSpPr/>
      </dsp:nvSpPr>
      <dsp:spPr>
        <a:xfrm>
          <a:off x="1280519" y="473"/>
          <a:ext cx="2071608" cy="1108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5" tIns="117335" rIns="117335" bIns="11733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Book Antiqua" panose="02040602050305030304" pitchFamily="18" charset="0"/>
            </a:rPr>
            <a:t>Introduction</a:t>
          </a:r>
        </a:p>
      </dsp:txBody>
      <dsp:txXfrm>
        <a:off x="1280519" y="473"/>
        <a:ext cx="2071608" cy="1108674"/>
      </dsp:txXfrm>
    </dsp:sp>
    <dsp:sp modelId="{CBA0401E-7684-42C8-839E-D801768D883C}">
      <dsp:nvSpPr>
        <dsp:cNvPr id="0" name=""/>
        <dsp:cNvSpPr/>
      </dsp:nvSpPr>
      <dsp:spPr>
        <a:xfrm>
          <a:off x="0" y="1386317"/>
          <a:ext cx="3352128" cy="11086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B2503-2995-401B-AD2A-8687192014FC}">
      <dsp:nvSpPr>
        <dsp:cNvPr id="0" name=""/>
        <dsp:cNvSpPr/>
      </dsp:nvSpPr>
      <dsp:spPr>
        <a:xfrm>
          <a:off x="335374" y="1635768"/>
          <a:ext cx="609771" cy="6097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301C7-6BD3-4366-8AD9-2496B2EDF77C}">
      <dsp:nvSpPr>
        <dsp:cNvPr id="0" name=""/>
        <dsp:cNvSpPr/>
      </dsp:nvSpPr>
      <dsp:spPr>
        <a:xfrm>
          <a:off x="1280519" y="1386317"/>
          <a:ext cx="2071608" cy="1108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5" tIns="117335" rIns="117335" bIns="117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solidFill>
                <a:srgbClr val="222222"/>
              </a:solidFill>
              <a:effectLst/>
              <a:latin typeface="Book Antiqua" panose="02040602050305030304" pitchFamily="18" charset="0"/>
            </a:rPr>
            <a:t>Pairwise Sequence Alignment </a:t>
          </a:r>
          <a:endParaRPr lang="en-US" sz="1600" b="1" kern="1200" dirty="0">
            <a:latin typeface="Book Antiqua" panose="02040602050305030304" pitchFamily="18" charset="0"/>
          </a:endParaRPr>
        </a:p>
      </dsp:txBody>
      <dsp:txXfrm>
        <a:off x="1280519" y="1386317"/>
        <a:ext cx="2071608" cy="1108674"/>
      </dsp:txXfrm>
    </dsp:sp>
    <dsp:sp modelId="{5865A6BD-F99C-4927-AA71-14438D8BD5FD}">
      <dsp:nvSpPr>
        <dsp:cNvPr id="0" name=""/>
        <dsp:cNvSpPr/>
      </dsp:nvSpPr>
      <dsp:spPr>
        <a:xfrm>
          <a:off x="0" y="2772160"/>
          <a:ext cx="3352128" cy="11086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73F21-6CA6-4D82-A5B8-20E46E8BAE44}">
      <dsp:nvSpPr>
        <dsp:cNvPr id="0" name=""/>
        <dsp:cNvSpPr/>
      </dsp:nvSpPr>
      <dsp:spPr>
        <a:xfrm>
          <a:off x="335374" y="3021612"/>
          <a:ext cx="609771" cy="6097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77CF8-63F3-4E73-9A0E-6D37315945D9}">
      <dsp:nvSpPr>
        <dsp:cNvPr id="0" name=""/>
        <dsp:cNvSpPr/>
      </dsp:nvSpPr>
      <dsp:spPr>
        <a:xfrm>
          <a:off x="1280519" y="2772160"/>
          <a:ext cx="2071608" cy="1108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5" tIns="117335" rIns="117335" bIns="11733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Local Alignment</a:t>
          </a:r>
          <a:endParaRPr lang="en-US" sz="1800" b="1" kern="1200" dirty="0">
            <a:solidFill>
              <a:schemeClr val="bg1"/>
            </a:solidFill>
            <a:latin typeface="Book Antiqua" panose="02040602050305030304" pitchFamily="18" charset="0"/>
          </a:endParaRPr>
        </a:p>
      </dsp:txBody>
      <dsp:txXfrm>
        <a:off x="1280519" y="2772160"/>
        <a:ext cx="2071608" cy="1108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B09E4-F0C0-4651-ADF7-1F235BC3A54B}">
      <dsp:nvSpPr>
        <dsp:cNvPr id="0" name=""/>
        <dsp:cNvSpPr/>
      </dsp:nvSpPr>
      <dsp:spPr>
        <a:xfrm>
          <a:off x="2468219" y="271"/>
          <a:ext cx="1876113" cy="18761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>
              <a:latin typeface="Book Antiqua" panose="02040602050305030304" pitchFamily="18" charset="0"/>
            </a:rPr>
            <a:t>Nourhan Mohamed Ali</a:t>
          </a:r>
        </a:p>
      </dsp:txBody>
      <dsp:txXfrm>
        <a:off x="2742969" y="275021"/>
        <a:ext cx="1326613" cy="1326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3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8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6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97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33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3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57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57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00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81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7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8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2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9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1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8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6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9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68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bi.ac.uk/Tools/msa/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1358901"/>
            <a:ext cx="5280026" cy="2730498"/>
          </a:xfrm>
        </p:spPr>
        <p:txBody>
          <a:bodyPr>
            <a:normAutofit/>
          </a:bodyPr>
          <a:lstStyle/>
          <a:p>
            <a:br>
              <a:rPr lang="en-US" sz="4400" b="1" cap="none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n-US" sz="4400" b="1" cap="none" dirty="0">
                <a:solidFill>
                  <a:schemeClr val="bg1"/>
                </a:solidFill>
                <a:latin typeface="Book Antiqua" panose="02040602050305030304" pitchFamily="18" charset="0"/>
              </a:rPr>
              <a:t>Web Site or desktop for LOCAL Alignment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4165600"/>
            <a:ext cx="5280027" cy="602343"/>
          </a:xfrm>
        </p:spPr>
        <p:txBody>
          <a:bodyPr>
            <a:normAutofit/>
          </a:bodyPr>
          <a:lstStyle/>
          <a:p>
            <a:pPr algn="ctr"/>
            <a:r>
              <a:rPr lang="en-US" sz="2000" cap="none" dirty="0">
                <a:latin typeface="Book Antiqua" panose="02040602050305030304" pitchFamily="18" charset="0"/>
              </a:rPr>
              <a:t>Supervisor: DR . Sara Salah</a:t>
            </a:r>
          </a:p>
          <a:p>
            <a:endParaRPr lang="en-US" sz="2000" cap="none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80DF651B-0216-4CE1-9993-9C81C4629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703B97-31D0-4D92-B70B-F64FFB490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D89322B-D5EE-4F94-A9CB-0727D3EB4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C632D00-0F7A-4464-BEBD-3F8ED9DEE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BDAC7-966A-4EED-8916-387BC2F4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71412" y="0"/>
            <a:ext cx="0" cy="685800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A94445F-58D5-4560-8344-57985EDB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6AE0327-A1EE-5D46-3B33-CFDEEF156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21825" b="-1"/>
          <a:stretch/>
        </p:blipFill>
        <p:spPr>
          <a:xfrm>
            <a:off x="8860" y="10"/>
            <a:ext cx="6962552" cy="6857990"/>
          </a:xfrm>
          <a:prstGeom prst="rect">
            <a:avLst/>
          </a:prstGeom>
        </p:spPr>
      </p:pic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31DAED14-6D90-C2D7-117A-F24CEF904A3C}"/>
              </a:ext>
            </a:extLst>
          </p:cNvPr>
          <p:cNvSpPr/>
          <p:nvPr/>
        </p:nvSpPr>
        <p:spPr>
          <a:xfrm>
            <a:off x="7988108" y="2020076"/>
            <a:ext cx="2808502" cy="30791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Book Antiqua" panose="02040602050305030304" pitchFamily="18" charset="0"/>
              </a:rPr>
              <a:t>Fill in matrix 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2C8A90F-D9B7-647F-D609-86A95FB48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9712" y="1937129"/>
            <a:ext cx="8204844" cy="3331433"/>
          </a:xfrm>
        </p:spPr>
      </p:pic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10990F4F-8ADF-7252-E298-7927E90E4F93}"/>
              </a:ext>
            </a:extLst>
          </p:cNvPr>
          <p:cNvSpPr/>
          <p:nvPr/>
        </p:nvSpPr>
        <p:spPr>
          <a:xfrm>
            <a:off x="699795" y="2388636"/>
            <a:ext cx="2593911" cy="25845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Book Antiqua" panose="02040602050305030304" pitchFamily="18" charset="0"/>
              </a:rPr>
              <a:t>Initializing the variables for tracing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>
            <a:extLst>
              <a:ext uri="{FF2B5EF4-FFF2-40B4-BE49-F238E27FC236}">
                <a16:creationId xmlns:a16="http://schemas.microsoft.com/office/drawing/2014/main" id="{E43006C0-9CF0-4AD0-9C72-B3F9942A8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A20B43-EA35-4D51-8E25-05F8B334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166DB98-302A-46FE-BE82-C13AF10BC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34059663-8A30-44C3-8C60-8F31A6FE5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DA5DBE7-7AAD-48D9-A121-8102870FD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C13B213-4F31-9C1F-7055-4678C007D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1219" y="1378070"/>
            <a:ext cx="6002432" cy="438177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D8C0070A-EDA2-3C5C-1FDA-BED96C989D38}"/>
              </a:ext>
            </a:extLst>
          </p:cNvPr>
          <p:cNvSpPr/>
          <p:nvPr/>
        </p:nvSpPr>
        <p:spPr>
          <a:xfrm>
            <a:off x="7670867" y="2239348"/>
            <a:ext cx="2808502" cy="30791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Tracing and computing the pathway</a:t>
            </a:r>
          </a:p>
        </p:txBody>
      </p:sp>
    </p:spTree>
    <p:extLst>
      <p:ext uri="{BB962C8B-B14F-4D97-AF65-F5344CB8AC3E}">
        <p14:creationId xmlns:p14="http://schemas.microsoft.com/office/powerpoint/2010/main" val="339888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8B592B0-BD3F-F5CB-DB09-5F169BA5F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274" y="2808513"/>
            <a:ext cx="9666069" cy="2612572"/>
          </a:xfrm>
        </p:spPr>
      </p:pic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2ED796F8-6FCB-3DA7-EF0E-2DF8CE23B9CA}"/>
              </a:ext>
            </a:extLst>
          </p:cNvPr>
          <p:cNvSpPr/>
          <p:nvPr/>
        </p:nvSpPr>
        <p:spPr>
          <a:xfrm>
            <a:off x="4254759" y="730485"/>
            <a:ext cx="2827175" cy="15961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Reversing the sequence</a:t>
            </a:r>
          </a:p>
        </p:txBody>
      </p:sp>
    </p:spTree>
    <p:extLst>
      <p:ext uri="{BB962C8B-B14F-4D97-AF65-F5344CB8AC3E}">
        <p14:creationId xmlns:p14="http://schemas.microsoft.com/office/powerpoint/2010/main" val="90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43006C0-9CF0-4AD0-9C72-B3F9942A8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A20B43-EA35-4D51-8E25-05F8B334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4FFBBF-1D01-492B-8F2A-31B757290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D88ECCEE-6F41-47CE-A15C-7B12D3729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9ED268-5511-46B2-A7DF-A712C9930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7AD4680-5A4C-02CD-F669-C98932D1D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60120" y="1091128"/>
            <a:ext cx="10318106" cy="301804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0E2ABA9F-2CBE-9D6E-99EF-C7EEBBAF1D6B}"/>
              </a:ext>
            </a:extLst>
          </p:cNvPr>
          <p:cNvSpPr/>
          <p:nvPr/>
        </p:nvSpPr>
        <p:spPr>
          <a:xfrm>
            <a:off x="3918858" y="4497354"/>
            <a:ext cx="2752530" cy="175415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Book Antiqua" panose="02040602050305030304" pitchFamily="18" charset="0"/>
                <a:ea typeface="+mn-ea"/>
                <a:cs typeface="+mn-cs"/>
              </a:rPr>
              <a:t>Display the sequences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45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01DB614-40AA-C06B-6BC5-78E413F22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403" y="2305487"/>
            <a:ext cx="8479193" cy="3709647"/>
          </a:xfrm>
        </p:spPr>
      </p:pic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12922032-6167-6404-7146-8FA0744C86BE}"/>
              </a:ext>
            </a:extLst>
          </p:cNvPr>
          <p:cNvSpPr/>
          <p:nvPr/>
        </p:nvSpPr>
        <p:spPr>
          <a:xfrm>
            <a:off x="8313576" y="699796"/>
            <a:ext cx="2192693" cy="151489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Book Antiqua" panose="02040602050305030304" pitchFamily="18" charset="0"/>
                <a:ea typeface="+mn-ea"/>
                <a:cs typeface="+mn-cs"/>
              </a:rPr>
              <a:t>Input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7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43006C0-9CF0-4AD0-9C72-B3F9942A8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A20B43-EA35-4D51-8E25-05F8B334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66DB98-302A-46FE-BE82-C13AF10BC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4059663-8A30-44C3-8C60-8F31A6FE5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A5DBE7-7AAD-48D9-A121-8102870FD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4EBD041-CFD3-A1ED-5D95-910122DB7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14241" y="761542"/>
            <a:ext cx="5503800" cy="553145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38EB4BA2-122C-F95D-1DFF-B315ECF12C98}"/>
              </a:ext>
            </a:extLst>
          </p:cNvPr>
          <p:cNvSpPr/>
          <p:nvPr/>
        </p:nvSpPr>
        <p:spPr>
          <a:xfrm>
            <a:off x="8024326" y="2062066"/>
            <a:ext cx="2034073" cy="178214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Book Antiqua" panose="02040602050305030304" pitchFamily="18" charset="0"/>
                <a:ea typeface="+mn-ea"/>
                <a:cs typeface="+mn-cs"/>
              </a:rPr>
              <a:t>Output window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9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43006C0-9CF0-4AD0-9C72-B3F9942A8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A20B43-EA35-4D51-8E25-05F8B334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D1018B-412F-4D92-8F80-6D1E41C8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B59371E8-E3A5-457E-A234-8A4F8B825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08FAA8-9416-4584-94E0-E60C0EF6F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Scatter chart&#10;&#10;Description automatically generated">
            <a:extLst>
              <a:ext uri="{FF2B5EF4-FFF2-40B4-BE49-F238E27FC236}">
                <a16:creationId xmlns:a16="http://schemas.microsoft.com/office/drawing/2014/main" id="{A38A6ED9-8100-583F-8500-0BECAD600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61609" y="788485"/>
            <a:ext cx="5835393" cy="52810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799B48B4-4524-94AD-20CA-7BE037A561FC}"/>
              </a:ext>
            </a:extLst>
          </p:cNvPr>
          <p:cNvSpPr/>
          <p:nvPr/>
        </p:nvSpPr>
        <p:spPr>
          <a:xfrm>
            <a:off x="1866122" y="2444622"/>
            <a:ext cx="2034073" cy="178214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Book Antiqua" panose="02040602050305030304" pitchFamily="18" charset="0"/>
                <a:ea typeface="+mn-ea"/>
                <a:cs typeface="+mn-cs"/>
              </a:rPr>
              <a:t>Another Output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9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2B72-EB44-4428-96AA-8636E4A4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846" y="608753"/>
            <a:ext cx="6672886" cy="79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cap="none" dirty="0">
                <a:solidFill>
                  <a:schemeClr val="bg1"/>
                </a:solidFill>
                <a:latin typeface="Book Antiqua" panose="02040602050305030304" pitchFamily="18" charset="0"/>
              </a:rPr>
              <a:t>Our Team</a:t>
            </a:r>
          </a:p>
        </p:txBody>
      </p:sp>
      <p:pic>
        <p:nvPicPr>
          <p:cNvPr id="6" name="Content Placeholder 5" descr="Formula">
            <a:extLst>
              <a:ext uri="{FF2B5EF4-FFF2-40B4-BE49-F238E27FC236}">
                <a16:creationId xmlns:a16="http://schemas.microsoft.com/office/drawing/2014/main" id="{29B78601-F415-4A48-AB86-2F6B81FA91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graphicFrame>
        <p:nvGraphicFramePr>
          <p:cNvPr id="12" name="Content Placeholder 8" descr="SmartArt">
            <a:extLst>
              <a:ext uri="{FF2B5EF4-FFF2-40B4-BE49-F238E27FC236}">
                <a16:creationId xmlns:a16="http://schemas.microsoft.com/office/drawing/2014/main" id="{392A9BA3-CD8D-4E63-8279-5904B3797DA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242276597"/>
              </p:ext>
            </p:extLst>
          </p:nvPr>
        </p:nvGraphicFramePr>
        <p:xfrm>
          <a:off x="4465047" y="1622324"/>
          <a:ext cx="6812553" cy="1876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7288396-473D-2BC6-F37F-D1E291B2D353}"/>
              </a:ext>
            </a:extLst>
          </p:cNvPr>
          <p:cNvGrpSpPr/>
          <p:nvPr/>
        </p:nvGrpSpPr>
        <p:grpSpPr>
          <a:xfrm>
            <a:off x="8768890" y="2899234"/>
            <a:ext cx="1876113" cy="1876113"/>
            <a:chOff x="2468219" y="271"/>
            <a:chExt cx="1876113" cy="1876113"/>
          </a:xfrm>
          <a:scene3d>
            <a:camera prst="orthographicFront"/>
            <a:lightRig rig="flat" dir="t"/>
          </a:scene3d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C0BCE31-8229-41DB-47C0-515FC5A67900}"/>
                </a:ext>
              </a:extLst>
            </p:cNvPr>
            <p:cNvSpPr/>
            <p:nvPr/>
          </p:nvSpPr>
          <p:spPr>
            <a:xfrm>
              <a:off x="2468219" y="271"/>
              <a:ext cx="1876113" cy="1876113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F30E7E4-3079-2C23-8884-8B86282C9D4C}"/>
                </a:ext>
              </a:extLst>
            </p:cNvPr>
            <p:cNvSpPr txBox="1"/>
            <p:nvPr/>
          </p:nvSpPr>
          <p:spPr>
            <a:xfrm>
              <a:off x="2742969" y="275021"/>
              <a:ext cx="1326613" cy="132661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91440" indent="-91440" algn="l"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</a:pPr>
              <a:r>
                <a:rPr lang="en-US" sz="2000" b="1" dirty="0">
                  <a:solidFill>
                    <a:prstClr val="white"/>
                  </a:solidFill>
                  <a:latin typeface="Book Antiqua" panose="02040602050305030304" pitchFamily="18" charset="0"/>
                </a:rPr>
                <a:t>Hala Khaled Mohamed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C3CD8B3-FAEF-0353-7D50-3506534D385E}"/>
              </a:ext>
            </a:extLst>
          </p:cNvPr>
          <p:cNvSpPr/>
          <p:nvPr/>
        </p:nvSpPr>
        <p:spPr>
          <a:xfrm>
            <a:off x="5157943" y="2899234"/>
            <a:ext cx="1876113" cy="187611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b="1" dirty="0">
                <a:latin typeface="Book Antiqua" panose="02040602050305030304" pitchFamily="18" charset="0"/>
              </a:rPr>
              <a:t>Maha Mahmoud Mohammed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DDC1C1-4CF6-1143-AED7-E11C0EE78279}"/>
              </a:ext>
            </a:extLst>
          </p:cNvPr>
          <p:cNvGrpSpPr/>
          <p:nvPr/>
        </p:nvGrpSpPr>
        <p:grpSpPr>
          <a:xfrm>
            <a:off x="6963417" y="4176144"/>
            <a:ext cx="1876113" cy="1876113"/>
            <a:chOff x="2468219" y="271"/>
            <a:chExt cx="1876113" cy="1876113"/>
          </a:xfrm>
          <a:scene3d>
            <a:camera prst="orthographicFront"/>
            <a:lightRig rig="flat" dir="t"/>
          </a:scene3d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D1E352D-9875-64AA-60D1-D2DD6594B211}"/>
                </a:ext>
              </a:extLst>
            </p:cNvPr>
            <p:cNvSpPr/>
            <p:nvPr/>
          </p:nvSpPr>
          <p:spPr>
            <a:xfrm>
              <a:off x="2468219" y="271"/>
              <a:ext cx="1876113" cy="1876113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14A2D412-0F10-BE3C-8A4F-FD0F7E5BEBCC}"/>
                </a:ext>
              </a:extLst>
            </p:cNvPr>
            <p:cNvSpPr txBox="1"/>
            <p:nvPr/>
          </p:nvSpPr>
          <p:spPr>
            <a:xfrm>
              <a:off x="2742969" y="275021"/>
              <a:ext cx="1326613" cy="132661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91440" indent="-91440" algn="l"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</a:pPr>
              <a:r>
                <a:rPr lang="en-US" sz="2000" b="1" dirty="0">
                  <a:solidFill>
                    <a:prstClr val="white"/>
                  </a:solidFill>
                  <a:latin typeface="Book Antiqua" panose="02040602050305030304" pitchFamily="18" charset="0"/>
                </a:rPr>
                <a:t>Salma Ahmed Nady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3D220C-D117-D8E3-CFCE-A231A2ACFDA3}"/>
              </a:ext>
            </a:extLst>
          </p:cNvPr>
          <p:cNvGrpSpPr/>
          <p:nvPr/>
        </p:nvGrpSpPr>
        <p:grpSpPr>
          <a:xfrm>
            <a:off x="8839530" y="959289"/>
            <a:ext cx="1876113" cy="1876113"/>
            <a:chOff x="2468219" y="271"/>
            <a:chExt cx="1876113" cy="1876113"/>
          </a:xfrm>
          <a:scene3d>
            <a:camera prst="orthographicFront"/>
            <a:lightRig rig="flat" dir="t"/>
          </a:scene3d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A10B189-EBF2-CD2B-85E3-FDE6A7B1FF9E}"/>
                </a:ext>
              </a:extLst>
            </p:cNvPr>
            <p:cNvSpPr/>
            <p:nvPr/>
          </p:nvSpPr>
          <p:spPr>
            <a:xfrm>
              <a:off x="2468219" y="271"/>
              <a:ext cx="1876113" cy="1876113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E9B33409-6F5D-7A49-E215-154D3A29B864}"/>
                </a:ext>
              </a:extLst>
            </p:cNvPr>
            <p:cNvSpPr txBox="1"/>
            <p:nvPr/>
          </p:nvSpPr>
          <p:spPr>
            <a:xfrm>
              <a:off x="2742970" y="275021"/>
              <a:ext cx="1000104" cy="132661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r>
                <a:rPr lang="en-US" sz="2000" b="1" dirty="0">
                  <a:solidFill>
                    <a:prstClr val="white"/>
                  </a:solidFill>
                  <a:latin typeface="Book Antiqua" panose="02040602050305030304" pitchFamily="18" charset="0"/>
                </a:rPr>
                <a:t>Khloud Farouk Fouad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CF7096-B350-C9B0-5EE9-C0A9DD9A2E21}"/>
              </a:ext>
            </a:extLst>
          </p:cNvPr>
          <p:cNvGrpSpPr/>
          <p:nvPr/>
        </p:nvGrpSpPr>
        <p:grpSpPr>
          <a:xfrm>
            <a:off x="4949929" y="4839450"/>
            <a:ext cx="1876113" cy="1876113"/>
            <a:chOff x="2468219" y="271"/>
            <a:chExt cx="1876113" cy="1876113"/>
          </a:xfrm>
          <a:scene3d>
            <a:camera prst="orthographicFront"/>
            <a:lightRig rig="flat" dir="t"/>
          </a:scene3d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B8F94A-CAB4-4D6F-5E0E-C61B4D8AE62A}"/>
                </a:ext>
              </a:extLst>
            </p:cNvPr>
            <p:cNvSpPr/>
            <p:nvPr/>
          </p:nvSpPr>
          <p:spPr>
            <a:xfrm>
              <a:off x="2468219" y="271"/>
              <a:ext cx="1876113" cy="1876113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58B13CB9-D7E3-3B93-F788-110732300274}"/>
                </a:ext>
              </a:extLst>
            </p:cNvPr>
            <p:cNvSpPr txBox="1"/>
            <p:nvPr/>
          </p:nvSpPr>
          <p:spPr>
            <a:xfrm>
              <a:off x="2742969" y="275021"/>
              <a:ext cx="1326613" cy="132661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r>
                <a:rPr lang="en-US" sz="2000" b="1" dirty="0">
                  <a:solidFill>
                    <a:prstClr val="white"/>
                  </a:solidFill>
                  <a:latin typeface="Book Antiqua" panose="02040602050305030304" pitchFamily="18" charset="0"/>
                </a:rPr>
                <a:t>Hend</a:t>
              </a:r>
              <a:r>
                <a:rPr lang="en-US" sz="1400" b="1" dirty="0">
                  <a:solidFill>
                    <a:srgbClr val="000000"/>
                  </a:solidFill>
                  <a:latin typeface="Book Antiqua" panose="02040602050305030304" pitchFamily="18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prstClr val="white"/>
                  </a:solidFill>
                  <a:latin typeface="Book Antiqua" panose="02040602050305030304" pitchFamily="18" charset="0"/>
                </a:rPr>
                <a:t>Khaled Lotfy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036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7B0A-41A1-428C-897D-2AEE4B4A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303" y="839754"/>
            <a:ext cx="3707844" cy="9543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cap="none" dirty="0">
                <a:solidFill>
                  <a:schemeClr val="bg1"/>
                </a:solidFill>
                <a:latin typeface="Book Antiqua" panose="02040602050305030304" pitchFamily="18" charset="0"/>
              </a:rPr>
              <a:t>Contact us</a:t>
            </a:r>
          </a:p>
        </p:txBody>
      </p:sp>
      <p:pic>
        <p:nvPicPr>
          <p:cNvPr id="6" name="Picture Placeholder 5" descr="Science Lab">
            <a:extLst>
              <a:ext uri="{FF2B5EF4-FFF2-40B4-BE49-F238E27FC236}">
                <a16:creationId xmlns:a16="http://schemas.microsoft.com/office/drawing/2014/main" id="{2543122C-30CE-4CD2-B15E-CA20AE39CC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64" r="2" b="2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BA689-20E2-4C6E-9788-5A871F3D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56342" y="2019559"/>
            <a:ext cx="4415766" cy="363479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cap="none" dirty="0">
                <a:solidFill>
                  <a:schemeClr val="bg1"/>
                </a:solidFill>
                <a:latin typeface="Book Antiqua" panose="02040602050305030304" pitchFamily="18" charset="0"/>
              </a:rPr>
              <a:t>Maha.20367810@compit.Aun.Edu.Eg</a:t>
            </a:r>
          </a:p>
          <a:p>
            <a:pPr>
              <a:lnSpc>
                <a:spcPct val="170000"/>
              </a:lnSpc>
            </a:pPr>
            <a:r>
              <a:rPr lang="en-US" sz="1400" cap="none" dirty="0">
                <a:solidFill>
                  <a:schemeClr val="bg1"/>
                </a:solidFill>
                <a:latin typeface="Book Antiqua" panose="02040602050305030304" pitchFamily="18" charset="0"/>
              </a:rPr>
              <a:t>Nourhanne.20367835@compit.Aun.Edu.Eg</a:t>
            </a:r>
          </a:p>
          <a:p>
            <a:pPr>
              <a:lnSpc>
                <a:spcPct val="170000"/>
              </a:lnSpc>
            </a:pPr>
            <a:r>
              <a:rPr lang="en-US" sz="1400" cap="none" dirty="0">
                <a:solidFill>
                  <a:schemeClr val="bg1"/>
                </a:solidFill>
                <a:latin typeface="Book Antiqua" panose="02040602050305030304" pitchFamily="18" charset="0"/>
              </a:rPr>
              <a:t>Khloud.20367653@compit.Aun.Edu.Eg</a:t>
            </a:r>
          </a:p>
          <a:p>
            <a:pPr>
              <a:lnSpc>
                <a:spcPct val="170000"/>
              </a:lnSpc>
            </a:pPr>
            <a:r>
              <a:rPr lang="en-US" sz="1400" cap="none" dirty="0">
                <a:solidFill>
                  <a:schemeClr val="bg1"/>
                </a:solidFill>
                <a:latin typeface="Book Antiqua" panose="02040602050305030304" pitchFamily="18" charset="0"/>
              </a:rPr>
              <a:t>Hind.20367841@compit.Aun.Edu.Eg</a:t>
            </a:r>
          </a:p>
          <a:p>
            <a:pPr>
              <a:lnSpc>
                <a:spcPct val="170000"/>
              </a:lnSpc>
            </a:pPr>
            <a:r>
              <a:rPr lang="en-US" sz="1400" cap="none" dirty="0">
                <a:solidFill>
                  <a:schemeClr val="bg1"/>
                </a:solidFill>
                <a:latin typeface="Book Antiqua" panose="02040602050305030304" pitchFamily="18" charset="0"/>
              </a:rPr>
              <a:t>Salma.20367693@compit.Aun.Edu.Eg</a:t>
            </a:r>
          </a:p>
          <a:p>
            <a:pPr>
              <a:lnSpc>
                <a:spcPct val="170000"/>
              </a:lnSpc>
            </a:pPr>
            <a:r>
              <a:rPr lang="en-US" sz="1400" cap="none" dirty="0">
                <a:solidFill>
                  <a:schemeClr val="bg1"/>
                </a:solidFill>
                <a:latin typeface="Book Antiqua" panose="02040602050305030304" pitchFamily="18" charset="0"/>
              </a:rPr>
              <a:t>Hala.20367838@compit.Aun.Edu.Eg</a:t>
            </a:r>
          </a:p>
        </p:txBody>
      </p:sp>
    </p:spTree>
    <p:extLst>
      <p:ext uri="{BB962C8B-B14F-4D97-AF65-F5344CB8AC3E}">
        <p14:creationId xmlns:p14="http://schemas.microsoft.com/office/powerpoint/2010/main" val="298461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ience Lab">
            <a:extLst>
              <a:ext uri="{FF2B5EF4-FFF2-40B4-BE49-F238E27FC236}">
                <a16:creationId xmlns:a16="http://schemas.microsoft.com/office/drawing/2014/main" id="{7E185DA8-778E-49D9-863D-7DB5660424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54" r="25902"/>
          <a:stretch/>
        </p:blipFill>
        <p:spPr>
          <a:xfrm>
            <a:off x="1028342" y="618517"/>
            <a:ext cx="6139725" cy="5629884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Elements</a:t>
            </a:r>
          </a:p>
        </p:txBody>
      </p:sp>
      <p:graphicFrame>
        <p:nvGraphicFramePr>
          <p:cNvPr id="9" name="Content Placeholder 8" descr="Icons">
            <a:extLst>
              <a:ext uri="{FF2B5EF4-FFF2-40B4-BE49-F238E27FC236}">
                <a16:creationId xmlns:a16="http://schemas.microsoft.com/office/drawing/2014/main" id="{8FF6EDB8-0D3A-4193-BDFE-DD56CEA7D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896529"/>
              </p:ext>
            </p:extLst>
          </p:nvPr>
        </p:nvGraphicFramePr>
        <p:xfrm>
          <a:off x="8196408" y="2367092"/>
          <a:ext cx="3352128" cy="3881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640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C3AB-739D-9BE3-F56D-BE723B0A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cap="none" dirty="0">
                <a:solidFill>
                  <a:schemeClr val="bg1"/>
                </a:solidFill>
                <a:latin typeface="Book Antiqua" panose="02040602050305030304" pitchFamily="18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7D66E-75E1-BAAE-28A0-3BE38778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bg1"/>
                </a:solidFill>
                <a:latin typeface="Book Antiqua" panose="02040602050305030304" pitchFamily="18" charset="0"/>
              </a:rPr>
              <a:t>In bioinformatics, a sequence alignment is a way of arranging the sequences of DNA, RNA, or protein to identify regions of similarity that may be a consequence of functional, structural, or evolutionary relationships between the sequences.[1] aligned sequences of nucleotide or amino acid residues are typically represented as rows within a matrix. Gaps are inserted between the residues so that identical or similar characters are aligned in successive columns. Sequence alignments are also used for non-biological sequences, such as calculating the distance cost between strings in a natural language or in financial data.</a:t>
            </a:r>
          </a:p>
        </p:txBody>
      </p:sp>
    </p:spTree>
    <p:extLst>
      <p:ext uri="{BB962C8B-B14F-4D97-AF65-F5344CB8AC3E}">
        <p14:creationId xmlns:p14="http://schemas.microsoft.com/office/powerpoint/2010/main" val="142976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FB1-3834-D7CF-6811-8F711E94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cap="none" dirty="0">
                <a:solidFill>
                  <a:schemeClr val="bg1"/>
                </a:solidFill>
                <a:latin typeface="Book Antiqua" panose="02040602050305030304" pitchFamily="18" charset="0"/>
              </a:rPr>
              <a:t>Pairwise Sequence Alignment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8CEBB-FCDD-578E-E745-2E6C9708B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200" b="1" u="sng" cap="none" dirty="0">
                <a:solidFill>
                  <a:schemeClr val="bg1"/>
                </a:solidFill>
                <a:latin typeface="Book Antiqua" panose="02040602050305030304" pitchFamily="18" charset="0"/>
              </a:rPr>
              <a:t>Pairwise sequence alignment </a:t>
            </a:r>
            <a:r>
              <a:rPr lang="en-US" sz="2200" cap="none" dirty="0">
                <a:solidFill>
                  <a:schemeClr val="bg1"/>
                </a:solidFill>
                <a:latin typeface="Book Antiqua" panose="02040602050305030304" pitchFamily="18" charset="0"/>
              </a:rPr>
              <a:t>is used to identify regions of similarity that may indicate functional, structural and/or evolutionary relationships between two biological sequences (protein or nucleic acid).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2200" cap="none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200" cap="none" dirty="0">
                <a:solidFill>
                  <a:schemeClr val="bg1"/>
                </a:solidFill>
                <a:latin typeface="Book Antiqua" panose="02040602050305030304" pitchFamily="18" charset="0"/>
              </a:rPr>
              <a:t>By contrast, </a:t>
            </a:r>
            <a:r>
              <a:rPr lang="en-US" sz="2200" b="1" cap="none" dirty="0">
                <a:solidFill>
                  <a:schemeClr val="bg1"/>
                </a:solidFill>
                <a:latin typeface="Book Antiqua" panose="0204060205030503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 sequence alignment</a:t>
            </a:r>
            <a:r>
              <a:rPr lang="en-US" sz="2200" b="1" cap="none" dirty="0">
                <a:solidFill>
                  <a:schemeClr val="bg1"/>
                </a:solidFill>
                <a:latin typeface="Book Antiqua" panose="02040602050305030304" pitchFamily="18" charset="0"/>
              </a:rPr>
              <a:t> </a:t>
            </a:r>
            <a:r>
              <a:rPr lang="en-US" sz="2200" cap="none" dirty="0">
                <a:solidFill>
                  <a:schemeClr val="bg1"/>
                </a:solidFill>
                <a:latin typeface="Book Antiqua" panose="02040602050305030304" pitchFamily="18" charset="0"/>
              </a:rPr>
              <a:t>(msa) is the alignment of three or more biological sequences of similar length. From the output of MSA applications, homology can be inferred and the evolutionary relationship between the sequences studied.</a:t>
            </a:r>
            <a:br>
              <a:rPr lang="en-US" cap="none" dirty="0">
                <a:solidFill>
                  <a:schemeClr val="bg1"/>
                </a:solidFill>
              </a:rPr>
            </a:br>
            <a:endParaRPr lang="en-US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1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718A-8366-088A-44E1-BCD55F91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cap="none" dirty="0">
                <a:solidFill>
                  <a:schemeClr val="bg1"/>
                </a:solidFill>
                <a:latin typeface="Book Antiqua" panose="02040602050305030304" pitchFamily="18" charset="0"/>
              </a:rPr>
              <a:t>Local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EA09D-1215-FBF1-5184-5AEE93DE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cap="none" dirty="0">
                <a:solidFill>
                  <a:schemeClr val="bg1"/>
                </a:solidFill>
                <a:latin typeface="Book Antiqua" panose="02040602050305030304" pitchFamily="18" charset="0"/>
              </a:rPr>
              <a:t>Local alignment tools find one, or more, alignments describing the most similar region(s) within the sequences to be aligned. They are can align protein and nucleotide sequences.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2400" cap="none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400" cap="none" dirty="0">
                <a:solidFill>
                  <a:schemeClr val="bg1"/>
                </a:solidFill>
                <a:latin typeface="Book Antiqua" panose="02040602050305030304" pitchFamily="18" charset="0"/>
              </a:rPr>
              <a:t>BLAST: Basic Local Alignment Search Tool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400" cap="none" dirty="0">
                <a:solidFill>
                  <a:schemeClr val="bg1"/>
                </a:solidFill>
                <a:latin typeface="Book Antiqua" panose="02040602050305030304" pitchFamily="18" charset="0"/>
              </a:rPr>
              <a:t>BLAST finds regions of similarity between biological sequences. The program compares nucleotide or protein sequences to sequence databases and calculates the statistical significance.</a:t>
            </a:r>
            <a:br>
              <a:rPr lang="en-US" sz="2400" cap="none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endParaRPr lang="en-US" sz="2400" cap="none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2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280FEC-BE22-BD8E-2AB8-A43814531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3397" y="1686911"/>
            <a:ext cx="7421777" cy="3484178"/>
          </a:xfrm>
        </p:spPr>
      </p:pic>
      <p:sp>
        <p:nvSpPr>
          <p:cNvPr id="8" name="Arrow: Chevron 7">
            <a:extLst>
              <a:ext uri="{FF2B5EF4-FFF2-40B4-BE49-F238E27FC236}">
                <a16:creationId xmlns:a16="http://schemas.microsoft.com/office/drawing/2014/main" id="{FC1E01C8-1B68-EFC4-78EF-958DE23300F8}"/>
              </a:ext>
            </a:extLst>
          </p:cNvPr>
          <p:cNvSpPr/>
          <p:nvPr/>
        </p:nvSpPr>
        <p:spPr>
          <a:xfrm>
            <a:off x="0" y="2792362"/>
            <a:ext cx="3087330" cy="1524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cap="none" dirty="0">
                <a:solidFill>
                  <a:schemeClr val="bg1"/>
                </a:solidFill>
                <a:latin typeface="Book Antiqua" panose="02040602050305030304" pitchFamily="18" charset="0"/>
              </a:rPr>
              <a:t>Libraries that we install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7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80DF651B-0216-4CE1-9993-9C81C4629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703B97-31D0-4D92-B70B-F64FFB490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DE8DC-7B31-A866-401D-5637A22BE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2" b="1534"/>
          <a:stretch/>
        </p:blipFill>
        <p:spPr>
          <a:xfrm>
            <a:off x="3210243" y="1363456"/>
            <a:ext cx="6248717" cy="340869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3915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43006C0-9CF0-4AD0-9C72-B3F9942A8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A20B43-EA35-4D51-8E25-05F8B334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4FFBBF-1D01-492B-8F2A-31B757290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D88ECCEE-6F41-47CE-A15C-7B12D3729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9ED268-5511-46B2-A7DF-A712C9930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256FE55-27BC-E65E-6685-772724620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05735" y="1475646"/>
            <a:ext cx="6375316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9698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CEB535-2599-C69D-076B-68906EBBD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1186" y="1753475"/>
            <a:ext cx="7577376" cy="3693596"/>
          </a:xfr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5CA43226-CDCD-1C01-03E5-F3DD1DFC88AF}"/>
              </a:ext>
            </a:extLst>
          </p:cNvPr>
          <p:cNvSpPr/>
          <p:nvPr/>
        </p:nvSpPr>
        <p:spPr>
          <a:xfrm>
            <a:off x="0" y="2838273"/>
            <a:ext cx="3087330" cy="1524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cap="none" dirty="0">
                <a:solidFill>
                  <a:schemeClr val="bg1"/>
                </a:solidFill>
                <a:latin typeface="Book Antiqua" panose="02040602050305030304" pitchFamily="18" charset="0"/>
                <a:ea typeface="+mn-ea"/>
                <a:cs typeface="+mn-cs"/>
              </a:rPr>
              <a:t>Local alignment function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482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8E52988-C458-4121-9BF8-864CDB291D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C9275B-1E7E-409A-9467-302622C468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BA7D41-7EBD-45D7-AFB8-22EF4BFA6B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177</TotalTime>
  <Words>398</Words>
  <Application>Microsoft Office PowerPoint</Application>
  <PresentationFormat>Widescreen</PresentationFormat>
  <Paragraphs>45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 Antiqua</vt:lpstr>
      <vt:lpstr>Calibri</vt:lpstr>
      <vt:lpstr>Tw Cen MT</vt:lpstr>
      <vt:lpstr>Wingdings</vt:lpstr>
      <vt:lpstr>Droplet</vt:lpstr>
      <vt:lpstr> Web Site or desktop for LOCAL Alignment</vt:lpstr>
      <vt:lpstr>Elements</vt:lpstr>
      <vt:lpstr>Introduction </vt:lpstr>
      <vt:lpstr>Pairwise Sequence Alignment </vt:lpstr>
      <vt:lpstr>Local Alignment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Team</vt:lpstr>
      <vt:lpstr>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Web Site or desktop for LOCAL Alignment</dc:title>
  <dc:creator>Nourhanne 20367835</dc:creator>
  <cp:lastModifiedBy>Nourhanne 20367835</cp:lastModifiedBy>
  <cp:revision>2</cp:revision>
  <dcterms:created xsi:type="dcterms:W3CDTF">2022-12-20T14:55:10Z</dcterms:created>
  <dcterms:modified xsi:type="dcterms:W3CDTF">2022-12-21T08:29:15Z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