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Nunito SemiBold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Nunito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03vm39eUlkos2tC+PHWbmSx9q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6A0F2F-7E48-4643-8541-3E955B89FB97}">
  <a:tblStyle styleId="{656A0F2F-7E48-4643-8541-3E955B89FB9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5B9BD5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5B9BD5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NunitoSemiBold-bold.fntdata"/><Relationship Id="rId23" Type="http://schemas.openxmlformats.org/officeDocument/2006/relationships/font" Target="fonts/NunitoSemiBol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unitoSemiBold-boldItalic.fntdata"/><Relationship Id="rId25" Type="http://schemas.openxmlformats.org/officeDocument/2006/relationships/font" Target="fonts/NunitoSemiBold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ExtraBold-bold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4.xml"/><Relationship Id="rId33" Type="http://customschemas.google.com/relationships/presentationmetadata" Target="metadata"/><Relationship Id="rId10" Type="http://schemas.openxmlformats.org/officeDocument/2006/relationships/slide" Target="slides/slide3.xml"/><Relationship Id="rId32" Type="http://schemas.openxmlformats.org/officeDocument/2006/relationships/font" Target="fonts/NunitoExtraBold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ae355d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0ae355d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e9006cb6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0e9006cb6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8124397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18124397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8124397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18124397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e9006cb6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0e9006cb6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ee00f67ea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0ee00f67ea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0ee00f67ea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0ee00f67ea_0_5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| Proprietary content. ©Great Learning. All Rights Reserved. Unauthorized use or distribution prohibited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0e9006cb6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006cb6c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e9006cb6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81243970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1812439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e9006cb6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0e9006cb6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1a9588eba_0_9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" name="Google Shape;16;ge1a9588eba_0_9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a9588eba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ge1a9588eba_0_42"/>
          <p:cNvPicPr preferRelativeResize="0"/>
          <p:nvPr/>
        </p:nvPicPr>
        <p:blipFill rotWithShape="1">
          <a:blip r:embed="rId2">
            <a:alphaModFix/>
          </a:blip>
          <a:srcRect b="19152" l="42816" r="37297" t="18359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1a9588eba_0_42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e1a9588eba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1a9588eba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00f67ea_0_71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4" name="Google Shape;64;g10ee00f67ea_0_71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ee00f67ea_0_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67" name="Google Shape;67;g10ee00f67ea_0_7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00f67ea_0_7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" name="Google Shape;70;g10ee00f67ea_0_7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1" name="Google Shape;71;g10ee00f67ea_0_7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ee00f67ea_0_8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74" name="Google Shape;74;g10ee00f67ea_0_81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{656A0F2F-7E48-4643-8541-3E955B89FB97}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for Marketing Team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5" name="Google Shape;75;g10ee00f67ea_0_8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ee00f67ea_0_85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8" name="Google Shape;78;g10ee00f67ea_0_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g10ee00f67ea_0_8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g10ee00f67ea_0_8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ee00f67ea_0_9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3" name="Google Shape;83;g10ee00f67ea_0_9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ee00f67ea_0_9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g10ee00f67ea_0_9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ee00f67ea_0_9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0ee00f67ea_0_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g10ee00f67ea_0_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g10ee00f67ea_0_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92" name="Google Shape;92;g10ee00f67ea_0_9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ee00f67ea_0_10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a9588eba_0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19" name="Google Shape;19;ge1a9588eba_0_1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ee00f67ea_0_104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97" name="Google Shape;97;g10ee00f67ea_0_104"/>
          <p:cNvPicPr preferRelativeResize="0"/>
          <p:nvPr/>
        </p:nvPicPr>
        <p:blipFill rotWithShape="1">
          <a:blip r:embed="rId2">
            <a:alphaModFix/>
          </a:blip>
          <a:srcRect b="19152" l="42816" r="37297" t="18359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0ee00f67ea_0_104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g10ee00f67ea_0_104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00" name="Google Shape;100;g10ee00f67ea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1a9588eba_0_1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ge1a9588eba_0_1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3" name="Google Shape;23;ge1a9588eba_0_1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a9588eba_0_1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26" name="Google Shape;26;ge1a9588eba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{656A0F2F-7E48-4643-8541-3E955B89FB97}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for Marketing Team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7" name="Google Shape;27;ge1a9588eba_0_1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1a9588eba_0_23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" name="Google Shape;30;ge1a9588eba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e1a9588eba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e1a9588eba_0_2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1a9588eba_0_28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" name="Google Shape;35;ge1a9588eba_0_2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a9588eba_0_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e1a9588eba_0_3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a9588eba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e1a9588eba_0_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e1a9588eba_0_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e1a9588eba_0_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4" name="Google Shape;44;ge1a9588eba_0_3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a9588eba_0_4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a9588eba_0_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sz="2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ge1a9588eba_0_0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e1a9588eba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sz="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1a9588eba_0_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1a9588eba_0_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1a9588eba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1a9588eba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e1a9588eba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e00f67ea_0_62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sz="2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55" name="Google Shape;55;g10ee00f67ea_0_62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" name="Google Shape;56;g10ee00f67ea_0_6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sz="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g10ee00f67ea_0_6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g10ee00f67ea_0_6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g10ee00f67ea_0_6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g10ee00f67ea_0_6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g10ee00f67ea_0_6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Presentation Title</a:t>
            </a:r>
            <a:endParaRPr sz="3600"/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3000"/>
              <a:t>Project and Course Name</a:t>
            </a:r>
            <a:endParaRPr b="0" sz="3000"/>
          </a:p>
        </p:txBody>
      </p:sp>
      <p:sp>
        <p:nvSpPr>
          <p:cNvPr id="107" name="Google Shape;107;p1"/>
          <p:cNvSpPr txBox="1"/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1600"/>
              <a:t>Date</a:t>
            </a:r>
            <a:endParaRPr b="0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ae355dec7_0_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Data Background and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3" name="Google Shape;163;g10ae355dec7_0_0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update the data background and contents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e9006cb6c_1_3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K-Means Clustering Technique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9" name="Google Shape;169;g10e9006cb6c_1_3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update regarding application of K-Means Clustering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Observations using Elbow Curve along with visuals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Observations from Silhouette scores for different number of clusters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812439701_0_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Hierarchical</a:t>
            </a:r>
            <a:r>
              <a:rPr lang="en">
                <a:solidFill>
                  <a:srgbClr val="000000"/>
                </a:solidFill>
              </a:rPr>
              <a:t> Clustering Technique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g11812439701_0_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update regarding application of Hierarchical Clustering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Observations using different linkage methods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Dendrograms for linkage </a:t>
            </a:r>
            <a:r>
              <a:rPr lang="en" sz="1400">
                <a:solidFill>
                  <a:schemeClr val="dk1"/>
                </a:solidFill>
              </a:rPr>
              <a:t>methods</a:t>
            </a:r>
            <a:r>
              <a:rPr lang="en" sz="1400">
                <a:solidFill>
                  <a:schemeClr val="dk1"/>
                </a:solidFill>
              </a:rPr>
              <a:t> used and their observations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Observations from Cophenetic correlation for different combinations of distance and metrics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812439701_0_11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K-Means vs Hierarchical Clustering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g11812439701_0_11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Comparison of clusters obtained from K-Means and Hierarchical Clustering on various parameters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e9006cb6c_1_2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Header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0e9006cb6c_1_28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add any other pointers (if neede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e00f67ea_0_55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0ee00f67ea_0_55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Contents / Agenda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Executive Summary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Business Problem Overview and Solution Approach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EDA Results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Preprocessing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K-Means Clustering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Hierarchical Clustering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Appendix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Executive Summary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g10e9006cb6c_1_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actionable insights &amp; recommendations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Problem Overview and Solution Approach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define the problem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solution approach / methodology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9006cb6c_1_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EDA Results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g10e9006cb6c_1_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update the key results from EDA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200">
              <a:solidFill>
                <a:srgbClr val="000000"/>
              </a:solidFill>
            </a:endParaRPr>
          </a:p>
        </p:txBody>
      </p:sp>
      <p:sp>
        <p:nvSpPr>
          <p:cNvPr id="132" name="Google Shape;132;g10e9006cb6c_1_7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action="ppaction://hlinksldjump" r:id="rId3"/>
              </a:rPr>
              <a:t>Link to Appendix slide on data background check</a:t>
            </a:r>
            <a:endParaRPr i="1" sz="12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Data Preprocessing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Duplicate value check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Missing value treatment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Outlier check (</a:t>
            </a:r>
            <a:r>
              <a:rPr lang="en" sz="1400">
                <a:solidFill>
                  <a:srgbClr val="2D3B45"/>
                </a:solidFill>
                <a:highlight>
                  <a:schemeClr val="lt1"/>
                </a:highlight>
              </a:rPr>
              <a:t>treatment 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if needed)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Data preparation for modeling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K-Means Clustering</a:t>
            </a:r>
            <a:r>
              <a:rPr lang="en">
                <a:solidFill>
                  <a:srgbClr val="000000"/>
                </a:solidFill>
              </a:rPr>
              <a:t> Summary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Optimal Number of clusters using K-Means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Cluster Profiling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action="ppaction://hlinksldjump" r:id="rId3"/>
              </a:rPr>
              <a:t>Link to Appendix slide on K-Means Clustering</a:t>
            </a:r>
            <a:endParaRPr i="1" sz="12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812439701_0_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Hierarchical </a:t>
            </a:r>
            <a:r>
              <a:rPr lang="en">
                <a:solidFill>
                  <a:srgbClr val="000000"/>
                </a:solidFill>
              </a:rPr>
              <a:t>Clustering Summary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1" name="Google Shape;151;g11812439701_0_0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Optimal Number of clusters using Hierarchical Clustering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Cluster Profiling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52" name="Google Shape;152;g11812439701_0_0"/>
          <p:cNvSpPr txBox="1"/>
          <p:nvPr/>
        </p:nvSpPr>
        <p:spPr>
          <a:xfrm>
            <a:off x="4027775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action="ppaction://hlinksldjump" r:id="rId3"/>
              </a:rPr>
              <a:t>Link to Appendix slide on Hierarchical Clustering</a:t>
            </a:r>
            <a:endParaRPr i="1" sz="12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e9006cb6c_1_20"/>
          <p:cNvSpPr txBox="1"/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