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0" r:id="rId3"/>
    <p:sldId id="257" r:id="rId4"/>
    <p:sldId id="258" r:id="rId5"/>
    <p:sldId id="259" r:id="rId6"/>
    <p:sldId id="273" r:id="rId7"/>
    <p:sldId id="293" r:id="rId8"/>
    <p:sldId id="274" r:id="rId9"/>
    <p:sldId id="264" r:id="rId10"/>
    <p:sldId id="278" r:id="rId11"/>
    <p:sldId id="279" r:id="rId12"/>
    <p:sldId id="275" r:id="rId13"/>
    <p:sldId id="276" r:id="rId14"/>
    <p:sldId id="294" r:id="rId15"/>
    <p:sldId id="281" r:id="rId16"/>
    <p:sldId id="284" r:id="rId17"/>
    <p:sldId id="288" r:id="rId18"/>
    <p:sldId id="285" r:id="rId19"/>
    <p:sldId id="289" r:id="rId20"/>
    <p:sldId id="286" r:id="rId21"/>
    <p:sldId id="290" r:id="rId22"/>
    <p:sldId id="292" r:id="rId23"/>
    <p:sldId id="287" r:id="rId24"/>
    <p:sldId id="295" r:id="rId25"/>
    <p:sldId id="297" r:id="rId26"/>
    <p:sldId id="296" r:id="rId27"/>
    <p:sldId id="305" r:id="rId28"/>
    <p:sldId id="306" r:id="rId29"/>
    <p:sldId id="299" r:id="rId30"/>
    <p:sldId id="300" r:id="rId31"/>
    <p:sldId id="302" r:id="rId32"/>
    <p:sldId id="301" r:id="rId33"/>
    <p:sldId id="303" r:id="rId34"/>
    <p:sldId id="304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614171-E972-4B60-BF9A-D35F6EC2B415}" v="27" dt="2020-06-17T07:21:00.919"/>
    <p1510:client id="{55086BB5-AD8A-4874-BA95-185545CB46F0}" v="85" dt="2020-06-23T07:34:36.416"/>
    <p1510:client id="{6C2F2F5B-8F07-47AC-86F5-CBAB930C96EC}" v="810" dt="2020-06-17T06:33:25.300"/>
    <p1510:client id="{8C70E32D-7D06-439F-8C6E-F2E7F02964EB}" v="481" dt="2020-06-17T04:26:09.977"/>
    <p1510:client id="{9FFFF624-5445-48EB-AE79-28929C807A04}" v="320" dt="2020-06-17T07:35:48.107"/>
    <p1510:client id="{BEF4A688-17C4-4A8A-BACA-018782369C83}" v="294" dt="2020-06-17T06:57:06.182"/>
    <p1510:client id="{C3A1D16E-5168-492D-8F69-1FF2866E2407}" v="1011" dt="2020-06-12T02:04:23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June 23,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607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June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June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8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June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4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June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2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June 23,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June 23,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8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June 23,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490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June 23,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1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June 23,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June 23,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2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June 23,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52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E76424EA-2FE7-47E5-99E5-7EDD3063F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DB44FF33-C80B-403F-966C-0DB6A5B96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52" r="-2" b="6750"/>
          <a:stretch/>
        </p:blipFill>
        <p:spPr>
          <a:xfrm>
            <a:off x="20" y="10"/>
            <a:ext cx="1219198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48550" y="0"/>
            <a:ext cx="474345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825479" y="229314"/>
            <a:ext cx="4129241" cy="4496508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ko-KR" altLang="en-US" sz="3600" dirty="0"/>
              <a:t>                   을 </a:t>
            </a:r>
            <a:br>
              <a:rPr lang="ko-KR" altLang="en-US" sz="3600" dirty="0"/>
            </a:br>
            <a:r>
              <a:rPr lang="ko-KR" altLang="en-US" sz="3600" dirty="0"/>
              <a:t>이용하여 </a:t>
            </a:r>
            <a:br>
              <a:rPr lang="ko-KR" altLang="en-US" sz="3600" dirty="0"/>
            </a:br>
            <a:r>
              <a:rPr lang="ko-KR" altLang="en-US" sz="3600" b="1" dirty="0"/>
              <a:t>해외지수-국내증시</a:t>
            </a:r>
            <a:br>
              <a:rPr lang="ko-KR" altLang="en-US" sz="3600" b="1" dirty="0"/>
            </a:br>
            <a:r>
              <a:rPr lang="ko-KR" altLang="en-US" sz="4000" b="1" dirty="0"/>
              <a:t>시각화 자료</a:t>
            </a:r>
            <a:br>
              <a:rPr lang="ko-KR" altLang="en-US" sz="3600" dirty="0"/>
            </a:br>
            <a:r>
              <a:rPr lang="ko-KR" altLang="en-US" sz="3200" dirty="0"/>
              <a:t>만들고</a:t>
            </a:r>
            <a:r>
              <a:rPr lang="ko-KR" altLang="en-US" sz="3200" b="1" dirty="0"/>
              <a:t>,</a:t>
            </a:r>
            <a:br>
              <a:rPr lang="ko-KR" altLang="en-US" sz="3600" b="1" dirty="0"/>
            </a:br>
            <a:r>
              <a:rPr lang="ko-KR" altLang="en-US" sz="3600" b="1" dirty="0"/>
              <a:t>예측</a:t>
            </a:r>
            <a:r>
              <a:rPr lang="ko-KR" altLang="en-US" sz="3200" dirty="0"/>
              <a:t>하기</a:t>
            </a:r>
            <a:endParaRPr lang="ko-KR"/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14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10915303" y="5534730"/>
            <a:ext cx="667802" cy="631474"/>
            <a:chOff x="10478914" y="1506691"/>
            <a:chExt cx="667802" cy="631474"/>
          </a:xfrm>
        </p:grpSpPr>
        <p:sp>
          <p:nvSpPr>
            <p:cNvPr id="26" name="Freeform: Shape 15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16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8" name="Rectangle 18">
            <a:extLst>
              <a:ext uri="{FF2B5EF4-FFF2-40B4-BE49-F238E27FC236}">
                <a16:creationId xmlns:a16="http://schemas.microsoft.com/office/drawing/2014/main" id="{3F7CD3B8-4EAD-4444-9EB3-CA03A661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A9F5FB-6244-4976-8530-82BEDF6E8C4A}"/>
              </a:ext>
            </a:extLst>
          </p:cNvPr>
          <p:cNvSpPr txBox="1"/>
          <p:nvPr/>
        </p:nvSpPr>
        <p:spPr>
          <a:xfrm rot="420000">
            <a:off x="7671684" y="1143639"/>
            <a:ext cx="289752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4000" b="1" dirty="0" err="1"/>
              <a:t>웹크롤링</a:t>
            </a:r>
            <a:endParaRPr lang="ko-KR" altLang="en-US" sz="4000" b="1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0A96FDC-3F52-4B29-B6FD-0C1BD84C7FA5}"/>
              </a:ext>
            </a:extLst>
          </p:cNvPr>
          <p:cNvSpPr txBox="1">
            <a:spLocks/>
          </p:cNvSpPr>
          <p:nvPr/>
        </p:nvSpPr>
        <p:spPr>
          <a:xfrm>
            <a:off x="9518444" y="423126"/>
            <a:ext cx="1487090" cy="462879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ko-KR" altLang="en-US" sz="2400" b="1" dirty="0"/>
            </a:br>
            <a:r>
              <a:rPr lang="ko-KR" altLang="en-US" sz="2400" b="1" dirty="0"/>
              <a:t>결과발표</a:t>
            </a:r>
            <a:endParaRPr lang="ko-KR" altLang="en-US" sz="2400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16F6003-DCD6-4645-AE36-D00AC33C3E4E}"/>
              </a:ext>
            </a:extLst>
          </p:cNvPr>
          <p:cNvSpPr txBox="1">
            <a:spLocks/>
          </p:cNvSpPr>
          <p:nvPr/>
        </p:nvSpPr>
        <p:spPr>
          <a:xfrm>
            <a:off x="10189335" y="5135931"/>
            <a:ext cx="1321438" cy="471161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err="1"/>
              <a:t>김해민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DF1669-3372-4FBB-942E-69AA124BE170}"/>
              </a:ext>
            </a:extLst>
          </p:cNvPr>
          <p:cNvSpPr txBox="1"/>
          <p:nvPr/>
        </p:nvSpPr>
        <p:spPr>
          <a:xfrm>
            <a:off x="8551718" y="594014"/>
            <a:ext cx="35311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err="1"/>
              <a:t>웹크롤링</a:t>
            </a:r>
            <a:endParaRPr lang="ko-KR" altLang="en-US" sz="28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FFAACA-B753-4E57-BC58-CF66391CBA34}"/>
              </a:ext>
            </a:extLst>
          </p:cNvPr>
          <p:cNvSpPr txBox="1"/>
          <p:nvPr/>
        </p:nvSpPr>
        <p:spPr>
          <a:xfrm>
            <a:off x="8867669" y="1551160"/>
            <a:ext cx="353117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/>
              <a:t>해외증시</a:t>
            </a:r>
            <a:endParaRPr lang="ko-KR" altLang="en-US" sz="2400" b="1" dirty="0"/>
          </a:p>
          <a:p>
            <a:pPr algn="l"/>
            <a:r>
              <a:rPr lang="ko-KR" altLang="en-US" sz="2400" b="1"/>
              <a:t>S&amp;P500-미국</a:t>
            </a:r>
          </a:p>
          <a:p>
            <a:r>
              <a:rPr lang="ko-KR" altLang="en-US" sz="2400" b="1"/>
              <a:t>NIKKEI255-일본</a:t>
            </a:r>
            <a:endParaRPr lang="ko-KR" altLang="en-US" sz="2400" b="1" dirty="0"/>
          </a:p>
          <a:p>
            <a:r>
              <a:rPr lang="ko-KR" altLang="en-US" sz="2400" b="1"/>
              <a:t>Shanghai-중국</a:t>
            </a:r>
            <a:endParaRPr lang="ko-KR" altLang="en-US" sz="2400" b="1" dirty="0"/>
          </a:p>
        </p:txBody>
      </p:sp>
      <p:pic>
        <p:nvPicPr>
          <p:cNvPr id="8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1510F1E-1183-4631-9E24-10DC92B7F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658" t="23214" r="11955" b="-1461"/>
          <a:stretch/>
        </p:blipFill>
        <p:spPr>
          <a:xfrm>
            <a:off x="759051" y="327241"/>
            <a:ext cx="7157636" cy="5848082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F66C7A94-702B-4D58-880A-6D5FDD207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54" y="231131"/>
            <a:ext cx="1104900" cy="4286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8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053D540-C797-4598-A544-227A26F70D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46" t="74645" r="21767" b="15291"/>
          <a:stretch/>
        </p:blipFill>
        <p:spPr>
          <a:xfrm>
            <a:off x="3292095" y="3930379"/>
            <a:ext cx="2862862" cy="1055894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D5D896B-AFC6-42AA-AC93-0CF58013591B}"/>
              </a:ext>
            </a:extLst>
          </p:cNvPr>
          <p:cNvSpPr/>
          <p:nvPr/>
        </p:nvSpPr>
        <p:spPr>
          <a:xfrm>
            <a:off x="3419061" y="4288735"/>
            <a:ext cx="1399355" cy="3391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576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DF1669-3372-4FBB-942E-69AA124BE170}"/>
              </a:ext>
            </a:extLst>
          </p:cNvPr>
          <p:cNvSpPr txBox="1"/>
          <p:nvPr/>
        </p:nvSpPr>
        <p:spPr>
          <a:xfrm>
            <a:off x="8551718" y="594014"/>
            <a:ext cx="35311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err="1"/>
              <a:t>웹크롤링</a:t>
            </a:r>
            <a:endParaRPr lang="ko-KR" altLang="en-US" sz="28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FFAACA-B753-4E57-BC58-CF66391CBA34}"/>
              </a:ext>
            </a:extLst>
          </p:cNvPr>
          <p:cNvSpPr txBox="1"/>
          <p:nvPr/>
        </p:nvSpPr>
        <p:spPr>
          <a:xfrm>
            <a:off x="8867669" y="1551160"/>
            <a:ext cx="353117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/>
              <a:t>해외증시</a:t>
            </a:r>
            <a:endParaRPr lang="ko-KR" altLang="en-US" sz="2400" b="1" dirty="0"/>
          </a:p>
          <a:p>
            <a:pPr algn="l"/>
            <a:r>
              <a:rPr lang="ko-KR" altLang="en-US" sz="2400" b="1"/>
              <a:t>S&amp;P500-미국</a:t>
            </a:r>
          </a:p>
          <a:p>
            <a:r>
              <a:rPr lang="ko-KR" altLang="en-US" sz="2400" b="1"/>
              <a:t>NIKKEI255-일본</a:t>
            </a:r>
            <a:endParaRPr lang="ko-KR" altLang="en-US" sz="2400" b="1" dirty="0"/>
          </a:p>
          <a:p>
            <a:r>
              <a:rPr lang="ko-KR" altLang="en-US" sz="2400" b="1"/>
              <a:t>Shanghai-중국</a:t>
            </a:r>
            <a:endParaRPr lang="ko-KR" altLang="en-US" sz="2400" b="1" dirty="0"/>
          </a:p>
        </p:txBody>
      </p:sp>
      <p:pic>
        <p:nvPicPr>
          <p:cNvPr id="6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D1CBB61-04BF-4C55-91B8-F545CF5A6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63" t="18874" r="10467" b="-331"/>
          <a:stretch/>
        </p:blipFill>
        <p:spPr>
          <a:xfrm>
            <a:off x="895815" y="682182"/>
            <a:ext cx="7341827" cy="5307478"/>
          </a:xfrm>
          <a:prstGeom prst="rect">
            <a:avLst/>
          </a:prstGeom>
        </p:spPr>
      </p:pic>
      <p:pic>
        <p:nvPicPr>
          <p:cNvPr id="22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36A73E3-4085-4425-A1AD-9BDC999CB7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12" t="61000" r="26634" b="23286"/>
          <a:stretch/>
        </p:blipFill>
        <p:spPr>
          <a:xfrm>
            <a:off x="2560215" y="3180904"/>
            <a:ext cx="2976293" cy="158711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7" name="그림 13">
            <a:extLst>
              <a:ext uri="{FF2B5EF4-FFF2-40B4-BE49-F238E27FC236}">
                <a16:creationId xmlns:a16="http://schemas.microsoft.com/office/drawing/2014/main" id="{4711B566-DA64-4AAD-AABC-404DD7016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127" y="702527"/>
            <a:ext cx="1552575" cy="30480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43111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DF1669-3372-4FBB-942E-69AA124BE170}"/>
              </a:ext>
            </a:extLst>
          </p:cNvPr>
          <p:cNvSpPr txBox="1"/>
          <p:nvPr/>
        </p:nvSpPr>
        <p:spPr>
          <a:xfrm>
            <a:off x="8551718" y="594014"/>
            <a:ext cx="35311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err="1"/>
              <a:t>웹크롤링</a:t>
            </a:r>
            <a:endParaRPr lang="ko-KR" altLang="en-US" sz="28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FFAACA-B753-4E57-BC58-CF66391CBA34}"/>
              </a:ext>
            </a:extLst>
          </p:cNvPr>
          <p:cNvSpPr txBox="1"/>
          <p:nvPr/>
        </p:nvSpPr>
        <p:spPr>
          <a:xfrm>
            <a:off x="8867669" y="1551160"/>
            <a:ext cx="353117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/>
              <a:t>해외증시</a:t>
            </a:r>
            <a:endParaRPr lang="ko-KR" altLang="en-US" sz="2400" b="1" dirty="0"/>
          </a:p>
          <a:p>
            <a:pPr algn="l"/>
            <a:r>
              <a:rPr lang="ko-KR" altLang="en-US" sz="2400" b="1"/>
              <a:t>S&amp;P500-미국</a:t>
            </a:r>
          </a:p>
          <a:p>
            <a:r>
              <a:rPr lang="ko-KR" altLang="en-US" sz="2400" b="1"/>
              <a:t>NIKKEI255-일본</a:t>
            </a:r>
            <a:endParaRPr lang="ko-KR" altLang="en-US" sz="2400" b="1" dirty="0"/>
          </a:p>
          <a:p>
            <a:r>
              <a:rPr lang="ko-KR" altLang="en-US" sz="2400" b="1"/>
              <a:t>Shanghai-중국</a:t>
            </a:r>
            <a:endParaRPr lang="ko-KR" altLang="en-US" sz="2400" b="1" dirty="0"/>
          </a:p>
        </p:txBody>
      </p:sp>
      <p:pic>
        <p:nvPicPr>
          <p:cNvPr id="4" name="그림 4" descr="지도, 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E2657F5C-B00F-466D-B575-F46CAE740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51" y="286355"/>
            <a:ext cx="7138638" cy="633175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5E1C453-99F2-444C-AE15-75CF578BA1D1}"/>
              </a:ext>
            </a:extLst>
          </p:cNvPr>
          <p:cNvSpPr/>
          <p:nvPr/>
        </p:nvSpPr>
        <p:spPr>
          <a:xfrm>
            <a:off x="1345580" y="3910360"/>
            <a:ext cx="4980875" cy="2704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916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DF1669-3372-4FBB-942E-69AA124BE170}"/>
              </a:ext>
            </a:extLst>
          </p:cNvPr>
          <p:cNvSpPr txBox="1"/>
          <p:nvPr/>
        </p:nvSpPr>
        <p:spPr>
          <a:xfrm>
            <a:off x="8551718" y="594014"/>
            <a:ext cx="35311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err="1"/>
              <a:t>웹크롤링</a:t>
            </a:r>
            <a:endParaRPr lang="ko-KR" altLang="en-US" sz="28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FFAACA-B753-4E57-BC58-CF66391CBA34}"/>
              </a:ext>
            </a:extLst>
          </p:cNvPr>
          <p:cNvSpPr txBox="1"/>
          <p:nvPr/>
        </p:nvSpPr>
        <p:spPr>
          <a:xfrm>
            <a:off x="8867669" y="1551160"/>
            <a:ext cx="353117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/>
              <a:t>해외증시</a:t>
            </a:r>
            <a:endParaRPr lang="ko-KR" altLang="en-US" sz="2400" b="1" dirty="0"/>
          </a:p>
          <a:p>
            <a:pPr algn="l"/>
            <a:r>
              <a:rPr lang="ko-KR" altLang="en-US" sz="2400" b="1"/>
              <a:t>S&amp;P500-미국</a:t>
            </a:r>
          </a:p>
          <a:p>
            <a:r>
              <a:rPr lang="ko-KR" altLang="en-US" sz="2400" b="1"/>
              <a:t>NIKKEI255-일본</a:t>
            </a:r>
            <a:endParaRPr lang="ko-KR" altLang="en-US" sz="2400" b="1" dirty="0"/>
          </a:p>
          <a:p>
            <a:r>
              <a:rPr lang="ko-KR" altLang="en-US" sz="2400" b="1"/>
              <a:t>Shanghai-중국</a:t>
            </a:r>
            <a:endParaRPr lang="ko-KR" altLang="en-US" sz="2400" b="1" dirty="0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66313B4D-B511-437D-A220-31E4CFF16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9" y="282089"/>
            <a:ext cx="6488151" cy="385913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5E1C453-99F2-444C-AE15-75CF578BA1D1}"/>
              </a:ext>
            </a:extLst>
          </p:cNvPr>
          <p:cNvSpPr/>
          <p:nvPr/>
        </p:nvSpPr>
        <p:spPr>
          <a:xfrm>
            <a:off x="1949604" y="3780262"/>
            <a:ext cx="3438290" cy="3066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B1B48C7-1C2D-49DC-ADA6-56C5F4C6E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741" y="4358508"/>
            <a:ext cx="9117980" cy="222047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3DD0C4-975E-4442-B344-2B5C3D96F81B}"/>
              </a:ext>
            </a:extLst>
          </p:cNvPr>
          <p:cNvSpPr/>
          <p:nvPr/>
        </p:nvSpPr>
        <p:spPr>
          <a:xfrm>
            <a:off x="2386359" y="5202042"/>
            <a:ext cx="2081559" cy="3066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82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9E8593-95F9-4054-81D2-F2CDE467AA03}"/>
              </a:ext>
            </a:extLst>
          </p:cNvPr>
          <p:cNvSpPr txBox="1"/>
          <p:nvPr/>
        </p:nvSpPr>
        <p:spPr>
          <a:xfrm>
            <a:off x="4177061" y="2187615"/>
            <a:ext cx="384279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600" b="1" dirty="0"/>
              <a:t>기술설명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7D9594-4AF1-4B71-8B1E-C686AA92410F}"/>
              </a:ext>
            </a:extLst>
          </p:cNvPr>
          <p:cNvSpPr txBox="1"/>
          <p:nvPr/>
        </p:nvSpPr>
        <p:spPr>
          <a:xfrm>
            <a:off x="4966939" y="3228395"/>
            <a:ext cx="225374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400" b="1" dirty="0"/>
              <a:t>-시각화-</a:t>
            </a:r>
            <a:endParaRPr lang="ko-KR" sz="1100" dirty="0"/>
          </a:p>
        </p:txBody>
      </p:sp>
    </p:spTree>
    <p:extLst>
      <p:ext uri="{BB962C8B-B14F-4D97-AF65-F5344CB8AC3E}">
        <p14:creationId xmlns:p14="http://schemas.microsoft.com/office/powerpoint/2010/main" val="2824456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그림 5">
            <a:extLst>
              <a:ext uri="{FF2B5EF4-FFF2-40B4-BE49-F238E27FC236}">
                <a16:creationId xmlns:a16="http://schemas.microsoft.com/office/drawing/2014/main" id="{215B37D6-442E-4B35-B5E0-95CB83F62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72" y="904907"/>
            <a:ext cx="10316735" cy="5531404"/>
          </a:xfrm>
          <a:prstGeom prst="rect">
            <a:avLst/>
          </a:prstGeom>
        </p:spPr>
      </p:pic>
      <p:pic>
        <p:nvPicPr>
          <p:cNvPr id="2" name="그림 3">
            <a:extLst>
              <a:ext uri="{FF2B5EF4-FFF2-40B4-BE49-F238E27FC236}">
                <a16:creationId xmlns:a16="http://schemas.microsoft.com/office/drawing/2014/main" id="{419DBE99-426D-442F-A1CD-2173FDD407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91" r="8346" b="-862"/>
          <a:stretch/>
        </p:blipFill>
        <p:spPr>
          <a:xfrm>
            <a:off x="1896517" y="6086956"/>
            <a:ext cx="10738485" cy="10920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99495E-5EF6-40BA-942A-5A20EEDCADEF}"/>
              </a:ext>
            </a:extLst>
          </p:cNvPr>
          <p:cNvSpPr txBox="1"/>
          <p:nvPr/>
        </p:nvSpPr>
        <p:spPr>
          <a:xfrm>
            <a:off x="9847239" y="213014"/>
            <a:ext cx="35311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dirty="0"/>
              <a:t>시각화-4개국</a:t>
            </a:r>
          </a:p>
        </p:txBody>
      </p:sp>
    </p:spTree>
    <p:extLst>
      <p:ext uri="{BB962C8B-B14F-4D97-AF65-F5344CB8AC3E}">
        <p14:creationId xmlns:p14="http://schemas.microsoft.com/office/powerpoint/2010/main" val="1995235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DF1669-3372-4FBB-942E-69AA124BE170}"/>
              </a:ext>
            </a:extLst>
          </p:cNvPr>
          <p:cNvSpPr txBox="1"/>
          <p:nvPr/>
        </p:nvSpPr>
        <p:spPr>
          <a:xfrm>
            <a:off x="9954913" y="213014"/>
            <a:ext cx="35311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dirty="0"/>
              <a:t>시각화-한/미</a:t>
            </a:r>
          </a:p>
        </p:txBody>
      </p:sp>
      <p:pic>
        <p:nvPicPr>
          <p:cNvPr id="4" name="그림 6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98E20981-3A2D-44DC-8CBE-5E7053CDE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6" y="654004"/>
            <a:ext cx="8170126" cy="4360526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</p:pic>
      <p:pic>
        <p:nvPicPr>
          <p:cNvPr id="7" name="그림 7" descr="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96ACD1F4-1E45-4058-A928-E2690EF2E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351" y="2654417"/>
            <a:ext cx="3886200" cy="3881628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535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그림 6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98E20981-3A2D-44DC-8CBE-5E7053CDE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6" y="654004"/>
            <a:ext cx="8170126" cy="4360526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</p:pic>
      <p:pic>
        <p:nvPicPr>
          <p:cNvPr id="7" name="그림 7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96ACD1F4-1E45-4058-A928-E2690EF2E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596" y="1428514"/>
            <a:ext cx="6246540" cy="5227604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05E910-7D3C-4C7F-9A69-1C88873D1F7A}"/>
              </a:ext>
            </a:extLst>
          </p:cNvPr>
          <p:cNvSpPr txBox="1"/>
          <p:nvPr/>
        </p:nvSpPr>
        <p:spPr>
          <a:xfrm>
            <a:off x="9954913" y="213014"/>
            <a:ext cx="35311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dirty="0"/>
              <a:t>시각화-한/미</a:t>
            </a:r>
          </a:p>
        </p:txBody>
      </p:sp>
    </p:spTree>
    <p:extLst>
      <p:ext uri="{BB962C8B-B14F-4D97-AF65-F5344CB8AC3E}">
        <p14:creationId xmlns:p14="http://schemas.microsoft.com/office/powerpoint/2010/main" val="1740556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DF1669-3372-4FBB-942E-69AA124BE170}"/>
              </a:ext>
            </a:extLst>
          </p:cNvPr>
          <p:cNvSpPr txBox="1"/>
          <p:nvPr/>
        </p:nvSpPr>
        <p:spPr>
          <a:xfrm>
            <a:off x="9954913" y="213014"/>
            <a:ext cx="35311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dirty="0"/>
              <a:t>시각화-한/일</a:t>
            </a:r>
          </a:p>
        </p:txBody>
      </p:sp>
      <p:pic>
        <p:nvPicPr>
          <p:cNvPr id="4" name="그림 6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98E20981-3A2D-44DC-8CBE-5E7053CDE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6" y="658290"/>
            <a:ext cx="8170126" cy="4351953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</p:pic>
      <p:pic>
        <p:nvPicPr>
          <p:cNvPr id="7" name="그림 7" descr="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96ACD1F4-1E45-4058-A928-E2690EF2E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351" y="2655369"/>
            <a:ext cx="3886200" cy="3879723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2294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그림 6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98E20981-3A2D-44DC-8CBE-5E7053CDE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6" y="658290"/>
            <a:ext cx="8170126" cy="4351953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96ACD1F4-1E45-4058-A928-E2690EF2E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254" y="1409928"/>
            <a:ext cx="6311590" cy="5264775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54BBB3-5A93-4808-9BAC-91ED6D467A44}"/>
              </a:ext>
            </a:extLst>
          </p:cNvPr>
          <p:cNvSpPr txBox="1"/>
          <p:nvPr/>
        </p:nvSpPr>
        <p:spPr>
          <a:xfrm>
            <a:off x="9954913" y="213014"/>
            <a:ext cx="35311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dirty="0"/>
              <a:t>시각화-한/일</a:t>
            </a:r>
          </a:p>
        </p:txBody>
      </p:sp>
    </p:spTree>
    <p:extLst>
      <p:ext uri="{BB962C8B-B14F-4D97-AF65-F5344CB8AC3E}">
        <p14:creationId xmlns:p14="http://schemas.microsoft.com/office/powerpoint/2010/main" val="36984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9E8593-95F9-4054-81D2-F2CDE467AA03}"/>
              </a:ext>
            </a:extLst>
          </p:cNvPr>
          <p:cNvSpPr txBox="1"/>
          <p:nvPr/>
        </p:nvSpPr>
        <p:spPr>
          <a:xfrm>
            <a:off x="4541135" y="2187615"/>
            <a:ext cx="384279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600" b="1" dirty="0"/>
              <a:t>배경설명</a:t>
            </a:r>
          </a:p>
        </p:txBody>
      </p:sp>
    </p:spTree>
    <p:extLst>
      <p:ext uri="{BB962C8B-B14F-4D97-AF65-F5344CB8AC3E}">
        <p14:creationId xmlns:p14="http://schemas.microsoft.com/office/powerpoint/2010/main" val="3761006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그림 6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98E20981-3A2D-44DC-8CBE-5E7053CDE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6" y="658290"/>
            <a:ext cx="8170126" cy="4351953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</p:pic>
      <p:pic>
        <p:nvPicPr>
          <p:cNvPr id="7" name="그림 7" descr="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96ACD1F4-1E45-4058-A928-E2690EF2E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351" y="2655369"/>
            <a:ext cx="3886200" cy="3879723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9FE1F2-8E0C-4F21-BF52-5B6F6786FECB}"/>
              </a:ext>
            </a:extLst>
          </p:cNvPr>
          <p:cNvSpPr txBox="1"/>
          <p:nvPr/>
        </p:nvSpPr>
        <p:spPr>
          <a:xfrm>
            <a:off x="9954913" y="213014"/>
            <a:ext cx="35311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/>
              <a:t>시각화-한/중</a:t>
            </a:r>
          </a:p>
        </p:txBody>
      </p:sp>
    </p:spTree>
    <p:extLst>
      <p:ext uri="{BB962C8B-B14F-4D97-AF65-F5344CB8AC3E}">
        <p14:creationId xmlns:p14="http://schemas.microsoft.com/office/powerpoint/2010/main" val="3930143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DF1669-3372-4FBB-942E-69AA124BE170}"/>
              </a:ext>
            </a:extLst>
          </p:cNvPr>
          <p:cNvSpPr txBox="1"/>
          <p:nvPr/>
        </p:nvSpPr>
        <p:spPr>
          <a:xfrm>
            <a:off x="9954913" y="213014"/>
            <a:ext cx="35311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/>
              <a:t>시각화-한/중</a:t>
            </a:r>
          </a:p>
        </p:txBody>
      </p:sp>
      <p:pic>
        <p:nvPicPr>
          <p:cNvPr id="4" name="그림 6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98E20981-3A2D-44DC-8CBE-5E7053CDE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6" y="658290"/>
            <a:ext cx="8170126" cy="4351953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96ACD1F4-1E45-4058-A928-E2690EF2E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268" y="1711441"/>
            <a:ext cx="5929977" cy="4921943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07141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그림 3" descr="텍스트, 테이블, 앉아있는, 모니터이(가) 표시된 사진&#10;&#10;매우 높은 신뢰도로 생성된 설명">
            <a:extLst>
              <a:ext uri="{FF2B5EF4-FFF2-40B4-BE49-F238E27FC236}">
                <a16:creationId xmlns:a16="http://schemas.microsoft.com/office/drawing/2014/main" id="{44D91F9E-FC7F-4BEC-A4DC-FD82DB31B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74" y="2027072"/>
            <a:ext cx="5177882" cy="2942841"/>
          </a:xfrm>
          <a:prstGeom prst="rect">
            <a:avLst/>
          </a:prstGeom>
          <a:ln w="28575">
            <a:solidFill>
              <a:schemeClr val="tx1">
                <a:lumMod val="85000"/>
              </a:schemeClr>
            </a:solidFill>
          </a:ln>
        </p:spPr>
      </p:pic>
      <p:pic>
        <p:nvPicPr>
          <p:cNvPr id="4" name="그림 4" descr="앉아있는, 화면, 오렌지, 텔레비전이(가) 표시된 사진&#10;&#10;매우 높은 신뢰도로 생성된 설명">
            <a:extLst>
              <a:ext uri="{FF2B5EF4-FFF2-40B4-BE49-F238E27FC236}">
                <a16:creationId xmlns:a16="http://schemas.microsoft.com/office/drawing/2014/main" id="{E9CA4E48-D8E8-4893-BC40-14BAA6CCB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32" y="326083"/>
            <a:ext cx="4945565" cy="1299298"/>
          </a:xfrm>
          <a:prstGeom prst="rect">
            <a:avLst/>
          </a:prstGeom>
          <a:ln w="28575">
            <a:solidFill>
              <a:schemeClr val="tx1">
                <a:lumMod val="85000"/>
              </a:schemeClr>
            </a:solidFill>
          </a:ln>
        </p:spPr>
      </p:pic>
      <p:pic>
        <p:nvPicPr>
          <p:cNvPr id="6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E995297-5A04-4790-B98E-D61A762F9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985" y="1331356"/>
            <a:ext cx="6664711" cy="50966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8F78FF-3919-43A5-925E-DC91C84824EA}"/>
              </a:ext>
            </a:extLst>
          </p:cNvPr>
          <p:cNvSpPr txBox="1"/>
          <p:nvPr/>
        </p:nvSpPr>
        <p:spPr>
          <a:xfrm>
            <a:off x="9954913" y="213014"/>
            <a:ext cx="353117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/>
              <a:t>시각화</a:t>
            </a:r>
          </a:p>
          <a:p>
            <a:r>
              <a:rPr lang="ko-KR" altLang="en-US" sz="2800" b="1" dirty="0"/>
              <a:t>-피벗/</a:t>
            </a:r>
            <a:r>
              <a:rPr lang="ko-KR" altLang="en-US" sz="2800" b="1" dirty="0" err="1"/>
              <a:t>히트맵</a:t>
            </a:r>
            <a:endParaRPr lang="ko-KR" altLang="en-US" sz="28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BB94E-0D9C-43F3-99C5-B3C0D09EBE9C}"/>
              </a:ext>
            </a:extLst>
          </p:cNvPr>
          <p:cNvSpPr txBox="1"/>
          <p:nvPr/>
        </p:nvSpPr>
        <p:spPr>
          <a:xfrm>
            <a:off x="6604552" y="591379"/>
            <a:ext cx="25692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나라별(세로) 색 </a:t>
            </a:r>
            <a:r>
              <a:rPr lang="ko-KR" altLang="en-US" err="1"/>
              <a:t>비슷</a:t>
            </a:r>
            <a:r>
              <a:rPr lang="ko-KR" altLang="en-US" dirty="0"/>
              <a:t> </a:t>
            </a:r>
            <a:r>
              <a:rPr lang="ko-KR" altLang="en-US"/>
              <a:t>=  </a:t>
            </a:r>
            <a:r>
              <a:rPr lang="ko-KR" altLang="en-US" dirty="0"/>
              <a:t>연관도 높음 </a:t>
            </a:r>
          </a:p>
        </p:txBody>
      </p:sp>
    </p:spTree>
    <p:extLst>
      <p:ext uri="{BB962C8B-B14F-4D97-AF65-F5344CB8AC3E}">
        <p14:creationId xmlns:p14="http://schemas.microsoft.com/office/powerpoint/2010/main" val="950848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DF1669-3372-4FBB-942E-69AA124BE170}"/>
              </a:ext>
            </a:extLst>
          </p:cNvPr>
          <p:cNvSpPr txBox="1"/>
          <p:nvPr/>
        </p:nvSpPr>
        <p:spPr>
          <a:xfrm>
            <a:off x="9954913" y="213014"/>
            <a:ext cx="35311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dirty="0"/>
              <a:t>시각화</a:t>
            </a:r>
          </a:p>
        </p:txBody>
      </p:sp>
      <p:pic>
        <p:nvPicPr>
          <p:cNvPr id="7" name="그림 7" descr="지도, 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96ACD1F4-1E45-4058-A928-E2690EF2E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637" y="1010564"/>
            <a:ext cx="5533749" cy="5524527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</p:pic>
      <p:pic>
        <p:nvPicPr>
          <p:cNvPr id="12" name="그림 7" descr="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36D430A6-EAFF-404D-B401-D6CABAF95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46" y="1010564"/>
            <a:ext cx="5533749" cy="5524527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701665-6C8A-47F6-A82C-5F3043F04303}"/>
              </a:ext>
            </a:extLst>
          </p:cNvPr>
          <p:cNvSpPr txBox="1"/>
          <p:nvPr/>
        </p:nvSpPr>
        <p:spPr>
          <a:xfrm>
            <a:off x="1949725" y="179470"/>
            <a:ext cx="2256344" cy="144655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400" b="1" dirty="0"/>
              <a:t>3국 </a:t>
            </a:r>
            <a:endParaRPr lang="ko-KR"/>
          </a:p>
          <a:p>
            <a:pPr algn="ctr"/>
            <a:r>
              <a:rPr lang="ko-KR" altLang="en-US" sz="4400" b="1" dirty="0"/>
              <a:t>미/중/일</a:t>
            </a:r>
            <a:endParaRPr 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D8DA96-7101-46A9-B0A8-1170CA96F80C}"/>
              </a:ext>
            </a:extLst>
          </p:cNvPr>
          <p:cNvSpPr txBox="1"/>
          <p:nvPr/>
        </p:nvSpPr>
        <p:spPr>
          <a:xfrm>
            <a:off x="7697855" y="179470"/>
            <a:ext cx="2256344" cy="144655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400" b="1" dirty="0"/>
              <a:t>2국 </a:t>
            </a:r>
            <a:endParaRPr lang="ko-KR" dirty="0"/>
          </a:p>
          <a:p>
            <a:pPr algn="ctr"/>
            <a:r>
              <a:rPr lang="ko-KR" altLang="en-US" sz="4400" b="1" dirty="0"/>
              <a:t>중/일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122730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9E8593-95F9-4054-81D2-F2CDE467AA03}"/>
              </a:ext>
            </a:extLst>
          </p:cNvPr>
          <p:cNvSpPr txBox="1"/>
          <p:nvPr/>
        </p:nvSpPr>
        <p:spPr>
          <a:xfrm>
            <a:off x="4177061" y="2187615"/>
            <a:ext cx="384279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600" b="1" dirty="0"/>
              <a:t>기술설명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7D9594-4AF1-4B71-8B1E-C686AA92410F}"/>
              </a:ext>
            </a:extLst>
          </p:cNvPr>
          <p:cNvSpPr txBox="1"/>
          <p:nvPr/>
        </p:nvSpPr>
        <p:spPr>
          <a:xfrm>
            <a:off x="5208549" y="3228395"/>
            <a:ext cx="177052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400" b="1" dirty="0"/>
              <a:t>-코드-</a:t>
            </a:r>
            <a:endParaRPr lang="ko-KR" sz="1100" dirty="0"/>
          </a:p>
        </p:txBody>
      </p:sp>
    </p:spTree>
    <p:extLst>
      <p:ext uri="{BB962C8B-B14F-4D97-AF65-F5344CB8AC3E}">
        <p14:creationId xmlns:p14="http://schemas.microsoft.com/office/powerpoint/2010/main" val="2533574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DF1669-3372-4FBB-942E-69AA124BE170}"/>
              </a:ext>
            </a:extLst>
          </p:cNvPr>
          <p:cNvSpPr txBox="1"/>
          <p:nvPr/>
        </p:nvSpPr>
        <p:spPr>
          <a:xfrm>
            <a:off x="9954913" y="213014"/>
            <a:ext cx="35311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dirty="0"/>
              <a:t>소스코드</a:t>
            </a:r>
          </a:p>
        </p:txBody>
      </p:sp>
      <p:pic>
        <p:nvPicPr>
          <p:cNvPr id="7" name="그림 7" descr="검은색, 화면, 앉아있는, 테이블이(가) 표시된 사진&#10;&#10;매우 높은 신뢰도로 생성된 설명">
            <a:extLst>
              <a:ext uri="{FF2B5EF4-FFF2-40B4-BE49-F238E27FC236}">
                <a16:creationId xmlns:a16="http://schemas.microsoft.com/office/drawing/2014/main" id="{ED4E94F6-0E0E-40F0-B4B3-CB2A6C9B2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32" y="1617809"/>
            <a:ext cx="7566102" cy="352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10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DF1669-3372-4FBB-942E-69AA124BE170}"/>
              </a:ext>
            </a:extLst>
          </p:cNvPr>
          <p:cNvSpPr txBox="1"/>
          <p:nvPr/>
        </p:nvSpPr>
        <p:spPr>
          <a:xfrm>
            <a:off x="9954913" y="213014"/>
            <a:ext cx="35311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dirty="0"/>
              <a:t>소스코드</a:t>
            </a:r>
          </a:p>
        </p:txBody>
      </p:sp>
      <p:pic>
        <p:nvPicPr>
          <p:cNvPr id="8" name="그림 8" descr="스크린샷, 검은색, 사진, 앉아있는이(가) 표시된 사진&#10;&#10;매우 높은 신뢰도로 생성된 설명">
            <a:extLst>
              <a:ext uri="{FF2B5EF4-FFF2-40B4-BE49-F238E27FC236}">
                <a16:creationId xmlns:a16="http://schemas.microsoft.com/office/drawing/2014/main" id="{4EA4E3F5-F2F4-4A34-8BB8-94E95FB33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229" y="1954819"/>
            <a:ext cx="7092175" cy="25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04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DF1669-3372-4FBB-942E-69AA124BE170}"/>
              </a:ext>
            </a:extLst>
          </p:cNvPr>
          <p:cNvSpPr txBox="1"/>
          <p:nvPr/>
        </p:nvSpPr>
        <p:spPr>
          <a:xfrm>
            <a:off x="9954913" y="213014"/>
            <a:ext cx="35311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dirty="0"/>
              <a:t>소스코드</a:t>
            </a:r>
          </a:p>
        </p:txBody>
      </p:sp>
      <p:pic>
        <p:nvPicPr>
          <p:cNvPr id="8" name="그림 8" descr="스크린샷, 검은색, 사진, 앉아있는이(가) 표시된 사진&#10;&#10;매우 높은 신뢰도로 생성된 설명">
            <a:extLst>
              <a:ext uri="{FF2B5EF4-FFF2-40B4-BE49-F238E27FC236}">
                <a16:creationId xmlns:a16="http://schemas.microsoft.com/office/drawing/2014/main" id="{4EA4E3F5-F2F4-4A34-8BB8-94E95FB33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229" y="1954819"/>
            <a:ext cx="7092175" cy="25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95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DF1669-3372-4FBB-942E-69AA124BE170}"/>
              </a:ext>
            </a:extLst>
          </p:cNvPr>
          <p:cNvSpPr txBox="1"/>
          <p:nvPr/>
        </p:nvSpPr>
        <p:spPr>
          <a:xfrm>
            <a:off x="9954913" y="213014"/>
            <a:ext cx="353117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/>
              <a:t>소스코드</a:t>
            </a:r>
          </a:p>
          <a:p>
            <a:pPr algn="l"/>
            <a:r>
              <a:rPr lang="ko-KR" altLang="en-US" sz="2800" b="1" dirty="0"/>
              <a:t>-모델(DNN)</a:t>
            </a:r>
          </a:p>
        </p:txBody>
      </p:sp>
      <p:pic>
        <p:nvPicPr>
          <p:cNvPr id="2" name="그림 3">
            <a:extLst>
              <a:ext uri="{FF2B5EF4-FFF2-40B4-BE49-F238E27FC236}">
                <a16:creationId xmlns:a16="http://schemas.microsoft.com/office/drawing/2014/main" id="{C7C8CAD9-86CC-485A-8BBB-C4C0FD78E6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" r="110" b="2519"/>
          <a:stretch/>
        </p:blipFill>
        <p:spPr>
          <a:xfrm>
            <a:off x="1734274" y="1714500"/>
            <a:ext cx="8723465" cy="373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16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9E8593-95F9-4054-81D2-F2CDE467AA03}"/>
              </a:ext>
            </a:extLst>
          </p:cNvPr>
          <p:cNvSpPr txBox="1"/>
          <p:nvPr/>
        </p:nvSpPr>
        <p:spPr>
          <a:xfrm>
            <a:off x="4135648" y="2187615"/>
            <a:ext cx="384279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600" b="1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51361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그림 3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C3C11E6-EC9E-4DBC-B455-4823EB910B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05" r="18625"/>
          <a:stretch/>
        </p:blipFill>
        <p:spPr>
          <a:xfrm>
            <a:off x="2387028" y="405344"/>
            <a:ext cx="7314604" cy="5847379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1AC470-0739-43BE-9E1D-22F55D5725C3}"/>
              </a:ext>
            </a:extLst>
          </p:cNvPr>
          <p:cNvSpPr/>
          <p:nvPr/>
        </p:nvSpPr>
        <p:spPr>
          <a:xfrm>
            <a:off x="3980496" y="719767"/>
            <a:ext cx="515200" cy="2492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6EF217-EBE7-4181-A1A3-478075C83F6B}"/>
              </a:ext>
            </a:extLst>
          </p:cNvPr>
          <p:cNvSpPr/>
          <p:nvPr/>
        </p:nvSpPr>
        <p:spPr>
          <a:xfrm>
            <a:off x="3500104" y="719767"/>
            <a:ext cx="407527" cy="2492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736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DF1669-3372-4FBB-942E-69AA124BE170}"/>
              </a:ext>
            </a:extLst>
          </p:cNvPr>
          <p:cNvSpPr txBox="1"/>
          <p:nvPr/>
        </p:nvSpPr>
        <p:spPr>
          <a:xfrm>
            <a:off x="9954913" y="213014"/>
            <a:ext cx="353117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dirty="0"/>
              <a:t>결과</a:t>
            </a:r>
          </a:p>
          <a:p>
            <a:r>
              <a:rPr lang="ko-KR" altLang="en-US" sz="2800" b="1" dirty="0"/>
              <a:t>-2개국</a:t>
            </a:r>
          </a:p>
        </p:txBody>
      </p:sp>
      <p:pic>
        <p:nvPicPr>
          <p:cNvPr id="2" name="그림 3" descr="검은색, 앉아있는, 테이블, 하얀색이(가) 표시된 사진&#10;&#10;매우 높은 신뢰도로 생성된 설명">
            <a:extLst>
              <a:ext uri="{FF2B5EF4-FFF2-40B4-BE49-F238E27FC236}">
                <a16:creationId xmlns:a16="http://schemas.microsoft.com/office/drawing/2014/main" id="{2B401F11-4166-4ABE-9052-42A41C8DC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05" y="1132749"/>
            <a:ext cx="9945029" cy="282689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BFFC901-B9BE-4534-B62E-B71A17263AE1}"/>
              </a:ext>
            </a:extLst>
          </p:cNvPr>
          <p:cNvSpPr/>
          <p:nvPr/>
        </p:nvSpPr>
        <p:spPr>
          <a:xfrm>
            <a:off x="1038921" y="1169018"/>
            <a:ext cx="3187387" cy="576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730F67-63C7-4A26-9B78-3043ADC0D84F}"/>
              </a:ext>
            </a:extLst>
          </p:cNvPr>
          <p:cNvSpPr/>
          <p:nvPr/>
        </p:nvSpPr>
        <p:spPr>
          <a:xfrm>
            <a:off x="1076091" y="3343506"/>
            <a:ext cx="4534826" cy="576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F7C29-500A-4875-B621-1F2EE8F38A42}"/>
              </a:ext>
            </a:extLst>
          </p:cNvPr>
          <p:cNvSpPr txBox="1"/>
          <p:nvPr/>
        </p:nvSpPr>
        <p:spPr>
          <a:xfrm>
            <a:off x="7948959" y="4482790"/>
            <a:ext cx="3421566" cy="76944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400" dirty="0"/>
              <a:t>R2: 0.87~0.89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21579A-A370-471A-9C82-89368AE2DED2}"/>
              </a:ext>
            </a:extLst>
          </p:cNvPr>
          <p:cNvSpPr txBox="1"/>
          <p:nvPr/>
        </p:nvSpPr>
        <p:spPr>
          <a:xfrm>
            <a:off x="7948960" y="5439936"/>
            <a:ext cx="3421565" cy="76944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4400" dirty="0" err="1">
                <a:ea typeface="+mn-lt"/>
                <a:cs typeface="+mn-lt"/>
              </a:rPr>
              <a:t>loss</a:t>
            </a:r>
            <a:r>
              <a:rPr lang="ko-KR" sz="4400" dirty="0">
                <a:ea typeface="+mn-lt"/>
                <a:cs typeface="+mn-lt"/>
              </a:rPr>
              <a:t>:</a:t>
            </a:r>
            <a:r>
              <a:rPr lang="en-US" altLang="ko-KR" sz="4400" dirty="0">
                <a:ea typeface="+mn-lt"/>
                <a:cs typeface="+mn-lt"/>
              </a:rPr>
              <a:t>64</a:t>
            </a:r>
            <a:r>
              <a:rPr lang="en-US" altLang="en-US" sz="4400" dirty="0">
                <a:ea typeface="+mn-lt"/>
                <a:cs typeface="+mn-lt"/>
              </a:rPr>
              <a:t>~74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216775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DF1669-3372-4FBB-942E-69AA124BE170}"/>
              </a:ext>
            </a:extLst>
          </p:cNvPr>
          <p:cNvSpPr txBox="1"/>
          <p:nvPr/>
        </p:nvSpPr>
        <p:spPr>
          <a:xfrm>
            <a:off x="9954913" y="213014"/>
            <a:ext cx="353117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dirty="0"/>
              <a:t>결과</a:t>
            </a:r>
          </a:p>
          <a:p>
            <a:r>
              <a:rPr lang="ko-KR" altLang="en-US" sz="2800" b="1" dirty="0"/>
              <a:t>-2개국</a:t>
            </a:r>
          </a:p>
        </p:txBody>
      </p:sp>
      <p:pic>
        <p:nvPicPr>
          <p:cNvPr id="2" name="그림 3" descr="검은색, 앉아있는, 테이블, 하얀색이(가) 표시된 사진&#10;&#10;매우 높은 신뢰도로 생성된 설명">
            <a:extLst>
              <a:ext uri="{FF2B5EF4-FFF2-40B4-BE49-F238E27FC236}">
                <a16:creationId xmlns:a16="http://schemas.microsoft.com/office/drawing/2014/main" id="{2B401F11-4166-4ABE-9052-42A41C8DC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05" y="1132749"/>
            <a:ext cx="9945029" cy="282689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BFFC901-B9BE-4534-B62E-B71A17263AE1}"/>
              </a:ext>
            </a:extLst>
          </p:cNvPr>
          <p:cNvSpPr/>
          <p:nvPr/>
        </p:nvSpPr>
        <p:spPr>
          <a:xfrm>
            <a:off x="1038921" y="1169018"/>
            <a:ext cx="3187387" cy="576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730F67-63C7-4A26-9B78-3043ADC0D84F}"/>
              </a:ext>
            </a:extLst>
          </p:cNvPr>
          <p:cNvSpPr/>
          <p:nvPr/>
        </p:nvSpPr>
        <p:spPr>
          <a:xfrm>
            <a:off x="1076091" y="3343506"/>
            <a:ext cx="4534826" cy="576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F7C29-500A-4875-B621-1F2EE8F38A42}"/>
              </a:ext>
            </a:extLst>
          </p:cNvPr>
          <p:cNvSpPr txBox="1"/>
          <p:nvPr/>
        </p:nvSpPr>
        <p:spPr>
          <a:xfrm>
            <a:off x="7948959" y="4482790"/>
            <a:ext cx="3421566" cy="76944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400" dirty="0"/>
              <a:t>R2: 0.87~0.89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21579A-A370-471A-9C82-89368AE2DED2}"/>
              </a:ext>
            </a:extLst>
          </p:cNvPr>
          <p:cNvSpPr txBox="1"/>
          <p:nvPr/>
        </p:nvSpPr>
        <p:spPr>
          <a:xfrm>
            <a:off x="7948960" y="5439936"/>
            <a:ext cx="3421565" cy="76944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4400" dirty="0" err="1">
                <a:ea typeface="+mn-lt"/>
                <a:cs typeface="+mn-lt"/>
              </a:rPr>
              <a:t>loss</a:t>
            </a:r>
            <a:r>
              <a:rPr lang="ko-KR" sz="4400" dirty="0">
                <a:ea typeface="+mn-lt"/>
                <a:cs typeface="+mn-lt"/>
              </a:rPr>
              <a:t>:</a:t>
            </a:r>
            <a:r>
              <a:rPr lang="en-US" altLang="ko-KR" sz="4400" dirty="0">
                <a:ea typeface="+mn-lt"/>
                <a:cs typeface="+mn-lt"/>
              </a:rPr>
              <a:t>64</a:t>
            </a:r>
            <a:r>
              <a:rPr lang="en-US" altLang="en-US" sz="4400" dirty="0">
                <a:ea typeface="+mn-lt"/>
                <a:cs typeface="+mn-lt"/>
              </a:rPr>
              <a:t>~74</a:t>
            </a:r>
            <a:endParaRPr lang="ko-KR" dirty="0"/>
          </a:p>
        </p:txBody>
      </p:sp>
      <p:pic>
        <p:nvPicPr>
          <p:cNvPr id="5" name="그림 6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0B38C8C1-4CB4-4F7B-BCE2-84F92C94F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425" y="1306979"/>
            <a:ext cx="5447370" cy="54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05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DF1669-3372-4FBB-942E-69AA124BE170}"/>
              </a:ext>
            </a:extLst>
          </p:cNvPr>
          <p:cNvSpPr txBox="1"/>
          <p:nvPr/>
        </p:nvSpPr>
        <p:spPr>
          <a:xfrm>
            <a:off x="9954913" y="213014"/>
            <a:ext cx="353117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dirty="0"/>
              <a:t>결과</a:t>
            </a:r>
          </a:p>
          <a:p>
            <a:r>
              <a:rPr lang="ko-KR" altLang="en-US" sz="2800" b="1" dirty="0"/>
              <a:t>-3개국</a:t>
            </a:r>
          </a:p>
        </p:txBody>
      </p:sp>
      <p:pic>
        <p:nvPicPr>
          <p:cNvPr id="2" name="그림 3" descr="앉아있는, 검은색, 테이블, 화면이(가) 표시된 사진&#10;&#10;매우 높은 신뢰도로 생성된 설명">
            <a:extLst>
              <a:ext uri="{FF2B5EF4-FFF2-40B4-BE49-F238E27FC236}">
                <a16:creationId xmlns:a16="http://schemas.microsoft.com/office/drawing/2014/main" id="{2B401F11-4166-4ABE-9052-42A41C8DC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05" y="1139181"/>
            <a:ext cx="9945029" cy="281402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BFFC901-B9BE-4534-B62E-B71A17263AE1}"/>
              </a:ext>
            </a:extLst>
          </p:cNvPr>
          <p:cNvSpPr/>
          <p:nvPr/>
        </p:nvSpPr>
        <p:spPr>
          <a:xfrm>
            <a:off x="1038921" y="1169018"/>
            <a:ext cx="3187387" cy="576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730F67-63C7-4A26-9B78-3043ADC0D84F}"/>
              </a:ext>
            </a:extLst>
          </p:cNvPr>
          <p:cNvSpPr/>
          <p:nvPr/>
        </p:nvSpPr>
        <p:spPr>
          <a:xfrm>
            <a:off x="1076091" y="3250580"/>
            <a:ext cx="4850777" cy="669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477C20-E373-45E2-8A0D-3A309C63660D}"/>
              </a:ext>
            </a:extLst>
          </p:cNvPr>
          <p:cNvSpPr txBox="1"/>
          <p:nvPr/>
        </p:nvSpPr>
        <p:spPr>
          <a:xfrm>
            <a:off x="7948960" y="5439936"/>
            <a:ext cx="3421565" cy="76944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4400" dirty="0" err="1">
                <a:ea typeface="+mn-lt"/>
                <a:cs typeface="+mn-lt"/>
              </a:rPr>
              <a:t>loss</a:t>
            </a:r>
            <a:r>
              <a:rPr lang="ko-KR" sz="4400" dirty="0">
                <a:ea typeface="+mn-lt"/>
                <a:cs typeface="+mn-lt"/>
              </a:rPr>
              <a:t>:</a:t>
            </a:r>
            <a:r>
              <a:rPr lang="en-US" altLang="ko-KR" sz="4400" dirty="0">
                <a:ea typeface="+mn-lt"/>
                <a:cs typeface="+mn-lt"/>
              </a:rPr>
              <a:t>20</a:t>
            </a:r>
            <a:r>
              <a:rPr lang="en-US" altLang="en-US" sz="4400" dirty="0">
                <a:ea typeface="+mn-lt"/>
                <a:cs typeface="+mn-lt"/>
              </a:rPr>
              <a:t>~27</a:t>
            </a:r>
            <a:endParaRPr 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1C6A37-F76D-4BE2-B8FB-050A290C96BF}"/>
              </a:ext>
            </a:extLst>
          </p:cNvPr>
          <p:cNvSpPr txBox="1"/>
          <p:nvPr/>
        </p:nvSpPr>
        <p:spPr>
          <a:xfrm>
            <a:off x="7948959" y="4482790"/>
            <a:ext cx="3421566" cy="76944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400" dirty="0"/>
              <a:t>R2: 0.95~0.96</a:t>
            </a:r>
          </a:p>
        </p:txBody>
      </p:sp>
    </p:spTree>
    <p:extLst>
      <p:ext uri="{BB962C8B-B14F-4D97-AF65-F5344CB8AC3E}">
        <p14:creationId xmlns:p14="http://schemas.microsoft.com/office/powerpoint/2010/main" val="1462456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DF1669-3372-4FBB-942E-69AA124BE170}"/>
              </a:ext>
            </a:extLst>
          </p:cNvPr>
          <p:cNvSpPr txBox="1"/>
          <p:nvPr/>
        </p:nvSpPr>
        <p:spPr>
          <a:xfrm>
            <a:off x="9954913" y="213014"/>
            <a:ext cx="353117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dirty="0"/>
              <a:t>결과</a:t>
            </a:r>
          </a:p>
          <a:p>
            <a:r>
              <a:rPr lang="ko-KR" altLang="en-US" sz="2800" b="1" dirty="0"/>
              <a:t>-3개국</a:t>
            </a:r>
          </a:p>
        </p:txBody>
      </p:sp>
      <p:pic>
        <p:nvPicPr>
          <p:cNvPr id="2" name="그림 3" descr="앉아있는, 검은색, 테이블, 화면이(가) 표시된 사진&#10;&#10;매우 높은 신뢰도로 생성된 설명">
            <a:extLst>
              <a:ext uri="{FF2B5EF4-FFF2-40B4-BE49-F238E27FC236}">
                <a16:creationId xmlns:a16="http://schemas.microsoft.com/office/drawing/2014/main" id="{2B401F11-4166-4ABE-9052-42A41C8DC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05" y="1139181"/>
            <a:ext cx="9945029" cy="281402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BFFC901-B9BE-4534-B62E-B71A17263AE1}"/>
              </a:ext>
            </a:extLst>
          </p:cNvPr>
          <p:cNvSpPr/>
          <p:nvPr/>
        </p:nvSpPr>
        <p:spPr>
          <a:xfrm>
            <a:off x="1038921" y="1169018"/>
            <a:ext cx="3447582" cy="576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730F67-63C7-4A26-9B78-3043ADC0D84F}"/>
              </a:ext>
            </a:extLst>
          </p:cNvPr>
          <p:cNvSpPr/>
          <p:nvPr/>
        </p:nvSpPr>
        <p:spPr>
          <a:xfrm>
            <a:off x="1076091" y="3250580"/>
            <a:ext cx="4850777" cy="669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477C20-E373-45E2-8A0D-3A309C63660D}"/>
              </a:ext>
            </a:extLst>
          </p:cNvPr>
          <p:cNvSpPr txBox="1"/>
          <p:nvPr/>
        </p:nvSpPr>
        <p:spPr>
          <a:xfrm>
            <a:off x="7948960" y="5439936"/>
            <a:ext cx="3421565" cy="76944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4400" dirty="0" err="1">
                <a:ea typeface="+mn-lt"/>
                <a:cs typeface="+mn-lt"/>
              </a:rPr>
              <a:t>loss</a:t>
            </a:r>
            <a:r>
              <a:rPr lang="ko-KR" sz="4400" dirty="0">
                <a:ea typeface="+mn-lt"/>
                <a:cs typeface="+mn-lt"/>
              </a:rPr>
              <a:t>:</a:t>
            </a:r>
            <a:r>
              <a:rPr lang="en-US" altLang="ko-KR" sz="4400" dirty="0">
                <a:ea typeface="+mn-lt"/>
                <a:cs typeface="+mn-lt"/>
              </a:rPr>
              <a:t>20</a:t>
            </a:r>
            <a:r>
              <a:rPr lang="en-US" altLang="en-US" sz="4400" dirty="0">
                <a:ea typeface="+mn-lt"/>
                <a:cs typeface="+mn-lt"/>
              </a:rPr>
              <a:t>~27</a:t>
            </a:r>
            <a:endParaRPr 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1C6A37-F76D-4BE2-B8FB-050A290C96BF}"/>
              </a:ext>
            </a:extLst>
          </p:cNvPr>
          <p:cNvSpPr txBox="1"/>
          <p:nvPr/>
        </p:nvSpPr>
        <p:spPr>
          <a:xfrm>
            <a:off x="7948959" y="4482790"/>
            <a:ext cx="3421566" cy="76944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400" dirty="0"/>
              <a:t>R2: 0.95~0.96</a:t>
            </a:r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977C85D3-DBD1-49D9-A6B1-7EEB6427D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476" y="1306979"/>
            <a:ext cx="5433268" cy="54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45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9E8593-95F9-4054-81D2-F2CDE467AA03}"/>
              </a:ext>
            </a:extLst>
          </p:cNvPr>
          <p:cNvSpPr txBox="1"/>
          <p:nvPr/>
        </p:nvSpPr>
        <p:spPr>
          <a:xfrm>
            <a:off x="3764446" y="2187615"/>
            <a:ext cx="466277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600" b="1" dirty="0"/>
              <a:t>감사</a:t>
            </a:r>
            <a:r>
              <a:rPr lang="ko-KR" sz="6600" b="1" dirty="0">
                <a:ea typeface="+mn-lt"/>
                <a:cs typeface="+mn-lt"/>
              </a:rPr>
              <a:t>합</a:t>
            </a:r>
            <a:r>
              <a:rPr lang="ko-KR" altLang="en-US" sz="6600" b="1" dirty="0"/>
              <a:t>니다</a:t>
            </a:r>
          </a:p>
        </p:txBody>
      </p:sp>
    </p:spTree>
    <p:extLst>
      <p:ext uri="{BB962C8B-B14F-4D97-AF65-F5344CB8AC3E}">
        <p14:creationId xmlns:p14="http://schemas.microsoft.com/office/powerpoint/2010/main" val="374332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D4925D68-2434-4AA6-9CBA-8EEE88351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604" r="16007" b="-155"/>
          <a:stretch/>
        </p:blipFill>
        <p:spPr>
          <a:xfrm>
            <a:off x="1939004" y="672598"/>
            <a:ext cx="7313005" cy="5354177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E17047A-00B6-4CA8-BBC2-AF0F76AAB5C2}"/>
              </a:ext>
            </a:extLst>
          </p:cNvPr>
          <p:cNvSpPr/>
          <p:nvPr/>
        </p:nvSpPr>
        <p:spPr>
          <a:xfrm>
            <a:off x="3439609" y="2027999"/>
            <a:ext cx="598027" cy="2203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D24BFB-0B5C-470A-AE62-66E7CDBD8BE9}"/>
              </a:ext>
            </a:extLst>
          </p:cNvPr>
          <p:cNvSpPr/>
          <p:nvPr/>
        </p:nvSpPr>
        <p:spPr>
          <a:xfrm>
            <a:off x="3439609" y="2572240"/>
            <a:ext cx="598027" cy="1913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3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 descr="스크린샷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7A08EA5B-54F3-41CF-BACB-D4FB92320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5170" y="647750"/>
            <a:ext cx="7860275" cy="5801227"/>
          </a:xfr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5D24BFB-0B5C-470A-AE62-66E7CDBD8BE9}"/>
              </a:ext>
            </a:extLst>
          </p:cNvPr>
          <p:cNvSpPr/>
          <p:nvPr/>
        </p:nvSpPr>
        <p:spPr>
          <a:xfrm>
            <a:off x="2044147" y="3666487"/>
            <a:ext cx="5003221" cy="2725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01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31C5A0E8-D020-4C3A-9D4E-7AF3730EA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36" y="1182528"/>
            <a:ext cx="9099630" cy="5093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00AD1D-767F-4906-8D5E-149027397E3C}"/>
              </a:ext>
            </a:extLst>
          </p:cNvPr>
          <p:cNvSpPr txBox="1"/>
          <p:nvPr/>
        </p:nvSpPr>
        <p:spPr>
          <a:xfrm>
            <a:off x="9620175" y="436644"/>
            <a:ext cx="35311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/>
              <a:t>과제 전 목표</a:t>
            </a:r>
          </a:p>
        </p:txBody>
      </p:sp>
    </p:spTree>
    <p:extLst>
      <p:ext uri="{BB962C8B-B14F-4D97-AF65-F5344CB8AC3E}">
        <p14:creationId xmlns:p14="http://schemas.microsoft.com/office/powerpoint/2010/main" val="130329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9E8593-95F9-4054-81D2-F2CDE467AA03}"/>
              </a:ext>
            </a:extLst>
          </p:cNvPr>
          <p:cNvSpPr txBox="1"/>
          <p:nvPr/>
        </p:nvSpPr>
        <p:spPr>
          <a:xfrm>
            <a:off x="4177061" y="2187615"/>
            <a:ext cx="384279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600" b="1" dirty="0"/>
              <a:t>기술설명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7D9594-4AF1-4B71-8B1E-C686AA92410F}"/>
              </a:ext>
            </a:extLst>
          </p:cNvPr>
          <p:cNvSpPr txBox="1"/>
          <p:nvPr/>
        </p:nvSpPr>
        <p:spPr>
          <a:xfrm>
            <a:off x="4567353" y="3228395"/>
            <a:ext cx="384279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400" b="1" dirty="0"/>
              <a:t>-</a:t>
            </a:r>
            <a:r>
              <a:rPr lang="ko-KR" altLang="en-US" sz="4400" b="1" dirty="0" err="1"/>
              <a:t>웹크롤링</a:t>
            </a:r>
            <a:r>
              <a:rPr lang="ko-KR" altLang="en-US" sz="4400" b="1" dirty="0"/>
              <a:t>-</a:t>
            </a:r>
            <a:endParaRPr lang="ko-KR" sz="1100" dirty="0"/>
          </a:p>
        </p:txBody>
      </p:sp>
    </p:spTree>
    <p:extLst>
      <p:ext uri="{BB962C8B-B14F-4D97-AF65-F5344CB8AC3E}">
        <p14:creationId xmlns:p14="http://schemas.microsoft.com/office/powerpoint/2010/main" val="1188243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그림 7">
            <a:extLst>
              <a:ext uri="{FF2B5EF4-FFF2-40B4-BE49-F238E27FC236}">
                <a16:creationId xmlns:a16="http://schemas.microsoft.com/office/drawing/2014/main" id="{37851B0D-5A49-4967-AD9E-9DC44B32A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90" y="138784"/>
            <a:ext cx="7212980" cy="66083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DF1669-3372-4FBB-942E-69AA124BE170}"/>
              </a:ext>
            </a:extLst>
          </p:cNvPr>
          <p:cNvSpPr txBox="1"/>
          <p:nvPr/>
        </p:nvSpPr>
        <p:spPr>
          <a:xfrm>
            <a:off x="8551718" y="594014"/>
            <a:ext cx="35311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err="1"/>
              <a:t>웹크롤링</a:t>
            </a:r>
            <a:endParaRPr lang="ko-KR" altLang="en-US" sz="28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FFAACA-B753-4E57-BC58-CF66391CBA34}"/>
              </a:ext>
            </a:extLst>
          </p:cNvPr>
          <p:cNvSpPr txBox="1"/>
          <p:nvPr/>
        </p:nvSpPr>
        <p:spPr>
          <a:xfrm>
            <a:off x="8867669" y="1551160"/>
            <a:ext cx="353117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b="1"/>
              <a:t>국내증시</a:t>
            </a:r>
          </a:p>
          <a:p>
            <a:r>
              <a:rPr lang="ko-KR" altLang="en-US" sz="2400" b="1"/>
              <a:t>kospi200</a:t>
            </a:r>
            <a:endParaRPr lang="ko-KR" altLang="en-US" sz="28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83781C-D994-4AA7-9242-FCCE2851890A}"/>
              </a:ext>
            </a:extLst>
          </p:cNvPr>
          <p:cNvSpPr/>
          <p:nvPr/>
        </p:nvSpPr>
        <p:spPr>
          <a:xfrm>
            <a:off x="2386360" y="4811750"/>
            <a:ext cx="4423315" cy="18771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3ABB3F13-15F6-4D86-8BC7-080F3B7B9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651" y="4595233"/>
            <a:ext cx="874675" cy="41817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4309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DF1669-3372-4FBB-942E-69AA124BE170}"/>
              </a:ext>
            </a:extLst>
          </p:cNvPr>
          <p:cNvSpPr txBox="1"/>
          <p:nvPr/>
        </p:nvSpPr>
        <p:spPr>
          <a:xfrm>
            <a:off x="8551718" y="594014"/>
            <a:ext cx="35311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err="1"/>
              <a:t>웹크롤링</a:t>
            </a:r>
            <a:endParaRPr lang="ko-KR" altLang="en-US" sz="28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FFAACA-B753-4E57-BC58-CF66391CBA34}"/>
              </a:ext>
            </a:extLst>
          </p:cNvPr>
          <p:cNvSpPr txBox="1"/>
          <p:nvPr/>
        </p:nvSpPr>
        <p:spPr>
          <a:xfrm>
            <a:off x="8867669" y="1551160"/>
            <a:ext cx="353117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b="1"/>
              <a:t>국내증시</a:t>
            </a:r>
          </a:p>
          <a:p>
            <a:r>
              <a:rPr lang="ko-KR" altLang="en-US" sz="2400" b="1"/>
              <a:t>kospi200</a:t>
            </a:r>
            <a:endParaRPr lang="ko-KR" altLang="en-US" sz="2800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EBA555E-80AC-41D0-B698-70B9C1A7DF27}"/>
              </a:ext>
            </a:extLst>
          </p:cNvPr>
          <p:cNvGrpSpPr/>
          <p:nvPr/>
        </p:nvGrpSpPr>
        <p:grpSpPr>
          <a:xfrm>
            <a:off x="742283" y="635700"/>
            <a:ext cx="7408126" cy="3360111"/>
            <a:chOff x="609761" y="289042"/>
            <a:chExt cx="7408126" cy="3360111"/>
          </a:xfrm>
        </p:grpSpPr>
        <p:pic>
          <p:nvPicPr>
            <p:cNvPr id="8" name="그림 8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0BA9D2CD-EE93-4A53-9381-AC62E00DC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761" y="289042"/>
              <a:ext cx="7408126" cy="3302218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25D1944-378B-470A-ACED-A95FD1A881AA}"/>
                </a:ext>
              </a:extLst>
            </p:cNvPr>
            <p:cNvSpPr/>
            <p:nvPr/>
          </p:nvSpPr>
          <p:spPr>
            <a:xfrm>
              <a:off x="829229" y="670446"/>
              <a:ext cx="845230" cy="22415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5E53853-A83D-4A26-9C5A-6C5A14A6ED29}"/>
                </a:ext>
              </a:extLst>
            </p:cNvPr>
            <p:cNvSpPr/>
            <p:nvPr/>
          </p:nvSpPr>
          <p:spPr>
            <a:xfrm>
              <a:off x="2030207" y="2981292"/>
              <a:ext cx="4423315" cy="66786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E225E07-7152-4C01-BA32-D868C99B77FF}"/>
                </a:ext>
              </a:extLst>
            </p:cNvPr>
            <p:cNvSpPr/>
            <p:nvPr/>
          </p:nvSpPr>
          <p:spPr>
            <a:xfrm>
              <a:off x="1897685" y="695293"/>
              <a:ext cx="836948" cy="22829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9135CF2-8780-4363-A699-8B1FEF41C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253" y="4235585"/>
            <a:ext cx="9136565" cy="210390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96A093-FBDE-4BD5-8A83-53FD1176B1B2}"/>
              </a:ext>
            </a:extLst>
          </p:cNvPr>
          <p:cNvSpPr/>
          <p:nvPr/>
        </p:nvSpPr>
        <p:spPr>
          <a:xfrm>
            <a:off x="3476714" y="5283130"/>
            <a:ext cx="3382535" cy="333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6291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32441"/>
      </a:dk2>
      <a:lt2>
        <a:srgbClr val="E2E8E4"/>
      </a:lt2>
      <a:accent1>
        <a:srgbClr val="E72999"/>
      </a:accent1>
      <a:accent2>
        <a:srgbClr val="D417D5"/>
      </a:accent2>
      <a:accent3>
        <a:srgbClr val="9729E7"/>
      </a:accent3>
      <a:accent4>
        <a:srgbClr val="5238DB"/>
      </a:accent4>
      <a:accent5>
        <a:srgbClr val="295AE7"/>
      </a:accent5>
      <a:accent6>
        <a:srgbClr val="1797D5"/>
      </a:accent6>
      <a:hlink>
        <a:srgbClr val="616B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3DFloatVTI</vt:lpstr>
      <vt:lpstr>                   을  이용하여  해외지수-국내증시 시각화 자료 만들고, 예측하기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1013</cp:revision>
  <dcterms:created xsi:type="dcterms:W3CDTF">2020-06-12T00:44:45Z</dcterms:created>
  <dcterms:modified xsi:type="dcterms:W3CDTF">2020-06-23T07:35:01Z</dcterms:modified>
</cp:coreProperties>
</file>