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9" r:id="rId3"/>
    <p:sldId id="260" r:id="rId4"/>
    <p:sldId id="258" r:id="rId5"/>
    <p:sldId id="265" r:id="rId6"/>
    <p:sldId id="267" r:id="rId7"/>
    <p:sldId id="268" r:id="rId8"/>
    <p:sldId id="269" r:id="rId9"/>
    <p:sldId id="261" r:id="rId10"/>
    <p:sldId id="287" r:id="rId11"/>
    <p:sldId id="288" r:id="rId12"/>
    <p:sldId id="290" r:id="rId13"/>
    <p:sldId id="291" r:id="rId14"/>
    <p:sldId id="298" r:id="rId15"/>
    <p:sldId id="299" r:id="rId16"/>
    <p:sldId id="30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998"/>
    <a:srgbClr val="5A6584"/>
    <a:srgbClr val="6A779A"/>
    <a:srgbClr val="8C96B1"/>
    <a:srgbClr val="8B95B0"/>
    <a:srgbClr val="F77760"/>
    <a:srgbClr val="FFBE7D"/>
    <a:srgbClr val="FFB469"/>
    <a:srgbClr val="F34165"/>
    <a:srgbClr val="FFC4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5492" autoAdjust="0"/>
  </p:normalViewPr>
  <p:slideViewPr>
    <p:cSldViewPr snapToGrid="0">
      <p:cViewPr varScale="1">
        <p:scale>
          <a:sx n="115" d="100"/>
          <a:sy n="115" d="100"/>
        </p:scale>
        <p:origin x="61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45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2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997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982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118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7782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0670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379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445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8833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22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3741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988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2335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60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7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64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6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93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1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51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15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00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354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13.125.215.198:8183/ChimAcadem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82880" y="147966"/>
            <a:ext cx="11826240" cy="65105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6096000" y="1782515"/>
            <a:ext cx="389780" cy="438708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</p:grpSp>
      <p:sp>
        <p:nvSpPr>
          <p:cNvPr id="11" name="제목 1"/>
          <p:cNvSpPr txBox="1">
            <a:spLocks/>
          </p:cNvSpPr>
          <p:nvPr/>
        </p:nvSpPr>
        <p:spPr>
          <a:xfrm>
            <a:off x="329682" y="133561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500" b="1" i="0" u="none" strike="noStrike" kern="0" cap="none" spc="0" normalizeH="0" baseline="0" noProof="0" dirty="0" err="1" smtClean="0">
                <a:ln w="25400">
                  <a:noFill/>
                </a:ln>
                <a:solidFill>
                  <a:srgbClr val="3B5998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침대학교</a:t>
            </a:r>
            <a:r>
              <a:rPr lang="en-US" altLang="ko-KR" sz="5000" b="1" kern="0" dirty="0">
                <a:ln w="25400">
                  <a:noFill/>
                </a:ln>
                <a:solidFill>
                  <a:srgbClr val="3B5998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500" b="1" i="0" u="none" strike="noStrike" kern="0" cap="none" spc="0" normalizeH="0" baseline="0" noProof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kumimoji="0" lang="en-US" altLang="ko-KR" sz="4500" b="1" i="0" u="none" strike="noStrike" kern="0" cap="none" spc="0" normalizeH="0" baseline="0" noProof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en-US" sz="4500" b="1" i="0" u="none" strike="noStrike" kern="0" cap="none" spc="0" normalizeH="0" baseline="0" noProof="0" dirty="0" smtClean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학사관리 시스템</a:t>
            </a:r>
            <a:endParaRPr kumimoji="0" lang="en-US" altLang="ko-KR" sz="4500" b="1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29682" y="1594175"/>
            <a:ext cx="4404049" cy="0"/>
          </a:xfrm>
          <a:prstGeom prst="line">
            <a:avLst/>
          </a:prstGeom>
          <a:ln w="101600" cmpd="sng">
            <a:solidFill>
              <a:srgbClr val="3B59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17239" y="3707362"/>
            <a:ext cx="44040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부제목 2"/>
          <p:cNvSpPr txBox="1">
            <a:spLocks/>
          </p:cNvSpPr>
          <p:nvPr/>
        </p:nvSpPr>
        <p:spPr>
          <a:xfrm>
            <a:off x="329682" y="386632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2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김지홍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구홍모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lang="ko-KR" altLang="en-US" sz="16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김훈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설우영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진윤희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04" y="2414282"/>
            <a:ext cx="4080241" cy="4094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748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63564" y="31416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80771"/>
              </p:ext>
            </p:extLst>
          </p:nvPr>
        </p:nvGraphicFramePr>
        <p:xfrm>
          <a:off x="269237" y="1304225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개발 계획수립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51FD9-E878-026B-7AAF-53DB8186A062}"/>
              </a:ext>
            </a:extLst>
          </p:cNvPr>
          <p:cNvSpPr txBox="1"/>
          <p:nvPr/>
        </p:nvSpPr>
        <p:spPr>
          <a:xfrm>
            <a:off x="1908000" y="1080000"/>
            <a:ext cx="2857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03.2)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요구사항 분석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1789377" y="1708787"/>
            <a:ext cx="1914070" cy="4588690"/>
            <a:chOff x="1932521" y="1602385"/>
            <a:chExt cx="1914070" cy="4588690"/>
          </a:xfrm>
        </p:grpSpPr>
        <p:sp>
          <p:nvSpPr>
            <p:cNvPr id="9" name="사각형: 둥근 모서리 16">
              <a:extLst>
                <a:ext uri="{FF2B5EF4-FFF2-40B4-BE49-F238E27FC236}">
                  <a16:creationId xmlns:a16="http://schemas.microsoft.com/office/drawing/2014/main" id="{1B8115F9-AF10-D269-BEBB-CB9F5B755161}"/>
                </a:ext>
              </a:extLst>
            </p:cNvPr>
            <p:cNvSpPr/>
            <p:nvPr/>
          </p:nvSpPr>
          <p:spPr>
            <a:xfrm>
              <a:off x="1932521" y="1904301"/>
              <a:ext cx="1914070" cy="4286774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22225">
              <a:solidFill>
                <a:srgbClr val="5A65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로그인</a:t>
              </a:r>
              <a:endParaRPr lang="en-US" altLang="ko-KR" dirty="0" smtClean="0">
                <a:solidFill>
                  <a:schemeClr val="tx1"/>
                </a:solidFill>
                <a:latin typeface="+mn-ea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아이디 찾기</a:t>
              </a:r>
              <a:endParaRPr lang="en-US" altLang="ko-KR" dirty="0" smtClean="0">
                <a:solidFill>
                  <a:schemeClr val="tx1"/>
                </a:solidFill>
                <a:latin typeface="+mn-ea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내 정보수정</a:t>
              </a:r>
              <a:endParaRPr lang="en-US" altLang="ko-KR" dirty="0" smtClean="0">
                <a:solidFill>
                  <a:schemeClr val="tx1"/>
                </a:solidFill>
                <a:latin typeface="+mn-ea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학과 게시판</a:t>
              </a:r>
              <a:endParaRPr lang="en-US" altLang="ko-KR" dirty="0" smtClean="0">
                <a:solidFill>
                  <a:schemeClr val="tx1"/>
                </a:solidFill>
                <a:latin typeface="+mn-ea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2227414" y="1602385"/>
              <a:ext cx="1311860" cy="638169"/>
            </a:xfrm>
            <a:prstGeom prst="roundRect">
              <a:avLst/>
            </a:prstGeom>
            <a:solidFill>
              <a:srgbClr val="5A65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Member</a:t>
              </a:r>
              <a:endParaRPr lang="ko-KR" altLang="en-US" b="1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827515" y="1708787"/>
            <a:ext cx="1914070" cy="4605860"/>
            <a:chOff x="3983857" y="1580599"/>
            <a:chExt cx="1914070" cy="4605860"/>
          </a:xfrm>
        </p:grpSpPr>
        <p:sp>
          <p:nvSpPr>
            <p:cNvPr id="11" name="사각형: 둥근 모서리 18">
              <a:extLst>
                <a:ext uri="{FF2B5EF4-FFF2-40B4-BE49-F238E27FC236}">
                  <a16:creationId xmlns:a16="http://schemas.microsoft.com/office/drawing/2014/main" id="{5941932D-0E23-C23B-C828-62F39E5B9EA1}"/>
                </a:ext>
              </a:extLst>
            </p:cNvPr>
            <p:cNvSpPr/>
            <p:nvPr/>
          </p:nvSpPr>
          <p:spPr>
            <a:xfrm>
              <a:off x="3983857" y="1899685"/>
              <a:ext cx="1914070" cy="4286774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22225">
              <a:solidFill>
                <a:srgbClr val="5A65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</a:rPr>
                <a:t>강의계획서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</a:rPr>
                <a:t>강의평가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</a:rPr>
                <a:t>성적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4278750" y="1580599"/>
              <a:ext cx="1311860" cy="638169"/>
            </a:xfrm>
            <a:prstGeom prst="roundRect">
              <a:avLst/>
            </a:prstGeom>
            <a:solidFill>
              <a:srgbClr val="5A65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Professor</a:t>
              </a:r>
              <a:endParaRPr lang="ko-KR" altLang="en-US" b="1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865653" y="1708787"/>
            <a:ext cx="1914070" cy="4588696"/>
            <a:chOff x="6035193" y="1602385"/>
            <a:chExt cx="1914070" cy="4588696"/>
          </a:xfrm>
        </p:grpSpPr>
        <p:sp>
          <p:nvSpPr>
            <p:cNvPr id="13" name="사각형: 둥근 모서리 20">
              <a:extLst>
                <a:ext uri="{FF2B5EF4-FFF2-40B4-BE49-F238E27FC236}">
                  <a16:creationId xmlns:a16="http://schemas.microsoft.com/office/drawing/2014/main" id="{7FABC56A-DA04-4220-9EF6-4C94283D3C3E}"/>
                </a:ext>
              </a:extLst>
            </p:cNvPr>
            <p:cNvSpPr/>
            <p:nvPr/>
          </p:nvSpPr>
          <p:spPr>
            <a:xfrm>
              <a:off x="6035193" y="1904307"/>
              <a:ext cx="1914070" cy="4286774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22225">
              <a:solidFill>
                <a:srgbClr val="5A65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</a:rPr>
                <a:t>수강신청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 smtClean="0">
                  <a:solidFill>
                    <a:schemeClr val="tx1"/>
                  </a:solidFill>
                </a:rPr>
                <a:t>강의시간표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</a:rPr>
                <a:t>강의평가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336298" y="1602385"/>
              <a:ext cx="1311860" cy="638169"/>
            </a:xfrm>
            <a:prstGeom prst="roundRect">
              <a:avLst/>
            </a:prstGeom>
            <a:solidFill>
              <a:srgbClr val="5A65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Student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903791" y="1708787"/>
            <a:ext cx="1914070" cy="4605866"/>
            <a:chOff x="8086529" y="1580600"/>
            <a:chExt cx="1914070" cy="4605866"/>
          </a:xfrm>
        </p:grpSpPr>
        <p:sp>
          <p:nvSpPr>
            <p:cNvPr id="15" name="사각형: 둥근 모서리 22">
              <a:extLst>
                <a:ext uri="{FF2B5EF4-FFF2-40B4-BE49-F238E27FC236}">
                  <a16:creationId xmlns:a16="http://schemas.microsoft.com/office/drawing/2014/main" id="{9B7BBE36-B427-87FF-AFAE-7D9409404814}"/>
                </a:ext>
              </a:extLst>
            </p:cNvPr>
            <p:cNvSpPr/>
            <p:nvPr/>
          </p:nvSpPr>
          <p:spPr>
            <a:xfrm>
              <a:off x="8086529" y="1899692"/>
              <a:ext cx="1914070" cy="4286774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22225">
              <a:solidFill>
                <a:srgbClr val="5A65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 smtClean="0">
                  <a:solidFill>
                    <a:schemeClr val="tx1"/>
                  </a:solidFill>
                </a:rPr>
                <a:t>강의관리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회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원관리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8381422" y="1580600"/>
              <a:ext cx="1311860" cy="638169"/>
            </a:xfrm>
            <a:prstGeom prst="roundRect">
              <a:avLst/>
            </a:prstGeom>
            <a:solidFill>
              <a:srgbClr val="5A65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/>
                <a:t>Assitant</a:t>
              </a:r>
              <a:endParaRPr lang="ko-KR" altLang="en-US" b="1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9941931" y="1708787"/>
            <a:ext cx="1914070" cy="4605866"/>
            <a:chOff x="10085075" y="1580600"/>
            <a:chExt cx="1914070" cy="4605866"/>
          </a:xfrm>
        </p:grpSpPr>
        <p:sp>
          <p:nvSpPr>
            <p:cNvPr id="16" name="사각형: 둥근 모서리 22">
              <a:extLst>
                <a:ext uri="{FF2B5EF4-FFF2-40B4-BE49-F238E27FC236}">
                  <a16:creationId xmlns:a16="http://schemas.microsoft.com/office/drawing/2014/main" id="{9B7BBE36-B427-87FF-AFAE-7D9409404814}"/>
                </a:ext>
              </a:extLst>
            </p:cNvPr>
            <p:cNvSpPr/>
            <p:nvPr/>
          </p:nvSpPr>
          <p:spPr>
            <a:xfrm>
              <a:off x="10085075" y="1899692"/>
              <a:ext cx="1914070" cy="4286774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22225">
              <a:solidFill>
                <a:srgbClr val="5A65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</a:rPr>
                <a:t>도서 목록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 smtClean="0">
                  <a:solidFill>
                    <a:schemeClr val="tx1"/>
                  </a:solidFill>
                </a:rPr>
                <a:t>내서재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 smtClean="0">
                  <a:solidFill>
                    <a:schemeClr val="tx1"/>
                  </a:solidFill>
                </a:rPr>
                <a:t>도서관소식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10379968" y="1580600"/>
              <a:ext cx="1311860" cy="638169"/>
            </a:xfrm>
            <a:prstGeom prst="roundRect">
              <a:avLst/>
            </a:prstGeom>
            <a:solidFill>
              <a:srgbClr val="5A65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E-library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2964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5397" y="4012649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763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04.1) </a:t>
            </a:r>
            <a:r>
              <a:rPr lang="ko-KR" altLang="en-US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정보구조</a:t>
            </a:r>
            <a:r>
              <a:rPr lang="en-US" altLang="ko-KR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(IA)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65" name="그림 16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53" y="1652165"/>
            <a:ext cx="6872660" cy="472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5397" y="4012649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763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04.2) </a:t>
            </a:r>
            <a:r>
              <a:rPr lang="en-US" altLang="ko-KR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ERD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그림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53" y="1511042"/>
            <a:ext cx="8127117" cy="480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7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419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04.3)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주요기능 시연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9776" y="2984083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발표 시연으로 대체합니다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7305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05.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소감 및 </a:t>
            </a: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QnA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419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05.1)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소감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 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0971713" y="4652079"/>
            <a:ext cx="645470" cy="645470"/>
            <a:chOff x="2899657" y="4303429"/>
            <a:chExt cx="1083168" cy="1083168"/>
          </a:xfrm>
        </p:grpSpPr>
        <p:sp>
          <p:nvSpPr>
            <p:cNvPr id="42" name="타원 41"/>
            <p:cNvSpPr/>
            <p:nvPr/>
          </p:nvSpPr>
          <p:spPr>
            <a:xfrm>
              <a:off x="2899657" y="4303429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5175" y="4478947"/>
              <a:ext cx="732133" cy="732133"/>
            </a:xfrm>
            <a:prstGeom prst="rect">
              <a:avLst/>
            </a:prstGeom>
          </p:spPr>
        </p:pic>
      </p:grpSp>
      <p:sp>
        <p:nvSpPr>
          <p:cNvPr id="44" name="모서리가 둥근 직사각형 43"/>
          <p:cNvSpPr/>
          <p:nvPr/>
        </p:nvSpPr>
        <p:spPr>
          <a:xfrm>
            <a:off x="5635440" y="2218590"/>
            <a:ext cx="2388414" cy="14419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5" name="양쪽 모서리가 둥근 사각형 44"/>
          <p:cNvSpPr/>
          <p:nvPr/>
        </p:nvSpPr>
        <p:spPr>
          <a:xfrm flipH="1">
            <a:off x="5644720" y="2218590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121245" y="2284037"/>
            <a:ext cx="34080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김지홍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6511551" y="1661661"/>
            <a:ext cx="645470" cy="645470"/>
            <a:chOff x="1651388" y="2172798"/>
            <a:chExt cx="1083168" cy="1083168"/>
          </a:xfrm>
        </p:grpSpPr>
        <p:sp>
          <p:nvSpPr>
            <p:cNvPr id="48" name="타원 47"/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0" name="모서리가 둥근 직사각형 124">
            <a:extLst>
              <a:ext uri="{FF2B5EF4-FFF2-40B4-BE49-F238E27FC236}">
                <a16:creationId xmlns:a16="http://schemas.microsoft.com/office/drawing/2014/main" id="{5D3E39AD-A951-3CBC-61C7-8D0244B366FD}"/>
              </a:ext>
            </a:extLst>
          </p:cNvPr>
          <p:cNvSpPr/>
          <p:nvPr/>
        </p:nvSpPr>
        <p:spPr>
          <a:xfrm>
            <a:off x="4344299" y="4458085"/>
            <a:ext cx="2388414" cy="190501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1" name="양쪽 모서리가 둥근 사각형 125">
            <a:extLst>
              <a:ext uri="{FF2B5EF4-FFF2-40B4-BE49-F238E27FC236}">
                <a16:creationId xmlns:a16="http://schemas.microsoft.com/office/drawing/2014/main" id="{763BBFB3-B5AD-4E30-77D4-F0BBB8A55DFC}"/>
              </a:ext>
            </a:extLst>
          </p:cNvPr>
          <p:cNvSpPr/>
          <p:nvPr/>
        </p:nvSpPr>
        <p:spPr>
          <a:xfrm flipH="1">
            <a:off x="4353579" y="4458085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B291153-2F47-5FE0-9672-E041020D28A9}"/>
              </a:ext>
            </a:extLst>
          </p:cNvPr>
          <p:cNvSpPr/>
          <p:nvPr/>
        </p:nvSpPr>
        <p:spPr>
          <a:xfrm>
            <a:off x="3838655" y="4494733"/>
            <a:ext cx="34080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김훈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모서리가 둥근 직사각형 124">
            <a:extLst>
              <a:ext uri="{FF2B5EF4-FFF2-40B4-BE49-F238E27FC236}">
                <a16:creationId xmlns:a16="http://schemas.microsoft.com/office/drawing/2014/main" id="{FF61C7B3-4417-B4A5-4BA7-6EF0B0E821E0}"/>
              </a:ext>
            </a:extLst>
          </p:cNvPr>
          <p:cNvSpPr/>
          <p:nvPr/>
        </p:nvSpPr>
        <p:spPr>
          <a:xfrm>
            <a:off x="6928812" y="4453052"/>
            <a:ext cx="2388414" cy="190501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4" name="양쪽 모서리가 둥근 사각형 125">
            <a:extLst>
              <a:ext uri="{FF2B5EF4-FFF2-40B4-BE49-F238E27FC236}">
                <a16:creationId xmlns:a16="http://schemas.microsoft.com/office/drawing/2014/main" id="{806679AB-1310-4BEF-3BB9-28C19A58139E}"/>
              </a:ext>
            </a:extLst>
          </p:cNvPr>
          <p:cNvSpPr/>
          <p:nvPr/>
        </p:nvSpPr>
        <p:spPr>
          <a:xfrm flipH="1">
            <a:off x="6938092" y="4453052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D440A9A-E43F-39A3-AF3A-AB520341C34E}"/>
              </a:ext>
            </a:extLst>
          </p:cNvPr>
          <p:cNvSpPr/>
          <p:nvPr/>
        </p:nvSpPr>
        <p:spPr>
          <a:xfrm>
            <a:off x="6431322" y="4488692"/>
            <a:ext cx="34080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설우영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성적 입력 </a:t>
            </a: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자동기능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부재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입력 시 퍼센트 추가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관리자 부분 추가 구현 희망</a:t>
            </a:r>
            <a:endParaRPr lang="ko-KR" altLang="en-US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6" name="모서리가 둥근 직사각형 124">
            <a:extLst>
              <a:ext uri="{FF2B5EF4-FFF2-40B4-BE49-F238E27FC236}">
                <a16:creationId xmlns:a16="http://schemas.microsoft.com/office/drawing/2014/main" id="{0970FE16-5BD6-609F-F2B6-32CEB895C8CF}"/>
              </a:ext>
            </a:extLst>
          </p:cNvPr>
          <p:cNvSpPr/>
          <p:nvPr/>
        </p:nvSpPr>
        <p:spPr>
          <a:xfrm>
            <a:off x="9517239" y="4453051"/>
            <a:ext cx="2388414" cy="190501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7" name="양쪽 모서리가 둥근 사각형 125">
            <a:extLst>
              <a:ext uri="{FF2B5EF4-FFF2-40B4-BE49-F238E27FC236}">
                <a16:creationId xmlns:a16="http://schemas.microsoft.com/office/drawing/2014/main" id="{4A6B2802-796B-60E8-89DE-0A7F818C6360}"/>
              </a:ext>
            </a:extLst>
          </p:cNvPr>
          <p:cNvSpPr/>
          <p:nvPr/>
        </p:nvSpPr>
        <p:spPr>
          <a:xfrm flipH="1">
            <a:off x="9526519" y="4453052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AD389EB-5AA3-9A3A-1D96-E2E808745201}"/>
              </a:ext>
            </a:extLst>
          </p:cNvPr>
          <p:cNvSpPr/>
          <p:nvPr/>
        </p:nvSpPr>
        <p:spPr>
          <a:xfrm>
            <a:off x="9019290" y="4514790"/>
            <a:ext cx="34080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진윤희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학사관리 시스템의 뒤처진 디자인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시각적으로 매력적 디자인을 구현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사용자가 직관적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효율적 이용 가능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9" name="모서리가 둥근 직사각형 124">
            <a:extLst>
              <a:ext uri="{FF2B5EF4-FFF2-40B4-BE49-F238E27FC236}">
                <a16:creationId xmlns:a16="http://schemas.microsoft.com/office/drawing/2014/main" id="{945E1D5C-204C-80BA-8836-F9A1F15127CA}"/>
              </a:ext>
            </a:extLst>
          </p:cNvPr>
          <p:cNvSpPr/>
          <p:nvPr/>
        </p:nvSpPr>
        <p:spPr>
          <a:xfrm>
            <a:off x="1755872" y="4453052"/>
            <a:ext cx="2388414" cy="190501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0" name="양쪽 모서리가 둥근 사각형 125">
            <a:extLst>
              <a:ext uri="{FF2B5EF4-FFF2-40B4-BE49-F238E27FC236}">
                <a16:creationId xmlns:a16="http://schemas.microsoft.com/office/drawing/2014/main" id="{6C154481-9CCE-6407-8F34-FD3A5A31BD82}"/>
              </a:ext>
            </a:extLst>
          </p:cNvPr>
          <p:cNvSpPr/>
          <p:nvPr/>
        </p:nvSpPr>
        <p:spPr>
          <a:xfrm flipH="1">
            <a:off x="1765152" y="4453052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2622973" y="3864800"/>
            <a:ext cx="645470" cy="645470"/>
            <a:chOff x="8846116" y="4168827"/>
            <a:chExt cx="1083168" cy="1083168"/>
          </a:xfrm>
        </p:grpSpPr>
        <p:sp>
          <p:nvSpPr>
            <p:cNvPr id="62" name="타원 61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7795454" y="3848044"/>
            <a:ext cx="645470" cy="645470"/>
            <a:chOff x="8846116" y="4168827"/>
            <a:chExt cx="1083168" cy="1083168"/>
          </a:xfrm>
        </p:grpSpPr>
        <p:sp>
          <p:nvSpPr>
            <p:cNvPr id="65" name="타원 64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930F2E8-7320-A61B-F9FB-22847EED3397}"/>
              </a:ext>
            </a:extLst>
          </p:cNvPr>
          <p:cNvGrpSpPr/>
          <p:nvPr/>
        </p:nvGrpSpPr>
        <p:grpSpPr>
          <a:xfrm>
            <a:off x="10400586" y="3864799"/>
            <a:ext cx="645470" cy="645470"/>
            <a:chOff x="8723358" y="1778931"/>
            <a:chExt cx="1083168" cy="1083168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B7F2C3DD-0165-CF31-3C6B-C043023BAE6D}"/>
                </a:ext>
              </a:extLst>
            </p:cNvPr>
            <p:cNvSpPr/>
            <p:nvPr/>
          </p:nvSpPr>
          <p:spPr>
            <a:xfrm>
              <a:off x="8723358" y="1778931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A3D4E9B2-A0F1-44EC-D261-025404A28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6567" y="1952140"/>
              <a:ext cx="736749" cy="736749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5215771" y="3853772"/>
            <a:ext cx="645470" cy="645470"/>
            <a:chOff x="8846116" y="4168827"/>
            <a:chExt cx="1083168" cy="1083168"/>
          </a:xfrm>
        </p:grpSpPr>
        <p:sp>
          <p:nvSpPr>
            <p:cNvPr id="71" name="타원 70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1F674B5-54B3-0FDC-4397-1137D0247049}"/>
              </a:ext>
            </a:extLst>
          </p:cNvPr>
          <p:cNvSpPr/>
          <p:nvPr/>
        </p:nvSpPr>
        <p:spPr>
          <a:xfrm>
            <a:off x="1250687" y="4490673"/>
            <a:ext cx="34080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구홍모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전자도서 뷰어 기능 부재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플러그인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으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 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EPUB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파일 실행 구현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오디오 및  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PDF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파일 다운로드 방지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051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05.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소감 및 </a:t>
            </a: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QnA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419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05.2)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QnA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 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59776" y="2984083"/>
            <a:ext cx="76381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QnA</a:t>
            </a:r>
            <a:endParaRPr kumimoji="0" lang="en-US" altLang="ko-KR" sz="9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94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38203" y="179278"/>
            <a:ext cx="11826240" cy="65105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4425137" y="1774202"/>
            <a:ext cx="389780" cy="438708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</p:grpSp>
      <p:sp>
        <p:nvSpPr>
          <p:cNvPr id="11" name="제목 1"/>
          <p:cNvSpPr txBox="1">
            <a:spLocks/>
          </p:cNvSpPr>
          <p:nvPr/>
        </p:nvSpPr>
        <p:spPr>
          <a:xfrm>
            <a:off x="329682" y="321458"/>
            <a:ext cx="2945533" cy="825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kumimoji="0" lang="en-US" altLang="ko-KR" sz="4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  <p:sp>
        <p:nvSpPr>
          <p:cNvPr id="12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655257" y="2060313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802978" y="2185277"/>
            <a:ext cx="1263770" cy="1263770"/>
          </a:xfrm>
          <a:prstGeom prst="ellipse">
            <a:avLst/>
          </a:prstGeom>
          <a:solidFill>
            <a:srgbClr val="5B9BD5"/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1307165" y="4044650"/>
            <a:ext cx="252000" cy="252000"/>
          </a:xfrm>
          <a:prstGeom prst="ellipse">
            <a:avLst/>
          </a:prstGeom>
          <a:noFill/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1355962" y="4095378"/>
            <a:ext cx="128852" cy="128852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412519" y="4381095"/>
            <a:ext cx="20157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개요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881879" y="2463594"/>
            <a:ext cx="110596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2860842" y="2052000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2994088" y="2179085"/>
            <a:ext cx="1263770" cy="12637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3072989" y="2432883"/>
            <a:ext cx="110596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3577176" y="4089186"/>
            <a:ext cx="128852" cy="1288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3512413" y="4024760"/>
            <a:ext cx="252000" cy="252000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5041029" y="2170506"/>
            <a:ext cx="1263770" cy="126377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4904168" y="2035374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5113598" y="2440776"/>
            <a:ext cx="110596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5545160" y="4017840"/>
            <a:ext cx="252000" cy="252000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5605560" y="4077625"/>
            <a:ext cx="128852" cy="1288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7245512" y="2060313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7379791" y="2187398"/>
            <a:ext cx="1263770" cy="12637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7946217" y="4120396"/>
            <a:ext cx="128852" cy="128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7887221" y="4058822"/>
            <a:ext cx="252000" cy="25200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7457658" y="2441196"/>
            <a:ext cx="110596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04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2636081" y="4376535"/>
            <a:ext cx="201573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팀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구성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4246007" y="4389661"/>
            <a:ext cx="301006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계획 수립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6505967" y="4393161"/>
            <a:ext cx="31641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작업 내역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7946217" y="4107790"/>
            <a:ext cx="128852" cy="128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7887221" y="4046216"/>
            <a:ext cx="252000" cy="25200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9517657" y="2071396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9651936" y="2198481"/>
            <a:ext cx="1263770" cy="126377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10218362" y="4131479"/>
            <a:ext cx="128852" cy="128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10159366" y="4069905"/>
            <a:ext cx="252000" cy="25200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9729803" y="2452279"/>
            <a:ext cx="110596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05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8711608" y="4395931"/>
            <a:ext cx="316416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smtClean="0">
                <a:solidFill>
                  <a:srgbClr val="44546A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소감 및 </a:t>
            </a:r>
            <a:r>
              <a:rPr lang="en-US" altLang="ko-KR" sz="2000" b="1" dirty="0" err="1" smtClean="0">
                <a:solidFill>
                  <a:srgbClr val="44546A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QnA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10218362" y="4118873"/>
            <a:ext cx="128852" cy="12885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10159366" y="4057299"/>
            <a:ext cx="252000" cy="25200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61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lvl="0" latinLnBrk="0">
              <a:spcBef>
                <a:spcPct val="0"/>
              </a:spcBef>
              <a:defRPr/>
            </a:pPr>
            <a:endParaRPr lang="en-US" altLang="ko-KR" sz="2400" kern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73630"/>
              </p:ext>
            </p:extLst>
          </p:nvPr>
        </p:nvGraphicFramePr>
        <p:xfrm>
          <a:off x="300208" y="1312538"/>
          <a:ext cx="1315920" cy="5582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ct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개요</a:t>
                      </a:r>
                      <a:endParaRPr lang="en-US" altLang="ko-KR" sz="1400" b="1" kern="0" dirty="0" smtClean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         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개발</a:t>
                      </a:r>
                      <a:r>
                        <a:rPr lang="en-US" altLang="ko-KR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계획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수립</a:t>
                      </a:r>
                      <a:endParaRPr lang="en-US" altLang="ko-KR" sz="1400" b="1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작업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내역</a:t>
                      </a:r>
                      <a:r>
                        <a:rPr lang="en-US" altLang="ko-KR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01. </a:t>
            </a:r>
            <a:r>
              <a:rPr lang="ko-KR" altLang="en-US" sz="28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개요</a:t>
            </a:r>
            <a:endParaRPr lang="ko-KR" altLang="en-US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1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요약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4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5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2" y="3994147"/>
            <a:ext cx="1850380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요약</a:t>
            </a:r>
            <a:endParaRPr lang="en-US" altLang="ko-KR" sz="1600" dirty="0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1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배경 및 목적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1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1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주요 기능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및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개발 방식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61" name="도넛 60"/>
          <p:cNvSpPr/>
          <p:nvPr/>
        </p:nvSpPr>
        <p:spPr>
          <a:xfrm>
            <a:off x="2176932" y="5036369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0267" y="5049287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63" name="도넛 62"/>
          <p:cNvSpPr/>
          <p:nvPr/>
        </p:nvSpPr>
        <p:spPr>
          <a:xfrm>
            <a:off x="2176932" y="5496583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10267" y="5509501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65" name="도넛 64"/>
          <p:cNvSpPr/>
          <p:nvPr/>
        </p:nvSpPr>
        <p:spPr>
          <a:xfrm>
            <a:off x="2171340" y="595679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04675" y="596971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54596" y="4554871"/>
            <a:ext cx="48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구분  </a:t>
            </a:r>
            <a:r>
              <a:rPr lang="ko-KR" altLang="en-US" sz="1600" b="1" dirty="0" smtClean="0">
                <a:solidFill>
                  <a:schemeClr val="accent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5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대학교 학사관리 시스템</a:t>
            </a:r>
            <a:endParaRPr lang="ko-KR" altLang="en-US" sz="15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54596" y="5031827"/>
            <a:ext cx="48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이름  </a:t>
            </a:r>
            <a:r>
              <a:rPr lang="ko-KR" altLang="en-US" sz="1600" b="1" dirty="0" smtClean="0">
                <a:solidFill>
                  <a:schemeClr val="accent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500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침대학교</a:t>
            </a:r>
            <a:r>
              <a:rPr lang="ko-KR" altLang="en-US" sz="15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학사관리 시스템</a:t>
            </a:r>
            <a:endParaRPr lang="ko-KR" altLang="en-US" sz="15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54595" y="5494112"/>
            <a:ext cx="624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accent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배포주소</a:t>
            </a:r>
            <a:r>
              <a:rPr lang="ko-KR" altLang="en-US" sz="1600" b="1" dirty="0">
                <a:ea typeface="한컴산뜻돋움" panose="02000000000000000000" pitchFamily="2" charset="-127"/>
              </a:rPr>
              <a:t>     </a:t>
            </a:r>
            <a:r>
              <a:rPr lang="ko-KR" altLang="en-US" sz="1600" b="1" dirty="0" smtClean="0">
                <a:ea typeface="한컴산뜻돋움" panose="02000000000000000000" pitchFamily="2" charset="-127"/>
              </a:rPr>
              <a:t>   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  <a:hlinkClick r:id="rId2"/>
              </a:rPr>
              <a:t>http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  <a:hlinkClick r:id="rId2"/>
              </a:rPr>
              <a:t>://13.125.215.198:8183/ChimAcademy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  <a:hlinkClick r:id="rId2"/>
              </a:rPr>
              <a:t>/</a:t>
            </a:r>
            <a:endParaRPr lang="ko-KR" altLang="en-US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54596" y="5969715"/>
            <a:ext cx="48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개발기간</a:t>
            </a:r>
            <a:r>
              <a:rPr lang="ko-KR" altLang="en-US" sz="1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      </a:t>
            </a:r>
            <a:r>
              <a:rPr lang="ko-KR" altLang="en-US" sz="1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2023.03.06 </a:t>
            </a:r>
            <a:r>
              <a:rPr lang="en-US" altLang="ko-KR" sz="1400">
                <a:latin typeface="Noto Sans KR" panose="020B0500000000000000" pitchFamily="34" charset="-127"/>
                <a:ea typeface="Noto Sans KR" panose="020B0500000000000000" pitchFamily="34" charset="-127"/>
              </a:rPr>
              <a:t>~ </a:t>
            </a:r>
            <a:r>
              <a:rPr lang="en-US" altLang="ko-KR" sz="14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2023.03.24</a:t>
            </a:r>
            <a:endParaRPr lang="ko-KR" altLang="en-US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67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01.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개요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요약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2" y="3994147"/>
            <a:ext cx="3051166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배경 및 </a:t>
            </a:r>
            <a:r>
              <a:rPr lang="ko-KR" altLang="en-US" sz="1500" b="1" dirty="0" smtClean="0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</a:t>
            </a:r>
            <a:r>
              <a:rPr lang="en-US" altLang="ko-KR" sz="1500" b="1" dirty="0" smtClean="0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500" b="1" dirty="0" smtClean="0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주제 선정 이유</a:t>
            </a:r>
            <a:r>
              <a:rPr lang="en-US" altLang="ko-KR" sz="1500" b="1" dirty="0" smtClean="0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배경 및 목적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주요 기능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및 개발방식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1" name="도넛 60"/>
          <p:cNvSpPr/>
          <p:nvPr/>
        </p:nvSpPr>
        <p:spPr>
          <a:xfrm>
            <a:off x="2179292" y="5367118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2627" y="5388579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63471" y="4503605"/>
            <a:ext cx="94356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일반적인 학사관리시스템에는 학과게시판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</a:t>
            </a:r>
            <a:r>
              <a:rPr lang="ko-KR" altLang="en-US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없기에 학생</a:t>
            </a:r>
            <a:r>
              <a:rPr lang="en-US" altLang="ko-KR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교수</a:t>
            </a:r>
            <a:r>
              <a:rPr lang="en-US" altLang="ko-KR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조교 간의 커뮤니케이션 어려움</a:t>
            </a:r>
            <a:endParaRPr lang="en-US" altLang="ko-KR" sz="1600" dirty="0" smtClean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63471" y="5296007"/>
            <a:ext cx="8853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학사관리시스템에 학과게시판을 </a:t>
            </a:r>
            <a:r>
              <a:rPr lang="ko-KR" altLang="en-US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추가하여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학업 및 행정 프로세스를 </a:t>
            </a:r>
            <a:r>
              <a:rPr lang="ko-KR" altLang="en-US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간소화 </a:t>
            </a:r>
            <a:endParaRPr lang="en-US" altLang="ko-KR" sz="1600" dirty="0" smtClean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학생</a:t>
            </a:r>
            <a:r>
              <a:rPr lang="en-US" altLang="ko-KR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교수</a:t>
            </a:r>
            <a:r>
              <a:rPr lang="en-US" altLang="ko-KR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조교 간의 원활한 소통으로 효율적인 학사 관리가 가능한 시스템이 필요</a:t>
            </a:r>
            <a:endParaRPr lang="en-US" altLang="ko-KR" sz="1600" dirty="0" smtClean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370641"/>
              </p:ext>
            </p:extLst>
          </p:nvPr>
        </p:nvGraphicFramePr>
        <p:xfrm>
          <a:off x="300208" y="1312538"/>
          <a:ext cx="1315920" cy="6137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ct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개요</a:t>
                      </a:r>
                      <a:endParaRPr lang="en-US" altLang="ko-KR" sz="1400" b="1" kern="0" dirty="0" smtClean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         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개발</a:t>
                      </a:r>
                      <a:r>
                        <a:rPr lang="en-US" altLang="ko-KR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계획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수립</a:t>
                      </a:r>
                      <a:endParaRPr lang="en-US" altLang="ko-KR" sz="1400" b="1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작업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내역</a:t>
                      </a:r>
                      <a:r>
                        <a:rPr lang="en-US" altLang="ko-KR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5457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88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01.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개요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요약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2" y="3994147"/>
            <a:ext cx="1850380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배경 및 목적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주요 기능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및 개발방식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1" name="도넛 60"/>
          <p:cNvSpPr/>
          <p:nvPr/>
        </p:nvSpPr>
        <p:spPr>
          <a:xfrm>
            <a:off x="2176932" y="5036369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0267" y="5049287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4595" y="4554871"/>
            <a:ext cx="8369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학생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교수진 및 교직원을 위한 정보 접근성 증가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54596" y="5013335"/>
            <a:ext cx="6690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교육 기관 내 효율성 향상 및 커뮤니케이션 향상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4955"/>
              </p:ext>
            </p:extLst>
          </p:nvPr>
        </p:nvGraphicFramePr>
        <p:xfrm>
          <a:off x="300208" y="1312538"/>
          <a:ext cx="1315920" cy="5582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ct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개요</a:t>
                      </a:r>
                      <a:endParaRPr lang="en-US" altLang="ko-KR" sz="1400" b="1" kern="0" dirty="0" smtClean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         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개발</a:t>
                      </a:r>
                      <a:r>
                        <a:rPr lang="en-US" altLang="ko-KR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계획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수립</a:t>
                      </a:r>
                      <a:endParaRPr lang="en-US" altLang="ko-KR" sz="1400" b="1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작업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내역</a:t>
                      </a:r>
                      <a:r>
                        <a:rPr lang="en-US" altLang="ko-KR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77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01.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개요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요약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2" y="3994147"/>
            <a:ext cx="1850380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주요 기능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배경 및 목적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주요 기능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및 개발방식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1" name="도넛 60"/>
          <p:cNvSpPr/>
          <p:nvPr/>
        </p:nvSpPr>
        <p:spPr>
          <a:xfrm>
            <a:off x="2176932" y="5036369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0267" y="5049287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3" name="도넛 62"/>
          <p:cNvSpPr/>
          <p:nvPr/>
        </p:nvSpPr>
        <p:spPr>
          <a:xfrm>
            <a:off x="2176932" y="5496583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10267" y="5509501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4595" y="4554871"/>
            <a:ext cx="8369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학생 수강신청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내정보관리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강의평가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54596" y="5031827"/>
            <a:ext cx="48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교수 </a:t>
            </a:r>
            <a:r>
              <a:rPr lang="ko-KR" altLang="en-US" sz="16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강의계획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성적관리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54595" y="5494112"/>
            <a:ext cx="624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학과게시판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303240"/>
              </p:ext>
            </p:extLst>
          </p:nvPr>
        </p:nvGraphicFramePr>
        <p:xfrm>
          <a:off x="300208" y="1312538"/>
          <a:ext cx="1315920" cy="5582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ct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개요</a:t>
                      </a:r>
                      <a:endParaRPr lang="en-US" altLang="ko-KR" sz="1400" b="1" kern="0" dirty="0" smtClean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         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개발</a:t>
                      </a:r>
                      <a:r>
                        <a:rPr lang="en-US" altLang="ko-KR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계획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수립</a:t>
                      </a:r>
                      <a:endParaRPr lang="en-US" altLang="ko-KR" sz="1400" b="1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작업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내역</a:t>
                      </a:r>
                      <a:r>
                        <a:rPr lang="en-US" altLang="ko-KR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7" name="도넛 66"/>
          <p:cNvSpPr/>
          <p:nvPr/>
        </p:nvSpPr>
        <p:spPr>
          <a:xfrm>
            <a:off x="2173744" y="595945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07079" y="597237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651407" y="5956986"/>
            <a:ext cx="624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전자도서관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55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01.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개요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요약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1" y="3994147"/>
            <a:ext cx="2906379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및 개발방식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배경 및 목적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주요 기능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및 개발방식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1" name="도넛 60"/>
          <p:cNvSpPr/>
          <p:nvPr/>
        </p:nvSpPr>
        <p:spPr>
          <a:xfrm>
            <a:off x="2176932" y="5036369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0267" y="5049287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4595" y="4554871"/>
            <a:ext cx="8369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– PC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웹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모바일 웹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/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앱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(Android, IOS)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 예정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54595" y="4990983"/>
            <a:ext cx="8933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사용자의 요구사항이 빈번하게 변경됨에 따라 요구사항</a:t>
            </a:r>
            <a:r>
              <a:rPr lang="en-US" altLang="ko-KR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설계</a:t>
            </a:r>
            <a:r>
              <a:rPr lang="en-US" altLang="ko-KR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</a:t>
            </a:r>
            <a:r>
              <a:rPr lang="en-US" altLang="ko-KR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시험의 단계를 반복적으로 수행하여 개발을 진행하는 </a:t>
            </a:r>
            <a:r>
              <a:rPr lang="en-US" altLang="ko-KR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Agile </a:t>
            </a:r>
            <a:r>
              <a:rPr lang="ko-KR" altLang="en-US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개발방법론 채택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4835"/>
              </p:ext>
            </p:extLst>
          </p:nvPr>
        </p:nvGraphicFramePr>
        <p:xfrm>
          <a:off x="300208" y="1312538"/>
          <a:ext cx="1315920" cy="5582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ct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개요</a:t>
                      </a:r>
                      <a:endParaRPr lang="en-US" altLang="ko-KR" sz="1400" b="1" kern="0" dirty="0" smtClean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         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개발</a:t>
                      </a:r>
                      <a:r>
                        <a:rPr lang="en-US" altLang="ko-KR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계획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수립</a:t>
                      </a:r>
                      <a:endParaRPr lang="en-US" altLang="ko-KR" sz="1400" b="1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작업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내역</a:t>
                      </a:r>
                      <a:r>
                        <a:rPr lang="en-US" altLang="ko-KR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42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82880" y="173736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58763" y="2468341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02. </a:t>
            </a:r>
            <a:r>
              <a:rPr lang="ko-KR" altLang="en-US" sz="2800" b="1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팀 구성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0971713" y="4652079"/>
            <a:ext cx="645470" cy="645470"/>
            <a:chOff x="2899657" y="4303429"/>
            <a:chExt cx="1083168" cy="1083168"/>
          </a:xfrm>
        </p:grpSpPr>
        <p:sp>
          <p:nvSpPr>
            <p:cNvPr id="83" name="타원 82"/>
            <p:cNvSpPr/>
            <p:nvPr/>
          </p:nvSpPr>
          <p:spPr>
            <a:xfrm>
              <a:off x="2899657" y="4303429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5175" y="4478947"/>
              <a:ext cx="732133" cy="732133"/>
            </a:xfrm>
            <a:prstGeom prst="rect">
              <a:avLst/>
            </a:prstGeom>
          </p:spPr>
        </p:pic>
      </p:grpSp>
      <p:sp>
        <p:nvSpPr>
          <p:cNvPr id="125" name="모서리가 둥근 직사각형 124"/>
          <p:cNvSpPr/>
          <p:nvPr/>
        </p:nvSpPr>
        <p:spPr>
          <a:xfrm>
            <a:off x="5635440" y="2218590"/>
            <a:ext cx="2388414" cy="14419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6" name="양쪽 모서리가 둥근 사각형 125"/>
          <p:cNvSpPr/>
          <p:nvPr/>
        </p:nvSpPr>
        <p:spPr>
          <a:xfrm flipH="1">
            <a:off x="5644720" y="2218590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121245" y="2284037"/>
            <a:ext cx="340806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김지홍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PM(Project Manager)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기획 및 계획 수립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일정 관리 </a:t>
            </a:r>
          </a:p>
        </p:txBody>
      </p:sp>
      <p:grpSp>
        <p:nvGrpSpPr>
          <p:cNvPr id="129" name="그룹 128"/>
          <p:cNvGrpSpPr/>
          <p:nvPr/>
        </p:nvGrpSpPr>
        <p:grpSpPr>
          <a:xfrm>
            <a:off x="6511551" y="1661661"/>
            <a:ext cx="645470" cy="645470"/>
            <a:chOff x="1651388" y="2172798"/>
            <a:chExt cx="1083168" cy="1083168"/>
          </a:xfrm>
        </p:grpSpPr>
        <p:sp>
          <p:nvSpPr>
            <p:cNvPr id="130" name="타원 129"/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132" name="TextBox 131"/>
          <p:cNvSpPr txBox="1"/>
          <p:nvPr/>
        </p:nvSpPr>
        <p:spPr>
          <a:xfrm>
            <a:off x="1769595" y="1260032"/>
            <a:ext cx="6690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전통적인 개발과 운영을 위한 </a:t>
            </a:r>
            <a:r>
              <a:rPr lang="en-US" altLang="ko-KR" sz="1600" b="1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DevOps</a:t>
            </a:r>
            <a:r>
              <a:rPr lang="ko-KR" altLang="en-US" sz="1600" b="1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위해 중앙 </a:t>
            </a:r>
            <a:r>
              <a:rPr lang="ko-KR" altLang="en-US" sz="1600" b="1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집중식</a:t>
            </a:r>
            <a:r>
              <a:rPr lang="ko-KR" altLang="en-US" sz="1600" b="1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팀 구성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모서리가 둥근 직사각형 124">
            <a:extLst>
              <a:ext uri="{FF2B5EF4-FFF2-40B4-BE49-F238E27FC236}">
                <a16:creationId xmlns:a16="http://schemas.microsoft.com/office/drawing/2014/main" id="{5D3E39AD-A951-3CBC-61C7-8D0244B366FD}"/>
              </a:ext>
            </a:extLst>
          </p:cNvPr>
          <p:cNvSpPr/>
          <p:nvPr/>
        </p:nvSpPr>
        <p:spPr>
          <a:xfrm>
            <a:off x="4344299" y="4458085"/>
            <a:ext cx="2388414" cy="190501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양쪽 모서리가 둥근 사각형 125">
            <a:extLst>
              <a:ext uri="{FF2B5EF4-FFF2-40B4-BE49-F238E27FC236}">
                <a16:creationId xmlns:a16="http://schemas.microsoft.com/office/drawing/2014/main" id="{763BBFB3-B5AD-4E30-77D4-F0BBB8A55DFC}"/>
              </a:ext>
            </a:extLst>
          </p:cNvPr>
          <p:cNvSpPr/>
          <p:nvPr/>
        </p:nvSpPr>
        <p:spPr>
          <a:xfrm flipH="1">
            <a:off x="4353579" y="4458085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291153-2F47-5FE0-9672-E041020D28A9}"/>
              </a:ext>
            </a:extLst>
          </p:cNvPr>
          <p:cNvSpPr/>
          <p:nvPr/>
        </p:nvSpPr>
        <p:spPr>
          <a:xfrm>
            <a:off x="3838655" y="4494733"/>
            <a:ext cx="340806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김훈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개발자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로고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및 배너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제작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내정보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학생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구현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국어국문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학과게시판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구현</a:t>
            </a:r>
            <a:endParaRPr lang="ko-KR" altLang="en-US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모서리가 둥근 직사각형 124">
            <a:extLst>
              <a:ext uri="{FF2B5EF4-FFF2-40B4-BE49-F238E27FC236}">
                <a16:creationId xmlns:a16="http://schemas.microsoft.com/office/drawing/2014/main" id="{FF61C7B3-4417-B4A5-4BA7-6EF0B0E821E0}"/>
              </a:ext>
            </a:extLst>
          </p:cNvPr>
          <p:cNvSpPr/>
          <p:nvPr/>
        </p:nvSpPr>
        <p:spPr>
          <a:xfrm>
            <a:off x="6928812" y="4453052"/>
            <a:ext cx="2388414" cy="190501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" name="양쪽 모서리가 둥근 사각형 125">
            <a:extLst>
              <a:ext uri="{FF2B5EF4-FFF2-40B4-BE49-F238E27FC236}">
                <a16:creationId xmlns:a16="http://schemas.microsoft.com/office/drawing/2014/main" id="{806679AB-1310-4BEF-3BB9-28C19A58139E}"/>
              </a:ext>
            </a:extLst>
          </p:cNvPr>
          <p:cNvSpPr/>
          <p:nvPr/>
        </p:nvSpPr>
        <p:spPr>
          <a:xfrm flipH="1">
            <a:off x="6938092" y="4453052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440A9A-E43F-39A3-AF3A-AB520341C34E}"/>
              </a:ext>
            </a:extLst>
          </p:cNvPr>
          <p:cNvSpPr/>
          <p:nvPr/>
        </p:nvSpPr>
        <p:spPr>
          <a:xfrm>
            <a:off x="6431322" y="4488692"/>
            <a:ext cx="340806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설우영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개발자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내정보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교수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구현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일어일문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학과게시판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구현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9" name="모서리가 둥근 직사각형 124">
            <a:extLst>
              <a:ext uri="{FF2B5EF4-FFF2-40B4-BE49-F238E27FC236}">
                <a16:creationId xmlns:a16="http://schemas.microsoft.com/office/drawing/2014/main" id="{0970FE16-5BD6-609F-F2B6-32CEB895C8CF}"/>
              </a:ext>
            </a:extLst>
          </p:cNvPr>
          <p:cNvSpPr/>
          <p:nvPr/>
        </p:nvSpPr>
        <p:spPr>
          <a:xfrm>
            <a:off x="9517239" y="4453051"/>
            <a:ext cx="2388414" cy="190501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0" name="양쪽 모서리가 둥근 사각형 125">
            <a:extLst>
              <a:ext uri="{FF2B5EF4-FFF2-40B4-BE49-F238E27FC236}">
                <a16:creationId xmlns:a16="http://schemas.microsoft.com/office/drawing/2014/main" id="{4A6B2802-796B-60E8-89DE-0A7F818C6360}"/>
              </a:ext>
            </a:extLst>
          </p:cNvPr>
          <p:cNvSpPr/>
          <p:nvPr/>
        </p:nvSpPr>
        <p:spPr>
          <a:xfrm flipH="1">
            <a:off x="9526519" y="4453052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D389EB-5AA3-9A3A-1D96-E2E808745201}"/>
              </a:ext>
            </a:extLst>
          </p:cNvPr>
          <p:cNvSpPr/>
          <p:nvPr/>
        </p:nvSpPr>
        <p:spPr>
          <a:xfrm>
            <a:off x="9019290" y="4514790"/>
            <a:ext cx="340806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진윤희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개발자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로그인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,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회원가입 화면 구현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중어중문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 </a:t>
            </a: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학과게시판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 구현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전자도서관 상세 화면 구현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/>
            </a:endParaRPr>
          </a:p>
        </p:txBody>
      </p:sp>
      <p:sp>
        <p:nvSpPr>
          <p:cNvPr id="22" name="모서리가 둥근 직사각형 124">
            <a:extLst>
              <a:ext uri="{FF2B5EF4-FFF2-40B4-BE49-F238E27FC236}">
                <a16:creationId xmlns:a16="http://schemas.microsoft.com/office/drawing/2014/main" id="{945E1D5C-204C-80BA-8836-F9A1F15127CA}"/>
              </a:ext>
            </a:extLst>
          </p:cNvPr>
          <p:cNvSpPr/>
          <p:nvPr/>
        </p:nvSpPr>
        <p:spPr>
          <a:xfrm>
            <a:off x="1755872" y="4453052"/>
            <a:ext cx="2388414" cy="190501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3" name="양쪽 모서리가 둥근 사각형 125">
            <a:extLst>
              <a:ext uri="{FF2B5EF4-FFF2-40B4-BE49-F238E27FC236}">
                <a16:creationId xmlns:a16="http://schemas.microsoft.com/office/drawing/2014/main" id="{6C154481-9CCE-6407-8F34-FD3A5A31BD82}"/>
              </a:ext>
            </a:extLst>
          </p:cNvPr>
          <p:cNvSpPr/>
          <p:nvPr/>
        </p:nvSpPr>
        <p:spPr>
          <a:xfrm flipH="1">
            <a:off x="1765152" y="4453052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1F674B5-54B3-0FDC-4397-1137D0247049}"/>
              </a:ext>
            </a:extLst>
          </p:cNvPr>
          <p:cNvSpPr/>
          <p:nvPr/>
        </p:nvSpPr>
        <p:spPr>
          <a:xfrm>
            <a:off x="1250687" y="4490673"/>
            <a:ext cx="3408062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구홍모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개발자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전자도서관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 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화면구현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기능구현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2622973" y="3864800"/>
            <a:ext cx="645470" cy="645470"/>
            <a:chOff x="8846116" y="4168827"/>
            <a:chExt cx="1083168" cy="1083168"/>
          </a:xfrm>
        </p:grpSpPr>
        <p:sp>
          <p:nvSpPr>
            <p:cNvPr id="117" name="타원 116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grpSp>
        <p:nvGrpSpPr>
          <p:cNvPr id="103" name="그룹 102"/>
          <p:cNvGrpSpPr/>
          <p:nvPr/>
        </p:nvGrpSpPr>
        <p:grpSpPr>
          <a:xfrm>
            <a:off x="7795454" y="3848044"/>
            <a:ext cx="645470" cy="645470"/>
            <a:chOff x="8846116" y="4168827"/>
            <a:chExt cx="1083168" cy="1083168"/>
          </a:xfrm>
        </p:grpSpPr>
        <p:sp>
          <p:nvSpPr>
            <p:cNvPr id="104" name="타원 103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930F2E8-7320-A61B-F9FB-22847EED3397}"/>
              </a:ext>
            </a:extLst>
          </p:cNvPr>
          <p:cNvGrpSpPr/>
          <p:nvPr/>
        </p:nvGrpSpPr>
        <p:grpSpPr>
          <a:xfrm>
            <a:off x="10400586" y="3864799"/>
            <a:ext cx="645470" cy="645470"/>
            <a:chOff x="8723358" y="1778931"/>
            <a:chExt cx="1083168" cy="1083168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7F2C3DD-0165-CF31-3C6B-C043023BAE6D}"/>
                </a:ext>
              </a:extLst>
            </p:cNvPr>
            <p:cNvSpPr/>
            <p:nvPr/>
          </p:nvSpPr>
          <p:spPr>
            <a:xfrm>
              <a:off x="8723358" y="1778931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A3D4E9B2-A0F1-44EC-D261-025404A28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6567" y="1952140"/>
              <a:ext cx="736749" cy="736749"/>
            </a:xfrm>
            <a:prstGeom prst="rect">
              <a:avLst/>
            </a:prstGeom>
          </p:spPr>
        </p:pic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382482"/>
              </p:ext>
            </p:extLst>
          </p:nvPr>
        </p:nvGraphicFramePr>
        <p:xfrm>
          <a:off x="300208" y="1312538"/>
          <a:ext cx="1315920" cy="5582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ct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개요</a:t>
                      </a:r>
                      <a:endParaRPr lang="en-US" altLang="ko-KR" sz="1400" b="1" kern="0" dirty="0" smtClean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         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개발</a:t>
                      </a:r>
                      <a:r>
                        <a:rPr lang="en-US" altLang="ko-KR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계획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수립</a:t>
                      </a:r>
                      <a:endParaRPr lang="en-US" altLang="ko-KR" sz="1400" b="1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작업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내역</a:t>
                      </a:r>
                      <a:r>
                        <a:rPr lang="en-US" altLang="ko-KR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5215771" y="3853772"/>
            <a:ext cx="645470" cy="645470"/>
            <a:chOff x="8846116" y="4168827"/>
            <a:chExt cx="1083168" cy="1083168"/>
          </a:xfrm>
        </p:grpSpPr>
        <p:sp>
          <p:nvSpPr>
            <p:cNvPr id="43" name="타원 42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880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7255" y="3149985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580533"/>
              </p:ext>
            </p:extLst>
          </p:nvPr>
        </p:nvGraphicFramePr>
        <p:xfrm>
          <a:off x="301781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 </a:t>
            </a:r>
            <a:r>
              <a:rPr lang="ko-KR" altLang="en-US" sz="2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계획수립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51FD9-E878-026B-7AAF-53DB8186A062}"/>
              </a:ext>
            </a:extLst>
          </p:cNvPr>
          <p:cNvSpPr txBox="1"/>
          <p:nvPr/>
        </p:nvSpPr>
        <p:spPr>
          <a:xfrm>
            <a:off x="1908000" y="1080000"/>
            <a:ext cx="2452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03.1) </a:t>
            </a:r>
            <a:r>
              <a:rPr lang="ko-KR" altLang="en-US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FA77E4-C097-43AE-3A1A-935D58333C55}"/>
              </a:ext>
            </a:extLst>
          </p:cNvPr>
          <p:cNvSpPr txBox="1"/>
          <p:nvPr/>
        </p:nvSpPr>
        <p:spPr>
          <a:xfrm>
            <a:off x="2343706" y="1946943"/>
            <a:ext cx="2239861" cy="169277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sz="1700" b="1" dirty="0"/>
              <a:t>Windows 10</a:t>
            </a:r>
          </a:p>
          <a:p>
            <a:pPr algn="ctr"/>
            <a:endParaRPr lang="en-US" altLang="ko-KR" sz="1700" b="1" dirty="0"/>
          </a:p>
          <a:p>
            <a:pPr algn="ctr"/>
            <a:r>
              <a:rPr lang="en-US" altLang="ko-KR" sz="1700" b="1" dirty="0"/>
              <a:t>Chrome </a:t>
            </a:r>
            <a:r>
              <a:rPr lang="en-US" altLang="ko-KR" sz="1700" b="1" dirty="0" smtClean="0"/>
              <a:t>111</a:t>
            </a:r>
            <a:endParaRPr lang="en-US" altLang="ko-KR" sz="1700" b="1" dirty="0"/>
          </a:p>
          <a:p>
            <a:pPr algn="ctr"/>
            <a:endParaRPr lang="ko-KR" altLang="en-US" sz="1700" dirty="0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116594CC-94DA-3D4A-6DAF-92D06983F300}"/>
              </a:ext>
            </a:extLst>
          </p:cNvPr>
          <p:cNvSpPr/>
          <p:nvPr/>
        </p:nvSpPr>
        <p:spPr>
          <a:xfrm>
            <a:off x="2854036" y="1605764"/>
            <a:ext cx="1209964" cy="615581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OS</a:t>
            </a:r>
          </a:p>
          <a:p>
            <a:pPr algn="ctr"/>
            <a:r>
              <a:rPr lang="en-US" altLang="ko-KR" b="1" dirty="0"/>
              <a:t>Browser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898B12-10F8-8A87-C823-A2143125D717}"/>
              </a:ext>
            </a:extLst>
          </p:cNvPr>
          <p:cNvSpPr txBox="1"/>
          <p:nvPr/>
        </p:nvSpPr>
        <p:spPr>
          <a:xfrm>
            <a:off x="5310874" y="1950019"/>
            <a:ext cx="2239861" cy="170816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sz="1700" b="1" dirty="0"/>
              <a:t>Embedded web </a:t>
            </a:r>
            <a:r>
              <a:rPr lang="en-US" altLang="ko-KR" sz="1700" b="1" dirty="0" smtClean="0"/>
              <a:t>server</a:t>
            </a:r>
          </a:p>
          <a:p>
            <a:pPr algn="ctr"/>
            <a:endParaRPr lang="en-US" altLang="ko-KR" sz="1700" b="1" dirty="0"/>
          </a:p>
          <a:p>
            <a:pPr algn="ctr"/>
            <a:endParaRPr lang="ko-KR" altLang="en-US" dirty="0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8DE5298D-2E82-84C0-6BCE-74B2078F251F}"/>
              </a:ext>
            </a:extLst>
          </p:cNvPr>
          <p:cNvSpPr/>
          <p:nvPr/>
        </p:nvSpPr>
        <p:spPr>
          <a:xfrm>
            <a:off x="5832771" y="1601148"/>
            <a:ext cx="1209964" cy="620197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WAS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6F8E68-0419-5173-2757-75B4252E8FF7}"/>
              </a:ext>
            </a:extLst>
          </p:cNvPr>
          <p:cNvSpPr txBox="1"/>
          <p:nvPr/>
        </p:nvSpPr>
        <p:spPr>
          <a:xfrm>
            <a:off x="8178766" y="1954638"/>
            <a:ext cx="2239861" cy="167738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ctr"/>
            <a:r>
              <a:rPr lang="en-US" altLang="ko-KR" sz="1700" b="1" dirty="0"/>
              <a:t>Java 11</a:t>
            </a:r>
          </a:p>
          <a:p>
            <a:pPr algn="ctr"/>
            <a:endParaRPr lang="en-US" altLang="ko-KR" sz="1700" b="1" dirty="0"/>
          </a:p>
          <a:p>
            <a:pPr algn="ctr"/>
            <a:r>
              <a:rPr lang="en-US" altLang="ko-KR" sz="1700" b="1" dirty="0" err="1" smtClean="0"/>
              <a:t>SpringBoot</a:t>
            </a:r>
            <a:endParaRPr lang="en-US" altLang="ko-KR" sz="1700" b="1" dirty="0" smtClean="0"/>
          </a:p>
          <a:p>
            <a:pPr algn="ctr"/>
            <a:endParaRPr lang="en-US" altLang="ko-KR" sz="1700" b="1" dirty="0"/>
          </a:p>
          <a:p>
            <a:pPr algn="ctr"/>
            <a:r>
              <a:rPr lang="en-US" altLang="ko-KR" sz="1700" b="1" dirty="0" err="1"/>
              <a:t>Thymeleaf</a:t>
            </a:r>
            <a:r>
              <a:rPr lang="en-US" altLang="ko-KR" sz="1700" b="1" dirty="0"/>
              <a:t> 3.1.1</a:t>
            </a:r>
            <a:endParaRPr lang="ko-KR" altLang="en-US" sz="1700" b="1" dirty="0"/>
          </a:p>
        </p:txBody>
      </p: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247E6FFE-38B9-6CEE-C44B-7062DE973B29}"/>
              </a:ext>
            </a:extLst>
          </p:cNvPr>
          <p:cNvSpPr/>
          <p:nvPr/>
        </p:nvSpPr>
        <p:spPr>
          <a:xfrm>
            <a:off x="8700663" y="1605767"/>
            <a:ext cx="1277838" cy="620197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Language</a:t>
            </a:r>
          </a:p>
          <a:p>
            <a:pPr algn="ctr"/>
            <a:r>
              <a:rPr lang="en-US" altLang="ko-KR" sz="1600" b="1" dirty="0"/>
              <a:t>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C8279D-D77F-4AFD-078A-D64EAFFBFD0C}"/>
              </a:ext>
            </a:extLst>
          </p:cNvPr>
          <p:cNvSpPr txBox="1"/>
          <p:nvPr/>
        </p:nvSpPr>
        <p:spPr>
          <a:xfrm>
            <a:off x="8174150" y="4231393"/>
            <a:ext cx="2239861" cy="169277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ctr"/>
            <a:r>
              <a:rPr lang="en-US" altLang="ko-KR" sz="1700" b="1" dirty="0" smtClean="0"/>
              <a:t>HTML</a:t>
            </a:r>
          </a:p>
          <a:p>
            <a:pPr algn="ctr"/>
            <a:r>
              <a:rPr lang="en-US" altLang="ko-KR" sz="1700" b="1" dirty="0" smtClean="0"/>
              <a:t>CSS3</a:t>
            </a:r>
            <a:endParaRPr lang="en-US" altLang="ko-KR" sz="1700" b="1" dirty="0"/>
          </a:p>
          <a:p>
            <a:pPr algn="ctr"/>
            <a:r>
              <a:rPr lang="en-US" altLang="ko-KR" sz="1700" b="1" dirty="0"/>
              <a:t>JavaScript(ES6)</a:t>
            </a:r>
          </a:p>
          <a:p>
            <a:pPr algn="ctr"/>
            <a:r>
              <a:rPr lang="en-US" altLang="ko-KR" sz="1700" b="1" dirty="0"/>
              <a:t>jQuery </a:t>
            </a:r>
            <a:r>
              <a:rPr lang="en-US" altLang="ko-KR" sz="1700" b="1" dirty="0" smtClean="0"/>
              <a:t>3.1</a:t>
            </a:r>
          </a:p>
          <a:p>
            <a:endParaRPr lang="en-US" altLang="ko-KR" dirty="0"/>
          </a:p>
        </p:txBody>
      </p: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BFA798E7-C3CB-7A1E-927D-A70C2D9C752A}"/>
              </a:ext>
            </a:extLst>
          </p:cNvPr>
          <p:cNvSpPr/>
          <p:nvPr/>
        </p:nvSpPr>
        <p:spPr>
          <a:xfrm>
            <a:off x="8696047" y="3882522"/>
            <a:ext cx="1282454" cy="634060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Language</a:t>
            </a:r>
          </a:p>
          <a:p>
            <a:pPr algn="ctr"/>
            <a:r>
              <a:rPr lang="en-US" altLang="ko-KR" sz="1600" b="1" dirty="0"/>
              <a:t>Client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55A4DA-6990-D5ED-778F-B318BE6F0637}"/>
              </a:ext>
            </a:extLst>
          </p:cNvPr>
          <p:cNvSpPr txBox="1"/>
          <p:nvPr/>
        </p:nvSpPr>
        <p:spPr>
          <a:xfrm>
            <a:off x="2336758" y="4249866"/>
            <a:ext cx="2239861" cy="167738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ctr"/>
            <a:r>
              <a:rPr lang="en-US" altLang="ko-KR" sz="1700" b="1" dirty="0"/>
              <a:t>Spring Tools 4 </a:t>
            </a:r>
            <a:r>
              <a:rPr lang="en-US" altLang="ko-KR" sz="1700" b="1" dirty="0" smtClean="0"/>
              <a:t>MySQL </a:t>
            </a:r>
            <a:r>
              <a:rPr lang="en-US" altLang="ko-KR" sz="1700" b="1" dirty="0"/>
              <a:t>Workbench </a:t>
            </a:r>
            <a:r>
              <a:rPr lang="en-US" altLang="ko-KR" sz="1700" b="1" dirty="0" err="1" smtClean="0"/>
              <a:t>HeidiSQL</a:t>
            </a:r>
            <a:r>
              <a:rPr lang="en-US" altLang="ko-KR" sz="1700" b="1" dirty="0" smtClean="0"/>
              <a:t> </a:t>
            </a:r>
          </a:p>
          <a:p>
            <a:pPr algn="ctr"/>
            <a:r>
              <a:rPr lang="en-US" altLang="ko-KR" sz="1700" b="1" dirty="0" err="1" smtClean="0"/>
              <a:t>Git</a:t>
            </a:r>
            <a:endParaRPr lang="en-US" altLang="ko-KR" sz="1700" b="1" dirty="0"/>
          </a:p>
          <a:p>
            <a:pPr algn="ctr"/>
            <a:r>
              <a:rPr lang="en-US" altLang="ko-KR" sz="1700" b="1" dirty="0" err="1" smtClean="0"/>
              <a:t>Github</a:t>
            </a:r>
            <a:endParaRPr lang="en-US" altLang="ko-KR" sz="1700" b="1" dirty="0"/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844222C8-CE76-0E1E-C11D-E07515E2A40B}"/>
              </a:ext>
            </a:extLst>
          </p:cNvPr>
          <p:cNvSpPr/>
          <p:nvPr/>
        </p:nvSpPr>
        <p:spPr>
          <a:xfrm>
            <a:off x="2858655" y="3900995"/>
            <a:ext cx="1209964" cy="615581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Tools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06A143-47B5-3065-104A-556C97CEF022}"/>
              </a:ext>
            </a:extLst>
          </p:cNvPr>
          <p:cNvSpPr txBox="1"/>
          <p:nvPr/>
        </p:nvSpPr>
        <p:spPr>
          <a:xfrm>
            <a:off x="5315495" y="4236016"/>
            <a:ext cx="2239861" cy="170816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algn="ctr"/>
            <a:r>
              <a:rPr lang="en-US" altLang="ko-KR" sz="1700" b="1" dirty="0" err="1" smtClean="0"/>
              <a:t>MariaDB</a:t>
            </a:r>
            <a:r>
              <a:rPr lang="en-US" altLang="ko-KR" sz="1700" b="1" dirty="0" smtClean="0"/>
              <a:t> 10.8.7</a:t>
            </a:r>
          </a:p>
          <a:p>
            <a:pPr algn="ctr"/>
            <a:endParaRPr lang="en-US" altLang="ko-KR" sz="1700" b="1" dirty="0" smtClean="0"/>
          </a:p>
          <a:p>
            <a:pPr algn="ctr"/>
            <a:endParaRPr lang="en-US" altLang="ko-KR" sz="1700" b="1" dirty="0" smtClean="0"/>
          </a:p>
        </p:txBody>
      </p: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1833DFC4-F9DC-B8C5-AAFD-9B586E4E6D4B}"/>
              </a:ext>
            </a:extLst>
          </p:cNvPr>
          <p:cNvSpPr/>
          <p:nvPr/>
        </p:nvSpPr>
        <p:spPr>
          <a:xfrm>
            <a:off x="5837392" y="3887145"/>
            <a:ext cx="1209964" cy="620197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val="18905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703</Words>
  <Application>Microsoft Office PowerPoint</Application>
  <PresentationFormat>와이드스크린</PresentationFormat>
  <Paragraphs>288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HY견고딕</vt:lpstr>
      <vt:lpstr>Noto Sans KR</vt:lpstr>
      <vt:lpstr>Tmon몬소리 Black</vt:lpstr>
      <vt:lpstr>맑은 고딕</vt:lpstr>
      <vt:lpstr>한컴산뜻돋움</vt:lpstr>
      <vt:lpstr>Arial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java1</cp:lastModifiedBy>
  <cp:revision>83</cp:revision>
  <dcterms:created xsi:type="dcterms:W3CDTF">2022-05-10T14:42:24Z</dcterms:created>
  <dcterms:modified xsi:type="dcterms:W3CDTF">2023-05-11T03:14:17Z</dcterms:modified>
</cp:coreProperties>
</file>