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9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2" r:id="rId30"/>
    <p:sldId id="301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27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8A8"/>
    <a:srgbClr val="5E5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1" autoAdjust="0"/>
  </p:normalViewPr>
  <p:slideViewPr>
    <p:cSldViewPr>
      <p:cViewPr varScale="1">
        <p:scale>
          <a:sx n="71" d="100"/>
          <a:sy n="71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B9634-7449-4F96-8B0C-11C330733955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C1EA4-ED37-40B3-9372-8E7E4CEB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F7EE-D0ED-4D84-9DD6-74585296845F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C35F-D3F0-48D9-B1F4-CC013811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35F-D3F0-48D9-B1F4-CC013811F4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3581400"/>
            <a:ext cx="77724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2981"/>
            <a:ext cx="5260933" cy="9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343400"/>
            <a:ext cx="7772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pPr lvl="0"/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259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25755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7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6600" y="685800"/>
            <a:ext cx="5410200" cy="457200"/>
          </a:xfrm>
          <a:prstGeom prst="rect">
            <a:avLst/>
          </a:prstGeom>
        </p:spPr>
        <p:txBody>
          <a:bodyPr/>
          <a:lstStyle>
            <a:lvl1pPr algn="r">
              <a:defRPr sz="2500" b="1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ca-ES" dirty="0" smtClean="0"/>
              <a:t>ចម្នងជើង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1pPr>
            <a:lvl2pPr marL="742950" indent="-28575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2pPr>
            <a:lvl3pPr marL="11430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§"/>
              <a:defRPr sz="19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09600"/>
            <a:ext cx="280736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31418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3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8F28-1F27-41E0-A684-924B4B6AC8F0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xample.com/page-tit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localhost/mywordpres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localhost/mywordpres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ordpress.org/plugins/fluid-responsive-slide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7772400" cy="685800"/>
          </a:xfrm>
        </p:spPr>
        <p:txBody>
          <a:bodyPr/>
          <a:lstStyle/>
          <a:p>
            <a:r>
              <a:rPr lang="ca-ES" sz="3600" dirty="0" smtClean="0"/>
              <a:t>បង្កើតគេហទំព័រជាមួយ </a:t>
            </a:r>
            <a:r>
              <a:rPr lang="en-US" dirty="0" err="1">
                <a:latin typeface="Cambria (Headings)"/>
                <a:ea typeface="+mn-ea"/>
              </a:rPr>
              <a:t>WordPress</a:t>
            </a:r>
            <a:endParaRPr lang="en-US" sz="2400" dirty="0">
              <a:latin typeface="Cambria (Headings)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4343400"/>
            <a:ext cx="7772400" cy="114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ca-ES" sz="2800" dirty="0" smtClean="0"/>
              <a:t>មេរៀនទី​ </a:t>
            </a:r>
            <a:r>
              <a:rPr lang="km-KH" dirty="0"/>
              <a:t>៣</a:t>
            </a:r>
            <a:r>
              <a:rPr lang="ca-ES" sz="2800" dirty="0" smtClean="0"/>
              <a:t>៖</a:t>
            </a:r>
            <a:br>
              <a:rPr lang="ca-ES" sz="2800" dirty="0" smtClean="0"/>
            </a:br>
            <a:r>
              <a:rPr lang="ca-ES" sz="2800" dirty="0" smtClean="0"/>
              <a:t>ការ</a:t>
            </a:r>
            <a:r>
              <a:rPr lang="km-KH" dirty="0" smtClean="0"/>
              <a:t>ណែនាំអំពី </a:t>
            </a:r>
            <a:r>
              <a:rPr lang="en-US" sz="2600" dirty="0">
                <a:latin typeface="Cambria (Headings)"/>
              </a:rPr>
              <a:t>Dashboard</a:t>
            </a:r>
            <a:r>
              <a:rPr lang="en-US" dirty="0" smtClean="0"/>
              <a:t> </a:t>
            </a:r>
            <a:r>
              <a:rPr lang="km-KH" dirty="0" smtClean="0"/>
              <a:t>របស់ </a:t>
            </a:r>
            <a:r>
              <a:rPr lang="en-US" dirty="0" err="1">
                <a:latin typeface="Cambria (Headings)"/>
              </a:rPr>
              <a:t>WordPress</a:t>
            </a:r>
            <a:endParaRPr lang="en-US" dirty="0">
              <a:latin typeface="Cambria (Headings)"/>
            </a:endParaRPr>
          </a:p>
        </p:txBody>
      </p:sp>
      <p:pic>
        <p:nvPicPr>
          <p:cNvPr id="4" name="Picture 3" descr="WordPress logo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194" y="5791200"/>
            <a:ext cx="3276600" cy="750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តម្លើង </a:t>
            </a:r>
            <a:r>
              <a:rPr lang="en-US" sz="1900" dirty="0" err="1" smtClean="0">
                <a:latin typeface="+mj-lt"/>
              </a:rPr>
              <a:t>និង</a:t>
            </a:r>
            <a:r>
              <a:rPr lang="en-US" sz="1900" dirty="0" smtClean="0">
                <a:latin typeface="+mj-lt"/>
              </a:rPr>
              <a:t> Activate </a:t>
            </a:r>
            <a:r>
              <a:rPr lang="en-US" sz="1900" dirty="0">
                <a:latin typeface="+mj-lt"/>
              </a:rPr>
              <a:t>Theme</a:t>
            </a:r>
            <a:r>
              <a:rPr lang="en-US" sz="1900" dirty="0"/>
              <a:t> </a:t>
            </a:r>
            <a:r>
              <a:rPr lang="ca-ES" sz="1900" dirty="0" smtClean="0">
                <a:latin typeface="+mj-lt"/>
              </a:rPr>
              <a:t>ថ្មី</a:t>
            </a:r>
            <a:endParaRPr lang="ca-ES" sz="19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8460"/>
            <a:ext cx="607695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752601" y="2552684"/>
            <a:ext cx="6444224" cy="2247916"/>
            <a:chOff x="-1823254" y="466413"/>
            <a:chExt cx="6444224" cy="2247916"/>
          </a:xfrm>
        </p:grpSpPr>
        <p:sp>
          <p:nvSpPr>
            <p:cNvPr id="34" name="Rectangle 33"/>
            <p:cNvSpPr/>
            <p:nvPr/>
          </p:nvSpPr>
          <p:spPr>
            <a:xfrm>
              <a:off x="-1823254" y="2413527"/>
              <a:ext cx="600576" cy="300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1246429" y="466413"/>
              <a:ext cx="5867399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នៅពេលតម្លើងចប់ សូមចុចលើពាក្យ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“Activate” </a:t>
              </a: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ដើម្បីប្រើប្រាស់ Theme</a:t>
              </a:r>
            </a:p>
          </p:txBody>
        </p:sp>
        <p:cxnSp>
          <p:nvCxnSpPr>
            <p:cNvPr id="36" name="Straight Arrow Connector 35"/>
            <p:cNvCxnSpPr>
              <a:stCxn id="34" idx="0"/>
            </p:cNvCxnSpPr>
            <p:nvPr/>
          </p:nvCxnSpPr>
          <p:spPr>
            <a:xfrm flipV="1">
              <a:off x="-1522966" y="1333643"/>
              <a:ext cx="300288" cy="1079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3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សាកល្បង </a:t>
            </a:r>
            <a:r>
              <a:rPr lang="en-US" sz="1900" dirty="0">
                <a:latin typeface="+mj-lt"/>
              </a:rPr>
              <a:t>Theme</a:t>
            </a:r>
            <a:r>
              <a:rPr lang="en-US" sz="1900" dirty="0" smtClean="0"/>
              <a:t> </a:t>
            </a:r>
            <a:r>
              <a:rPr lang="ca-ES" sz="1900" dirty="0" smtClean="0">
                <a:latin typeface="+mj-lt"/>
              </a:rPr>
              <a:t>ថ្មី</a:t>
            </a:r>
            <a:endParaRPr lang="ca-ES" sz="19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19" y="1600200"/>
            <a:ext cx="20955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1" y="2590800"/>
            <a:ext cx="6550618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triped Right Arrow 5"/>
          <p:cNvSpPr/>
          <p:nvPr/>
        </p:nvSpPr>
        <p:spPr>
          <a:xfrm rot="7332936">
            <a:off x="6176559" y="2504955"/>
            <a:ext cx="685800" cy="304800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160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១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9512" y="37518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២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39" y="4229594"/>
            <a:ext cx="2360426" cy="20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triped Right Arrow 15"/>
          <p:cNvSpPr/>
          <p:nvPr/>
        </p:nvSpPr>
        <p:spPr>
          <a:xfrm rot="12055031">
            <a:off x="5823012" y="4341972"/>
            <a:ext cx="685800" cy="304800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7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កែ</a:t>
            </a:r>
            <a:r>
              <a:rPr lang="ca-ES" sz="1900" dirty="0" smtClean="0">
                <a:latin typeface="+mj-lt"/>
              </a:rPr>
              <a:t> </a:t>
            </a:r>
            <a:r>
              <a:rPr lang="en-US" sz="1900" dirty="0" smtClean="0">
                <a:latin typeface="+mj-lt"/>
              </a:rPr>
              <a:t>Logo </a:t>
            </a:r>
            <a:r>
              <a:rPr lang="en-US" sz="1900" dirty="0" err="1" smtClean="0"/>
              <a:t>និងជម្រើសផ្សេងៗទៀត</a:t>
            </a: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ca-ES" sz="1900" dirty="0" smtClean="0"/>
              <a:t>បញ្ជាក់៖ ជម្រើសដែលយើងអាចកែបាន គឺអាស្រ័យទៅលើ </a:t>
            </a:r>
            <a:r>
              <a:rPr lang="en-US" sz="1900" dirty="0">
                <a:latin typeface="+mj-lt"/>
              </a:rPr>
              <a:t>Theme</a:t>
            </a:r>
            <a:r>
              <a:rPr lang="ca-ES" sz="1900" dirty="0" smtClean="0"/>
              <a:t>។</a:t>
            </a:r>
          </a:p>
          <a:p>
            <a:pPr>
              <a:lnSpc>
                <a:spcPct val="150000"/>
              </a:lnSpc>
            </a:pPr>
            <a:r>
              <a:rPr lang="ca-ES" sz="1900" dirty="0" smtClean="0"/>
              <a:t>យើងអាចបន្ថែមជម្រើសទាំងនោះបាន ប្រសិនជាយើងរៀនចប់ មេរៀន “បង្កើត </a:t>
            </a:r>
            <a:r>
              <a:rPr lang="en-US" sz="1900" dirty="0" err="1">
                <a:latin typeface="+mj-lt"/>
              </a:rPr>
              <a:t>WordPress</a:t>
            </a:r>
            <a:r>
              <a:rPr lang="en-US" sz="1900" dirty="0" smtClean="0"/>
              <a:t> Theme” </a:t>
            </a:r>
            <a:endParaRPr lang="ca-E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3657600"/>
            <a:ext cx="3552825" cy="20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35" y="3673434"/>
            <a:ext cx="4267201" cy="213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33848" y="4365581"/>
            <a:ext cx="762000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4800600"/>
            <a:ext cx="162395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11634" y="4060781"/>
            <a:ext cx="194656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48000"/>
            <a:ext cx="7620000" cy="2133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ca-ES" sz="2800" dirty="0" smtClean="0"/>
              <a:t>សូមព្យាយាមសាកល្បងឱ្យបានច្រើន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a-ES" sz="2800" dirty="0" smtClean="0"/>
              <a:t> </a:t>
            </a:r>
            <a:r>
              <a:rPr lang="en-US" sz="4000" dirty="0" smtClean="0">
                <a:latin typeface="+mj-lt"/>
              </a:rPr>
              <a:t>Try to play around it!</a:t>
            </a:r>
          </a:p>
        </p:txBody>
      </p:sp>
    </p:spTree>
    <p:extLst>
      <p:ext uri="{BB962C8B-B14F-4D97-AF65-F5344CB8AC3E}">
        <p14:creationId xmlns:p14="http://schemas.microsoft.com/office/powerpoint/2010/main" val="10903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Page </a:t>
            </a:r>
            <a:r>
              <a:rPr lang="km-KH" sz="1900" dirty="0" smtClean="0">
                <a:latin typeface="+mj-lt"/>
              </a:rPr>
              <a:t>គឺជាទំព័រមួយដែលពុំសូវមានការផ្លាស់ប្តូរ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+mj-lt"/>
              </a:rPr>
              <a:t>Page</a:t>
            </a:r>
            <a:r>
              <a:rPr lang="km-KH" sz="1900" dirty="0" smtClean="0"/>
              <a:t> គ្មានក្រុម ឬចំណាត់ថ្នាក់នោះទេ </a:t>
            </a:r>
            <a:r>
              <a:rPr lang="km-KH" sz="1900" dirty="0">
                <a:latin typeface="+mj-lt"/>
              </a:rPr>
              <a:t>(</a:t>
            </a:r>
            <a:r>
              <a:rPr lang="en-US" sz="1900" dirty="0">
                <a:latin typeface="+mj-lt"/>
              </a:rPr>
              <a:t>no category and no tag</a:t>
            </a:r>
            <a:r>
              <a:rPr lang="km-KH" sz="1900" dirty="0" smtClean="0">
                <a:latin typeface="+mj-lt"/>
              </a:rPr>
              <a:t>)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Page </a:t>
            </a:r>
            <a:r>
              <a:rPr lang="en-US" sz="1900" dirty="0" err="1" smtClean="0">
                <a:latin typeface="+mj-lt"/>
              </a:rPr>
              <a:t>Url</a:t>
            </a:r>
            <a:r>
              <a:rPr lang="en-US" sz="1900" dirty="0" smtClean="0">
                <a:latin typeface="+mj-lt"/>
              </a:rPr>
              <a:t> </a:t>
            </a:r>
            <a:r>
              <a:rPr lang="km-KH" sz="1900" dirty="0" smtClean="0">
                <a:latin typeface="+mj-lt"/>
              </a:rPr>
              <a:t>មានទម្រង់ </a:t>
            </a:r>
            <a:r>
              <a:rPr lang="en-US" sz="1900" dirty="0" smtClean="0">
                <a:latin typeface="+mj-lt"/>
                <a:hlinkClick r:id="rId2"/>
              </a:rPr>
              <a:t>http://example.com/page-title/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ទំព័រ </a:t>
            </a:r>
            <a:r>
              <a:rPr lang="en-US" sz="1900" dirty="0" smtClean="0">
                <a:latin typeface="+mj-lt"/>
              </a:rPr>
              <a:t>“</a:t>
            </a:r>
            <a:r>
              <a:rPr lang="km-KH" sz="1900" dirty="0" smtClean="0">
                <a:latin typeface="+mj-lt"/>
              </a:rPr>
              <a:t>អំពីយើង</a:t>
            </a:r>
            <a:r>
              <a:rPr lang="en-US" sz="1900" dirty="0" smtClean="0">
                <a:latin typeface="+mj-lt"/>
              </a:rPr>
              <a:t>”</a:t>
            </a:r>
            <a:endParaRPr lang="en-US" sz="19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24200"/>
            <a:ext cx="2957726" cy="347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របៀបបង្កើត </a:t>
            </a:r>
            <a:r>
              <a:rPr lang="en-US" sz="1900" dirty="0" smtClean="0">
                <a:latin typeface="+mj-lt"/>
              </a:rPr>
              <a:t>Page </a:t>
            </a:r>
            <a:r>
              <a:rPr lang="km-KH" sz="1900" dirty="0" smtClean="0">
                <a:latin typeface="+mj-lt"/>
              </a:rPr>
              <a:t>ថ្មី។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យើងនឹងបង្កើត ទំព័រ </a:t>
            </a:r>
            <a:r>
              <a:rPr lang="en-US" sz="1900" dirty="0" smtClean="0">
                <a:latin typeface="+mj-lt"/>
              </a:rPr>
              <a:t>“</a:t>
            </a:r>
            <a:r>
              <a:rPr lang="km-KH" sz="1900" dirty="0" smtClean="0">
                <a:latin typeface="+mj-lt"/>
              </a:rPr>
              <a:t>អំពីយើង</a:t>
            </a:r>
            <a:r>
              <a:rPr lang="en-US" sz="1900" dirty="0" smtClean="0">
                <a:latin typeface="+mj-lt"/>
              </a:rPr>
              <a:t>”</a:t>
            </a:r>
            <a:endParaRPr lang="km-KH" sz="1900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35528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17427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 smtClean="0">
                <a:solidFill>
                  <a:srgbClr val="FF0000"/>
                </a:solidFill>
              </a:rPr>
              <a:t>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dirty="0">
                <a:solidFill>
                  <a:srgbClr val="FF0000"/>
                </a:solidFill>
              </a:rPr>
              <a:t>២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របៀបបង្កើត </a:t>
            </a:r>
            <a:r>
              <a:rPr lang="en-US" sz="1900" dirty="0" smtClean="0">
                <a:latin typeface="+mj-lt"/>
              </a:rPr>
              <a:t>Page </a:t>
            </a:r>
            <a:r>
              <a:rPr lang="km-KH" sz="1900" dirty="0" smtClean="0">
                <a:latin typeface="+mj-lt"/>
              </a:rPr>
              <a:t>ថ្មី។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យើងនឹងបង្កើត ទំព័រ </a:t>
            </a:r>
            <a:r>
              <a:rPr lang="en-US" sz="1900" dirty="0" smtClean="0">
                <a:latin typeface="+mj-lt"/>
              </a:rPr>
              <a:t>“</a:t>
            </a:r>
            <a:r>
              <a:rPr lang="km-KH" sz="1900" dirty="0" smtClean="0">
                <a:latin typeface="+mj-lt"/>
              </a:rPr>
              <a:t>អំពីយើង</a:t>
            </a:r>
            <a:r>
              <a:rPr lang="en-US" sz="1900" dirty="0" smtClean="0">
                <a:latin typeface="+mj-lt"/>
              </a:rPr>
              <a:t>”</a:t>
            </a:r>
            <a:endParaRPr lang="km-KH" sz="1900" dirty="0" smtClean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519988" cy="3950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85800" y="2667000"/>
            <a:ext cx="4953000" cy="970128"/>
            <a:chOff x="685800" y="2667000"/>
            <a:chExt cx="4953000" cy="970128"/>
          </a:xfrm>
        </p:grpSpPr>
        <p:sp>
          <p:nvSpPr>
            <p:cNvPr id="5" name="Rectangle 4"/>
            <p:cNvSpPr/>
            <p:nvPr/>
          </p:nvSpPr>
          <p:spPr>
            <a:xfrm>
              <a:off x="685800" y="2819400"/>
              <a:ext cx="10668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667000"/>
              <a:ext cx="3276600" cy="9701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</a:rPr>
                <a:t>ចំណងជើង របស់ទំព័រ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  <a:endCxn id="6" idx="1"/>
            </p:cNvCxnSpPr>
            <p:nvPr/>
          </p:nvCxnSpPr>
          <p:spPr>
            <a:xfrm>
              <a:off x="1752600" y="3009900"/>
              <a:ext cx="609600" cy="1421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62000" y="2039772"/>
            <a:ext cx="6618596" cy="3522829"/>
            <a:chOff x="685800" y="998135"/>
            <a:chExt cx="6618596" cy="3522829"/>
          </a:xfrm>
        </p:grpSpPr>
        <p:sp>
          <p:nvSpPr>
            <p:cNvPr id="15" name="Rectangle 14"/>
            <p:cNvSpPr/>
            <p:nvPr/>
          </p:nvSpPr>
          <p:spPr>
            <a:xfrm>
              <a:off x="685800" y="2819400"/>
              <a:ext cx="5562600" cy="17015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27796" y="998135"/>
              <a:ext cx="3276600" cy="9701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</a:rPr>
                <a:t>ព័ត៌មានពិស្តា របស់ទំព័រ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0"/>
              <a:endCxn id="16" idx="1"/>
            </p:cNvCxnSpPr>
            <p:nvPr/>
          </p:nvCxnSpPr>
          <p:spPr>
            <a:xfrm flipV="1">
              <a:off x="3467100" y="1483199"/>
              <a:ext cx="560696" cy="13362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85348" y="4157307"/>
            <a:ext cx="5282252" cy="1252892"/>
            <a:chOff x="-3529652" y="2112488"/>
            <a:chExt cx="5282252" cy="1252892"/>
          </a:xfrm>
        </p:grpSpPr>
        <p:sp>
          <p:nvSpPr>
            <p:cNvPr id="25" name="Rectangle 24"/>
            <p:cNvSpPr/>
            <p:nvPr/>
          </p:nvSpPr>
          <p:spPr>
            <a:xfrm>
              <a:off x="685800" y="2819399"/>
              <a:ext cx="1066800" cy="5459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529652" y="2112488"/>
              <a:ext cx="3276600" cy="97012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</a:rPr>
                <a:t>ចំណងជើង របស់ទំព័រ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253052" y="2597552"/>
              <a:ext cx="938852" cy="4948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524000" y="4157307"/>
            <a:ext cx="6400800" cy="1737956"/>
            <a:chOff x="-4191000" y="1627424"/>
            <a:chExt cx="6400800" cy="1737956"/>
          </a:xfrm>
        </p:grpSpPr>
        <p:sp>
          <p:nvSpPr>
            <p:cNvPr id="33" name="Rectangle 32"/>
            <p:cNvSpPr/>
            <p:nvPr/>
          </p:nvSpPr>
          <p:spPr>
            <a:xfrm>
              <a:off x="685800" y="2819399"/>
              <a:ext cx="1524000" cy="5459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4191000" y="1627424"/>
              <a:ext cx="3937948" cy="17379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ប្រភេទ </a:t>
              </a:r>
              <a:r>
                <a:rPr lang="en-US" dirty="0" smtClean="0">
                  <a:solidFill>
                    <a:srgbClr val="1558A8"/>
                  </a:solidFill>
                </a:rPr>
                <a:t>Template</a:t>
              </a:r>
              <a:r>
                <a:rPr lang="km-KH" dirty="0" smtClean="0">
                  <a:solidFill>
                    <a:srgbClr val="1558A8"/>
                  </a:solidFill>
                </a:rPr>
                <a:t> របស់ទំព័រ។</a:t>
              </a:r>
            </a:p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ជម្រើសនេះ គឺអាស្រ័យលើប្រភេទ </a:t>
              </a:r>
              <a:r>
                <a:rPr lang="en-US" dirty="0" smtClean="0">
                  <a:solidFill>
                    <a:srgbClr val="1558A8"/>
                  </a:solidFill>
                </a:rPr>
                <a:t>Theme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3" idx="1"/>
              <a:endCxn id="34" idx="3"/>
            </p:cNvCxnSpPr>
            <p:nvPr/>
          </p:nvCxnSpPr>
          <p:spPr>
            <a:xfrm flipH="1" flipV="1">
              <a:off x="-253052" y="2496402"/>
              <a:ext cx="938852" cy="595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057400" y="2819400"/>
            <a:ext cx="6248400" cy="1679314"/>
            <a:chOff x="-4852988" y="1697297"/>
            <a:chExt cx="6248400" cy="1679314"/>
          </a:xfrm>
        </p:grpSpPr>
        <p:sp>
          <p:nvSpPr>
            <p:cNvPr id="41" name="Rectangle 40"/>
            <p:cNvSpPr/>
            <p:nvPr/>
          </p:nvSpPr>
          <p:spPr>
            <a:xfrm>
              <a:off x="633412" y="2916497"/>
              <a:ext cx="762000" cy="460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-4852988" y="1697297"/>
              <a:ext cx="4599936" cy="13853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បន្ទាប់ពីបានបញ្ចប់ ការបំពេញព័ត៌មាន សូមចុចលើ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“Publish” </a:t>
              </a:r>
              <a:r>
                <a:rPr lang="km-KH" dirty="0" smtClean="0">
                  <a:solidFill>
                    <a:srgbClr val="1558A8"/>
                  </a:solidFill>
                </a:rPr>
                <a:t>ដើម្បីបង្កើត </a:t>
              </a:r>
              <a:r>
                <a:rPr lang="en-US" dirty="0" smtClean="0">
                  <a:solidFill>
                    <a:srgbClr val="1558A8"/>
                  </a:solidFill>
                </a:rPr>
                <a:t>Page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1" idx="1"/>
              <a:endCxn id="42" idx="3"/>
            </p:cNvCxnSpPr>
            <p:nvPr/>
          </p:nvCxnSpPr>
          <p:spPr>
            <a:xfrm flipH="1" flipV="1">
              <a:off x="-253052" y="2389957"/>
              <a:ext cx="886464" cy="75659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514600" y="4651115"/>
            <a:ext cx="4572000" cy="1679313"/>
            <a:chOff x="-3176588" y="1697298"/>
            <a:chExt cx="4572000" cy="1679313"/>
          </a:xfrm>
        </p:grpSpPr>
        <p:sp>
          <p:nvSpPr>
            <p:cNvPr id="57" name="Rectangle 56"/>
            <p:cNvSpPr/>
            <p:nvPr/>
          </p:nvSpPr>
          <p:spPr>
            <a:xfrm>
              <a:off x="633412" y="2916497"/>
              <a:ext cx="762000" cy="460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-3176588" y="1697298"/>
              <a:ext cx="2923536" cy="10709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លេខរៀងទំព័រ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7" idx="1"/>
              <a:endCxn id="58" idx="3"/>
            </p:cNvCxnSpPr>
            <p:nvPr/>
          </p:nvCxnSpPr>
          <p:spPr>
            <a:xfrm flipH="1" flipV="1">
              <a:off x="-253052" y="2232777"/>
              <a:ext cx="886464" cy="9137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71099" y="2994903"/>
            <a:ext cx="6038637" cy="1385319"/>
            <a:chOff x="-6291689" y="1697297"/>
            <a:chExt cx="6038637" cy="1385319"/>
          </a:xfrm>
        </p:grpSpPr>
        <p:sp>
          <p:nvSpPr>
            <p:cNvPr id="61" name="Rectangle 60"/>
            <p:cNvSpPr/>
            <p:nvPr/>
          </p:nvSpPr>
          <p:spPr>
            <a:xfrm>
              <a:off x="-6291689" y="2055194"/>
              <a:ext cx="762000" cy="355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-4852988" y="1697297"/>
              <a:ext cx="4599936" cy="13853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កន្លែងបញ្ជូល រូបភាព ឬឯកសារផ្សេងៗ ទៅក្នុងទំព័រ របស់យើង។</a:t>
              </a:r>
            </a:p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យើងនឹងរៀនលម្អិត នៅមេរៀន </a:t>
              </a:r>
              <a:r>
                <a:rPr lang="en-US" dirty="0" smtClean="0">
                  <a:solidFill>
                    <a:srgbClr val="1558A8"/>
                  </a:solidFill>
                </a:rPr>
                <a:t>“Media”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1" idx="3"/>
              <a:endCxn id="62" idx="1"/>
            </p:cNvCxnSpPr>
            <p:nvPr/>
          </p:nvCxnSpPr>
          <p:spPr>
            <a:xfrm>
              <a:off x="-5529689" y="2232757"/>
              <a:ext cx="676701" cy="1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051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1900" dirty="0" smtClean="0"/>
              <a:t>នេះជាទំព័រថ្មីទើបតែបានបង្កើត</a:t>
            </a:r>
            <a:endParaRPr lang="en-US" sz="19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643526" cy="42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5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1900" dirty="0" smtClean="0"/>
              <a:t>របៀបកែប្រែ </a:t>
            </a:r>
            <a:r>
              <a:rPr lang="en-US" sz="1900" dirty="0" smtClean="0">
                <a:latin typeface="+mj-lt"/>
              </a:rPr>
              <a:t>Page (How to update a page)</a:t>
            </a:r>
            <a:endParaRPr lang="en-US" sz="19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057400"/>
            <a:ext cx="5257800" cy="313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3028" y="3305295"/>
            <a:ext cx="5068508" cy="642656"/>
            <a:chOff x="-4788160" y="351478"/>
            <a:chExt cx="5068508" cy="642656"/>
          </a:xfrm>
        </p:grpSpPr>
        <p:sp>
          <p:nvSpPr>
            <p:cNvPr id="7" name="Rectangle 6"/>
            <p:cNvSpPr/>
            <p:nvPr/>
          </p:nvSpPr>
          <p:spPr>
            <a:xfrm>
              <a:off x="-4788160" y="442749"/>
              <a:ext cx="1459172" cy="460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43188" y="351478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“Pages”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-3328988" y="672806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781300" y="2769816"/>
            <a:ext cx="3209286" cy="2106984"/>
            <a:chOff x="-4876481" y="1680148"/>
            <a:chExt cx="3209286" cy="2106984"/>
          </a:xfrm>
        </p:grpSpPr>
        <p:sp>
          <p:nvSpPr>
            <p:cNvPr id="19" name="Rectangle 18"/>
            <p:cNvSpPr/>
            <p:nvPr/>
          </p:nvSpPr>
          <p:spPr>
            <a:xfrm>
              <a:off x="-4876481" y="3479418"/>
              <a:ext cx="571500" cy="3077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4590731" y="1680148"/>
              <a:ext cx="2923536" cy="10709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“Edit”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0"/>
              <a:endCxn id="20" idx="2"/>
            </p:cNvCxnSpPr>
            <p:nvPr/>
          </p:nvCxnSpPr>
          <p:spPr>
            <a:xfrm flipV="1">
              <a:off x="-4590731" y="2751106"/>
              <a:ext cx="1461768" cy="728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23" y="4005222"/>
            <a:ext cx="2828925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2362200" y="3048000"/>
            <a:ext cx="5042848" cy="3338471"/>
            <a:chOff x="-8826760" y="-2344338"/>
            <a:chExt cx="5042848" cy="3338471"/>
          </a:xfrm>
        </p:grpSpPr>
        <p:sp>
          <p:nvSpPr>
            <p:cNvPr id="35" name="Rectangle 34"/>
            <p:cNvSpPr/>
            <p:nvPr/>
          </p:nvSpPr>
          <p:spPr>
            <a:xfrm>
              <a:off x="-4788160" y="442748"/>
              <a:ext cx="1004248" cy="5513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8826760" y="-2344338"/>
              <a:ext cx="5042848" cy="15998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ធ្វើការកែប្រែដូច </a:t>
              </a:r>
              <a:r>
                <a:rPr lang="en-US" dirty="0" smtClean="0">
                  <a:solidFill>
                    <a:srgbClr val="1558A8"/>
                  </a:solidFill>
                </a:rPr>
                <a:t>“</a:t>
              </a:r>
              <a:r>
                <a:rPr lang="km-KH" dirty="0" smtClean="0">
                  <a:solidFill>
                    <a:srgbClr val="1558A8"/>
                  </a:solidFill>
                </a:rPr>
                <a:t>បង្កើតទំព័រថ្មី</a:t>
              </a:r>
              <a:r>
                <a:rPr lang="en-US" dirty="0" smtClean="0">
                  <a:solidFill>
                    <a:srgbClr val="1558A8"/>
                  </a:solidFill>
                </a:rPr>
                <a:t>” </a:t>
              </a:r>
              <a:r>
                <a:rPr lang="km-KH" dirty="0" smtClean="0">
                  <a:solidFill>
                    <a:srgbClr val="1558A8"/>
                  </a:solidFill>
                </a:rPr>
                <a:t>រួចចុចលើ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“Update” </a:t>
              </a:r>
              <a:r>
                <a:rPr lang="km-KH" dirty="0" smtClean="0">
                  <a:solidFill>
                    <a:srgbClr val="1558A8"/>
                  </a:solidFill>
                </a:rPr>
                <a:t>ដើម្បីធ្វើការកែប្រែ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5" idx="0"/>
              <a:endCxn id="36" idx="2"/>
            </p:cNvCxnSpPr>
            <p:nvPr/>
          </p:nvCxnSpPr>
          <p:spPr>
            <a:xfrm flipH="1" flipV="1">
              <a:off x="-6305336" y="-744460"/>
              <a:ext cx="2019300" cy="11872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9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m-KH" sz="1900" dirty="0" smtClean="0"/>
              <a:t>របៀបលុប </a:t>
            </a:r>
            <a:r>
              <a:rPr lang="en-US" sz="1900" dirty="0" smtClean="0">
                <a:latin typeface="+mj-lt"/>
              </a:rPr>
              <a:t>Page</a:t>
            </a:r>
            <a:r>
              <a:rPr lang="km-KH" sz="1900" dirty="0" smtClean="0">
                <a:latin typeface="+mj-lt"/>
              </a:rPr>
              <a:t> ចោល</a:t>
            </a:r>
            <a:endParaRPr lang="en-US" sz="19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101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52625" y="3464191"/>
            <a:ext cx="5068508" cy="642656"/>
            <a:chOff x="-4788160" y="298302"/>
            <a:chExt cx="5068508" cy="642656"/>
          </a:xfrm>
        </p:grpSpPr>
        <p:sp>
          <p:nvSpPr>
            <p:cNvPr id="7" name="Rectangle 6"/>
            <p:cNvSpPr/>
            <p:nvPr/>
          </p:nvSpPr>
          <p:spPr>
            <a:xfrm>
              <a:off x="-4788160" y="442749"/>
              <a:ext cx="1459172" cy="353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43188" y="298302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“Pages”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-3328988" y="61963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862693" y="3464191"/>
            <a:ext cx="2923536" cy="1606018"/>
            <a:chOff x="-5787979" y="-809507"/>
            <a:chExt cx="2923536" cy="1606018"/>
          </a:xfrm>
        </p:grpSpPr>
        <p:sp>
          <p:nvSpPr>
            <p:cNvPr id="17" name="Rectangle 16"/>
            <p:cNvSpPr/>
            <p:nvPr/>
          </p:nvSpPr>
          <p:spPr>
            <a:xfrm>
              <a:off x="-4633854" y="442749"/>
              <a:ext cx="615286" cy="353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5787979" y="-809507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“Trash”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7" idx="0"/>
              <a:endCxn id="22" idx="2"/>
            </p:cNvCxnSpPr>
            <p:nvPr/>
          </p:nvCxnSpPr>
          <p:spPr>
            <a:xfrm flipV="1">
              <a:off x="-4326211" y="-166851"/>
              <a:ext cx="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8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មាតិកា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km-KH" dirty="0" smtClean="0"/>
              <a:t>រូបរាងរបស់ </a:t>
            </a:r>
            <a:r>
              <a:rPr lang="en-US" dirty="0" err="1" smtClean="0">
                <a:latin typeface="Cambria (Headings)"/>
              </a:rPr>
              <a:t>WordPress</a:t>
            </a:r>
            <a:endParaRPr lang="en-US" dirty="0">
              <a:latin typeface="Cambria (Headings)"/>
            </a:endParaRPr>
          </a:p>
          <a:p>
            <a:endParaRPr lang="ca-ES" dirty="0" smtClean="0"/>
          </a:p>
          <a:p>
            <a:r>
              <a:rPr lang="km-KH" dirty="0" smtClean="0"/>
              <a:t>ជម្រើសទូទៅរបស់ </a:t>
            </a:r>
            <a:r>
              <a:rPr lang="en-US" dirty="0" err="1" smtClean="0">
                <a:latin typeface="Cambria (Headings)"/>
              </a:rPr>
              <a:t>WordPress</a:t>
            </a:r>
            <a:endParaRPr lang="en-US" dirty="0">
              <a:latin typeface="Cambria (Headings)"/>
            </a:endParaRPr>
          </a:p>
          <a:p>
            <a:pPr marL="0" indent="0">
              <a:buNone/>
            </a:pPr>
            <a:endParaRPr lang="en-US" dirty="0">
              <a:latin typeface="Cambria (Headings)"/>
            </a:endParaRPr>
          </a:p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  <a:p>
            <a:endParaRPr lang="en-US" dirty="0" smtClean="0"/>
          </a:p>
          <a:p>
            <a:r>
              <a:rPr lang="en-US" dirty="0" smtClean="0">
                <a:latin typeface="Cambria (Headings)"/>
              </a:rPr>
              <a:t>Page</a:t>
            </a:r>
            <a:endParaRPr lang="en-US" dirty="0" smtClean="0"/>
          </a:p>
          <a:p>
            <a:endParaRPr lang="en-US" dirty="0">
              <a:latin typeface="Cambria (Headings)"/>
            </a:endParaRPr>
          </a:p>
          <a:p>
            <a:r>
              <a:rPr lang="en-US" dirty="0" smtClean="0">
                <a:latin typeface="Cambria (Headings)"/>
              </a:rPr>
              <a:t>Post</a:t>
            </a:r>
            <a:endParaRPr lang="en-US" dirty="0" smtClean="0"/>
          </a:p>
          <a:p>
            <a:endParaRPr lang="en-US" dirty="0">
              <a:latin typeface="Cambria (Headings)"/>
            </a:endParaRPr>
          </a:p>
          <a:p>
            <a:endParaRPr lang="en-US" dirty="0">
              <a:latin typeface="Cambria (Headings)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722437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5E5B6B"/>
                </a:solidFill>
                <a:latin typeface="Khmer OS Siemreap" pitchFamily="2" charset="0"/>
                <a:ea typeface="+mn-ea"/>
                <a:cs typeface="Khmer OS Siemreap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>
                <a:latin typeface="Cambria" pitchFamily="18" charset="0"/>
              </a:rPr>
              <a:t>Menu</a:t>
            </a:r>
            <a:endParaRPr lang="en-US" sz="1900" dirty="0">
              <a:latin typeface="Cambria" pitchFamily="18" charset="0"/>
            </a:endParaRPr>
          </a:p>
          <a:p>
            <a:endParaRPr lang="en-US" sz="1900" dirty="0" smtClean="0">
              <a:latin typeface="Cambria" pitchFamily="18" charset="0"/>
            </a:endParaRPr>
          </a:p>
          <a:p>
            <a:r>
              <a:rPr lang="en-US" sz="1900" dirty="0" smtClean="0">
                <a:latin typeface="Cambria" pitchFamily="18" charset="0"/>
              </a:rPr>
              <a:t>Widget</a:t>
            </a:r>
          </a:p>
          <a:p>
            <a:pPr marL="0" indent="0">
              <a:buNone/>
            </a:pPr>
            <a:endParaRPr lang="en-US" sz="1900" dirty="0">
              <a:latin typeface="Cambria" pitchFamily="18" charset="0"/>
            </a:endParaRPr>
          </a:p>
          <a:p>
            <a:r>
              <a:rPr lang="en-US" sz="1900" dirty="0" smtClean="0">
                <a:latin typeface="Cambria" pitchFamily="18" charset="0"/>
              </a:rPr>
              <a:t>Plugin</a:t>
            </a:r>
            <a:endParaRPr lang="en-US" sz="1900" dirty="0">
              <a:latin typeface="Cambria" pitchFamily="18" charset="0"/>
            </a:endParaRPr>
          </a:p>
          <a:p>
            <a:endParaRPr lang="en-US" sz="1900" dirty="0">
              <a:latin typeface="Cambria" pitchFamily="18" charset="0"/>
            </a:endParaRPr>
          </a:p>
          <a:p>
            <a:r>
              <a:rPr lang="en-US" sz="1900" dirty="0" smtClean="0">
                <a:latin typeface="Cambria" pitchFamily="18" charset="0"/>
              </a:rPr>
              <a:t>User Management</a:t>
            </a:r>
            <a:endParaRPr lang="en-US" sz="1900" dirty="0">
              <a:latin typeface="Cambria" pitchFamily="18" charset="0"/>
            </a:endParaRPr>
          </a:p>
          <a:p>
            <a:endParaRPr lang="en-US" sz="1900" dirty="0">
              <a:latin typeface="Cambria" pitchFamily="18" charset="0"/>
            </a:endParaRPr>
          </a:p>
          <a:p>
            <a:r>
              <a:rPr lang="en-US" sz="1900" dirty="0">
                <a:latin typeface="Cambria" pitchFamily="18" charset="0"/>
              </a:rPr>
              <a:t>Media management </a:t>
            </a:r>
          </a:p>
          <a:p>
            <a:endParaRPr lang="en-US" sz="1900" dirty="0">
              <a:latin typeface="Cambria" pitchFamily="18" charset="0"/>
            </a:endParaRPr>
          </a:p>
          <a:p>
            <a:r>
              <a:rPr lang="en-US" sz="1900" dirty="0">
                <a:latin typeface="Cambria" pitchFamily="18" charset="0"/>
              </a:rPr>
              <a:t>Comment</a:t>
            </a:r>
          </a:p>
          <a:p>
            <a:endParaRPr lang="en-US" sz="1900" dirty="0" smtClean="0">
              <a:latin typeface="Cambria" pitchFamily="18" charset="0"/>
            </a:endParaRPr>
          </a:p>
          <a:p>
            <a:endParaRPr lang="en-US" sz="19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km-KH" sz="1900" dirty="0" smtClean="0"/>
              <a:t>របៀបលុប </a:t>
            </a:r>
            <a:r>
              <a:rPr lang="en-US" sz="1900" dirty="0" smtClean="0">
                <a:latin typeface="+mj-lt"/>
              </a:rPr>
              <a:t>Page</a:t>
            </a:r>
            <a:r>
              <a:rPr lang="km-KH" sz="1900" dirty="0" smtClean="0">
                <a:latin typeface="+mj-lt"/>
              </a:rPr>
              <a:t> ចោលរហូត</a:t>
            </a:r>
          </a:p>
          <a:p>
            <a:endParaRPr lang="km-KH" sz="1900" dirty="0">
              <a:latin typeface="+mj-lt"/>
            </a:endParaRPr>
          </a:p>
          <a:p>
            <a:endParaRPr lang="km-KH" sz="1900" dirty="0" smtClean="0">
              <a:latin typeface="+mj-lt"/>
            </a:endParaRPr>
          </a:p>
          <a:p>
            <a:endParaRPr lang="km-KH" sz="1900" dirty="0">
              <a:latin typeface="+mj-lt"/>
            </a:endParaRPr>
          </a:p>
          <a:p>
            <a:endParaRPr lang="km-KH" sz="1900" dirty="0" smtClean="0">
              <a:latin typeface="+mj-lt"/>
            </a:endParaRPr>
          </a:p>
          <a:p>
            <a:endParaRPr lang="km-KH" sz="1900" dirty="0">
              <a:latin typeface="+mj-lt"/>
            </a:endParaRPr>
          </a:p>
          <a:p>
            <a:endParaRPr lang="km-KH" sz="1900" dirty="0" smtClean="0">
              <a:latin typeface="+mj-lt"/>
            </a:endParaRPr>
          </a:p>
          <a:p>
            <a:endParaRPr lang="km-KH" sz="1900" dirty="0">
              <a:latin typeface="+mj-lt"/>
            </a:endParaRPr>
          </a:p>
          <a:p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solidFill>
                  <a:srgbClr val="FF0000"/>
                </a:solidFill>
                <a:latin typeface="+mj-lt"/>
              </a:rPr>
              <a:t>បញ្ជាក់៖ </a:t>
            </a:r>
            <a:r>
              <a:rPr lang="km-KH" sz="1900" dirty="0" smtClean="0">
                <a:latin typeface="+mj-lt"/>
              </a:rPr>
              <a:t>ប្រសិនបើយើង លុប </a:t>
            </a:r>
            <a:r>
              <a:rPr lang="en-US" sz="1900" dirty="0" smtClean="0">
                <a:latin typeface="+mj-lt"/>
              </a:rPr>
              <a:t>Page </a:t>
            </a:r>
            <a:r>
              <a:rPr lang="km-KH" sz="1900" dirty="0" smtClean="0">
                <a:latin typeface="+mj-lt"/>
              </a:rPr>
              <a:t>ចោលរហូត យើងមិនអាចយកវាត្រលប់មកវិញបាននោះទេ!</a:t>
            </a:r>
            <a:r>
              <a:rPr lang="ca-ES" sz="1900" dirty="0"/>
              <a:t> </a:t>
            </a:r>
            <a:endParaRPr lang="ca-ES" sz="1900" dirty="0" smtClean="0"/>
          </a:p>
          <a:p>
            <a:pPr>
              <a:lnSpc>
                <a:spcPct val="150000"/>
              </a:lnSpc>
            </a:pPr>
            <a:r>
              <a:rPr lang="ca-ES" sz="1900" dirty="0" smtClean="0"/>
              <a:t>យើង</a:t>
            </a:r>
            <a:r>
              <a:rPr lang="ca-ES" sz="1900" dirty="0"/>
              <a:t>នឹងរៀនពីរបៀប បង្ហាញ</a:t>
            </a:r>
            <a:r>
              <a:rPr lang="en-US" sz="1900" dirty="0"/>
              <a:t> Post </a:t>
            </a:r>
            <a:r>
              <a:rPr lang="ca-ES" sz="1900" dirty="0"/>
              <a:t>នៅក្នុង</a:t>
            </a:r>
            <a:br>
              <a:rPr lang="ca-ES" sz="1900" dirty="0"/>
            </a:br>
            <a:r>
              <a:rPr lang="ca-ES" sz="1900" dirty="0"/>
              <a:t>ចំណុចបន្ទាប់ (</a:t>
            </a:r>
            <a:r>
              <a:rPr lang="en-US" sz="1900" dirty="0"/>
              <a:t>Menu</a:t>
            </a:r>
            <a:r>
              <a:rPr lang="ca-ES" sz="1900" dirty="0"/>
              <a:t>)</a:t>
            </a: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362200"/>
            <a:ext cx="4461583" cy="218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114550" y="3244463"/>
            <a:ext cx="5068508" cy="642656"/>
            <a:chOff x="-4788160" y="298302"/>
            <a:chExt cx="5068508" cy="642656"/>
          </a:xfrm>
        </p:grpSpPr>
        <p:sp>
          <p:nvSpPr>
            <p:cNvPr id="7" name="Rectangle 6"/>
            <p:cNvSpPr/>
            <p:nvPr/>
          </p:nvSpPr>
          <p:spPr>
            <a:xfrm>
              <a:off x="-4788160" y="442749"/>
              <a:ext cx="1459172" cy="353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43188" y="298302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“Pages”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-3328988" y="61963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778169" y="1719544"/>
            <a:ext cx="2923536" cy="1445665"/>
            <a:chOff x="-5843474" y="-649154"/>
            <a:chExt cx="2923536" cy="1445665"/>
          </a:xfrm>
        </p:grpSpPr>
        <p:sp>
          <p:nvSpPr>
            <p:cNvPr id="17" name="Rectangle 16"/>
            <p:cNvSpPr/>
            <p:nvPr/>
          </p:nvSpPr>
          <p:spPr>
            <a:xfrm>
              <a:off x="-4744843" y="442749"/>
              <a:ext cx="726275" cy="3537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5843474" y="-649154"/>
              <a:ext cx="2923536" cy="6426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“Trash”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7" idx="0"/>
              <a:endCxn id="22" idx="2"/>
            </p:cNvCxnSpPr>
            <p:nvPr/>
          </p:nvCxnSpPr>
          <p:spPr>
            <a:xfrm flipH="1" flipV="1">
              <a:off x="-4381706" y="-6498"/>
              <a:ext cx="1" cy="449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00400" y="2586823"/>
            <a:ext cx="3982658" cy="1832776"/>
            <a:chOff x="-6072074" y="-881731"/>
            <a:chExt cx="3982658" cy="1832776"/>
          </a:xfrm>
        </p:grpSpPr>
        <p:sp>
          <p:nvSpPr>
            <p:cNvPr id="19" name="Rectangle 18"/>
            <p:cNvSpPr/>
            <p:nvPr/>
          </p:nvSpPr>
          <p:spPr>
            <a:xfrm>
              <a:off x="-4744843" y="442748"/>
              <a:ext cx="1339769" cy="5082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6072074" y="-881731"/>
              <a:ext cx="3982658" cy="8598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</a:rPr>
                <a:t>“</a:t>
              </a:r>
              <a:r>
                <a:rPr lang="en-US" dirty="0">
                  <a:solidFill>
                    <a:srgbClr val="1558A8"/>
                  </a:solidFill>
                </a:rPr>
                <a:t>Delete Permanently</a:t>
              </a:r>
              <a:r>
                <a:rPr lang="en-US" dirty="0" smtClean="0">
                  <a:solidFill>
                    <a:srgbClr val="1558A8"/>
                  </a:solidFill>
                </a:rPr>
                <a:t>”</a:t>
              </a:r>
              <a:endParaRPr lang="en-US" dirty="0">
                <a:solidFill>
                  <a:srgbClr val="1558A8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0"/>
              <a:endCxn id="20" idx="2"/>
            </p:cNvCxnSpPr>
            <p:nvPr/>
          </p:nvCxnSpPr>
          <p:spPr>
            <a:xfrm flipH="1" flipV="1">
              <a:off x="-4080745" y="-21884"/>
              <a:ext cx="5787" cy="4646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Post </a:t>
            </a:r>
            <a:r>
              <a:rPr lang="km-KH" sz="1900" dirty="0" smtClean="0">
                <a:latin typeface="+mj-lt"/>
              </a:rPr>
              <a:t>គឺសំដៅលើអ្វីដែលយើងនឹងដាក់បញ្ជូលទៅក្នុងគេហទំព័រជារ៉ើយៗ។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Post</a:t>
            </a:r>
            <a:r>
              <a:rPr lang="km-KH" sz="1900" dirty="0">
                <a:latin typeface="+mj-lt"/>
              </a:rPr>
              <a:t> </a:t>
            </a:r>
            <a:r>
              <a:rPr lang="km-KH" sz="1900" dirty="0" smtClean="0">
                <a:latin typeface="+mj-lt"/>
              </a:rPr>
              <a:t>ត្រូវបានបង្ហាញតាម កាលបរិច្ឆេទ ពីថ្មីទៅចាស់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Post </a:t>
            </a:r>
            <a:r>
              <a:rPr lang="km-KH" sz="1900" dirty="0" smtClean="0">
                <a:latin typeface="+mj-lt"/>
              </a:rPr>
              <a:t>មានប្រភេទ នឹងចំណាត់ថ្នាក់ (</a:t>
            </a:r>
            <a:r>
              <a:rPr lang="en-US" sz="1900" dirty="0" smtClean="0">
                <a:latin typeface="+mj-lt"/>
              </a:rPr>
              <a:t>category and tag</a:t>
            </a:r>
            <a:r>
              <a:rPr lang="km-KH" sz="1900" dirty="0" smtClean="0">
                <a:latin typeface="+mj-lt"/>
              </a:rPr>
              <a:t>)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យើងអាចកំណត់ចំណួន </a:t>
            </a:r>
            <a:r>
              <a:rPr lang="en-US" sz="1900" dirty="0" smtClean="0">
                <a:latin typeface="+mj-lt"/>
              </a:rPr>
              <a:t>Post</a:t>
            </a:r>
            <a:r>
              <a:rPr lang="km-KH" sz="1900" dirty="0" smtClean="0">
                <a:latin typeface="+mj-lt"/>
              </a:rPr>
              <a:t> សម្រាប់មួយទំព័របានតាមរយៈ</a:t>
            </a: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5800" y="3733800"/>
            <a:ext cx="6369751" cy="2078306"/>
            <a:chOff x="685800" y="3733800"/>
            <a:chExt cx="6369751" cy="207830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31"/>
            <a:stretch/>
          </p:blipFill>
          <p:spPr bwMode="auto">
            <a:xfrm>
              <a:off x="1178626" y="3733800"/>
              <a:ext cx="5876925" cy="20783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66800" y="4343400"/>
              <a:ext cx="1676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257800"/>
              <a:ext cx="1676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774374"/>
              <a:ext cx="1676400" cy="416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" y="4343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dirty="0" smtClean="0">
                  <a:solidFill>
                    <a:srgbClr val="FF0000"/>
                  </a:solidFill>
                  <a:latin typeface="Khmer OS Siemreap" pitchFamily="2" charset="0"/>
                  <a:cs typeface="Khmer OS Siemreap" pitchFamily="2" charset="0"/>
                </a:rPr>
                <a:t>១</a:t>
              </a:r>
              <a:endParaRPr lang="en-US" dirty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" y="52255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dirty="0" smtClean="0">
                  <a:solidFill>
                    <a:srgbClr val="FF0000"/>
                  </a:solidFill>
                  <a:latin typeface="Khmer OS Siemreap" pitchFamily="2" charset="0"/>
                  <a:cs typeface="Khmer OS Siemreap" pitchFamily="2" charset="0"/>
                </a:rPr>
                <a:t>២</a:t>
              </a:r>
              <a:endParaRPr lang="en-US" dirty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74029" y="3798021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dirty="0">
                  <a:solidFill>
                    <a:srgbClr val="FF0000"/>
                  </a:solidFill>
                  <a:latin typeface="Khmer OS Siemreap" pitchFamily="2" charset="0"/>
                  <a:cs typeface="Khmer OS Siemreap" pitchFamily="2" charset="0"/>
                </a:rPr>
                <a:t>៣</a:t>
              </a:r>
              <a:endParaRPr lang="en-US" dirty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01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មុននឹងយើងបង្កើត </a:t>
            </a:r>
            <a:r>
              <a:rPr lang="en-US" sz="1900" dirty="0" smtClean="0">
                <a:latin typeface="+mj-lt"/>
              </a:rPr>
              <a:t>Post </a:t>
            </a:r>
            <a:r>
              <a:rPr lang="km-KH" sz="1900" dirty="0" smtClean="0">
                <a:latin typeface="+mj-lt"/>
              </a:rPr>
              <a:t>យើងគួរតែបង្កើត </a:t>
            </a:r>
            <a:r>
              <a:rPr lang="en-US" sz="1900" dirty="0" smtClean="0">
                <a:latin typeface="+mj-lt"/>
              </a:rPr>
              <a:t>Category </a:t>
            </a:r>
            <a:r>
              <a:rPr lang="km-KH" sz="1900" dirty="0" smtClean="0">
                <a:latin typeface="+mj-lt"/>
              </a:rPr>
              <a:t>សម្រាប់</a:t>
            </a:r>
            <a:r>
              <a:rPr lang="en-US" sz="1900" dirty="0" smtClean="0">
                <a:latin typeface="+mj-lt"/>
              </a:rPr>
              <a:t> Post </a:t>
            </a:r>
            <a:r>
              <a:rPr lang="km-KH" sz="1900" dirty="0" smtClean="0">
                <a:latin typeface="+mj-lt"/>
              </a:rPr>
              <a:t>នោះ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</a:t>
            </a:r>
          </a:p>
          <a:p>
            <a:pPr lvl="1">
              <a:lnSpc>
                <a:spcPct val="150000"/>
              </a:lnSpc>
            </a:pPr>
            <a:r>
              <a:rPr lang="km-KH" sz="1800" dirty="0" smtClean="0">
                <a:latin typeface="+mj-lt"/>
              </a:rPr>
              <a:t>បង្កើត </a:t>
            </a:r>
            <a:r>
              <a:rPr lang="en-US" sz="1800" dirty="0" smtClean="0">
                <a:latin typeface="+mj-lt"/>
              </a:rPr>
              <a:t>Category </a:t>
            </a:r>
            <a:r>
              <a:rPr lang="km-KH" sz="1800" dirty="0" smtClean="0">
                <a:latin typeface="+mj-lt"/>
              </a:rPr>
              <a:t>មួយឈ្មោះ </a:t>
            </a:r>
            <a:r>
              <a:rPr lang="en-US" sz="1800" dirty="0" smtClean="0">
                <a:latin typeface="+mj-lt"/>
              </a:rPr>
              <a:t>“</a:t>
            </a:r>
            <a:r>
              <a:rPr lang="km-KH" sz="1800" dirty="0" smtClean="0">
                <a:latin typeface="+mj-lt"/>
              </a:rPr>
              <a:t>ព័ត៌មាន</a:t>
            </a:r>
            <a:r>
              <a:rPr lang="en-US" sz="1800" dirty="0" smtClean="0">
                <a:latin typeface="+mj-lt"/>
              </a:rPr>
              <a:t>”</a:t>
            </a:r>
            <a:endParaRPr lang="km-KH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15638"/>
            <a:ext cx="3669344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524000" y="3316551"/>
            <a:ext cx="4648200" cy="685059"/>
            <a:chOff x="1524000" y="3316551"/>
            <a:chExt cx="4648200" cy="685059"/>
          </a:xfrm>
        </p:grpSpPr>
        <p:sp>
          <p:nvSpPr>
            <p:cNvPr id="13" name="Rectangle 12"/>
            <p:cNvSpPr/>
            <p:nvPr/>
          </p:nvSpPr>
          <p:spPr>
            <a:xfrm>
              <a:off x="5105400" y="3554925"/>
              <a:ext cx="1066800" cy="2083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4000" y="3316551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“category”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1" idx="3"/>
            </p:cNvCxnSpPr>
            <p:nvPr/>
          </p:nvCxnSpPr>
          <p:spPr>
            <a:xfrm flipH="1" flipV="1">
              <a:off x="4724400" y="3659081"/>
              <a:ext cx="38100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590800" y="2415638"/>
            <a:ext cx="4648200" cy="685059"/>
            <a:chOff x="1524000" y="3316551"/>
            <a:chExt cx="4648200" cy="685059"/>
          </a:xfrm>
        </p:grpSpPr>
        <p:sp>
          <p:nvSpPr>
            <p:cNvPr id="19" name="Rectangle 18"/>
            <p:cNvSpPr/>
            <p:nvPr/>
          </p:nvSpPr>
          <p:spPr>
            <a:xfrm>
              <a:off x="5105400" y="3554925"/>
              <a:ext cx="1066800" cy="2083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24000" y="3316551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បំពេញឈ្មោះរបស់ </a:t>
              </a:r>
              <a:r>
                <a:rPr lang="en-US" dirty="0" err="1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Catagory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1" name="Straight Arrow Connector 20"/>
            <p:cNvCxnSpPr>
              <a:stCxn id="19" idx="1"/>
              <a:endCxn id="20" idx="3"/>
            </p:cNvCxnSpPr>
            <p:nvPr/>
          </p:nvCxnSpPr>
          <p:spPr>
            <a:xfrm flipH="1" flipV="1">
              <a:off x="4724400" y="3659081"/>
              <a:ext cx="38100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90800" y="3820800"/>
            <a:ext cx="4648200" cy="685059"/>
            <a:chOff x="1524000" y="3435737"/>
            <a:chExt cx="4648200" cy="685059"/>
          </a:xfrm>
        </p:grpSpPr>
        <p:sp>
          <p:nvSpPr>
            <p:cNvPr id="23" name="Rectangle 22"/>
            <p:cNvSpPr/>
            <p:nvPr/>
          </p:nvSpPr>
          <p:spPr>
            <a:xfrm>
              <a:off x="5105400" y="3554925"/>
              <a:ext cx="1066800" cy="4466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24000" y="3435737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ជ្រើសរើស មេ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5" name="Straight Arrow Connector 24"/>
            <p:cNvCxnSpPr>
              <a:stCxn id="23" idx="1"/>
              <a:endCxn id="24" idx="3"/>
            </p:cNvCxnSpPr>
            <p:nvPr/>
          </p:nvCxnSpPr>
          <p:spPr>
            <a:xfrm flipH="1" flipV="1">
              <a:off x="4724400" y="3778267"/>
              <a:ext cx="38100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905000" y="4724400"/>
            <a:ext cx="6781800" cy="1143000"/>
            <a:chOff x="836428" y="3435737"/>
            <a:chExt cx="6781800" cy="1143000"/>
          </a:xfrm>
        </p:grpSpPr>
        <p:sp>
          <p:nvSpPr>
            <p:cNvPr id="30" name="Rectangle 29"/>
            <p:cNvSpPr/>
            <p:nvPr/>
          </p:nvSpPr>
          <p:spPr>
            <a:xfrm>
              <a:off x="5105400" y="3554925"/>
              <a:ext cx="2512828" cy="10238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6428" y="3435737"/>
              <a:ext cx="3733800" cy="9736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ពិពណ៌នាដោយសង្ខេប អំពី</a:t>
              </a:r>
              <a:r>
                <a:rPr lang="en-US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Category</a:t>
              </a:r>
              <a:r>
                <a:rPr lang="en-US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ដែលនឹងបង្កើត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32" name="Straight Arrow Connector 31"/>
            <p:cNvCxnSpPr>
              <a:stCxn id="30" idx="1"/>
              <a:endCxn id="31" idx="3"/>
            </p:cNvCxnSpPr>
            <p:nvPr/>
          </p:nvCxnSpPr>
          <p:spPr>
            <a:xfrm flipH="1" flipV="1">
              <a:off x="4570228" y="3922549"/>
              <a:ext cx="535172" cy="14428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676400" y="5698023"/>
            <a:ext cx="5559056" cy="908797"/>
            <a:chOff x="613144" y="3211999"/>
            <a:chExt cx="5559056" cy="908797"/>
          </a:xfrm>
        </p:grpSpPr>
        <p:sp>
          <p:nvSpPr>
            <p:cNvPr id="40" name="Rectangle 39"/>
            <p:cNvSpPr/>
            <p:nvPr/>
          </p:nvSpPr>
          <p:spPr>
            <a:xfrm>
              <a:off x="5105400" y="3554925"/>
              <a:ext cx="1066800" cy="4466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3144" y="3211999"/>
              <a:ext cx="4111256" cy="9087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“Add New Category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”</a:t>
              </a:r>
              <a:r>
                <a:rPr lang="km-KH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 ដើម្បីបង្កើត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Category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42" name="Straight Arrow Connector 41"/>
            <p:cNvCxnSpPr>
              <a:stCxn id="40" idx="1"/>
              <a:endCxn id="41" idx="3"/>
            </p:cNvCxnSpPr>
            <p:nvPr/>
          </p:nvCxnSpPr>
          <p:spPr>
            <a:xfrm flipH="1" flipV="1">
              <a:off x="4724400" y="3666398"/>
              <a:ext cx="381000" cy="111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មុននឹងយើងបង្កើត </a:t>
            </a:r>
            <a:r>
              <a:rPr lang="en-US" sz="1900" dirty="0" smtClean="0">
                <a:latin typeface="+mj-lt"/>
              </a:rPr>
              <a:t>Post </a:t>
            </a:r>
            <a:r>
              <a:rPr lang="km-KH" sz="1900" dirty="0" smtClean="0">
                <a:latin typeface="+mj-lt"/>
              </a:rPr>
              <a:t>យើងគួរតែបង្កើត </a:t>
            </a:r>
            <a:r>
              <a:rPr lang="en-US" sz="1900" dirty="0" smtClean="0">
                <a:latin typeface="+mj-lt"/>
              </a:rPr>
              <a:t>Category </a:t>
            </a:r>
            <a:r>
              <a:rPr lang="km-KH" sz="1900" dirty="0" smtClean="0">
                <a:latin typeface="+mj-lt"/>
              </a:rPr>
              <a:t>សម្រាប់</a:t>
            </a:r>
            <a:r>
              <a:rPr lang="en-US" sz="1900" dirty="0" smtClean="0">
                <a:latin typeface="+mj-lt"/>
              </a:rPr>
              <a:t> Post </a:t>
            </a:r>
            <a:r>
              <a:rPr lang="km-KH" sz="1900" dirty="0" smtClean="0">
                <a:latin typeface="+mj-lt"/>
              </a:rPr>
              <a:t>នោះ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</a:t>
            </a:r>
          </a:p>
          <a:p>
            <a:pPr lvl="1">
              <a:lnSpc>
                <a:spcPct val="150000"/>
              </a:lnSpc>
            </a:pPr>
            <a:r>
              <a:rPr lang="km-KH" sz="1800" dirty="0"/>
              <a:t>បង្កើត </a:t>
            </a:r>
            <a:r>
              <a:rPr lang="en-US" sz="1900" dirty="0">
                <a:latin typeface="+mj-lt"/>
              </a:rPr>
              <a:t>Post</a:t>
            </a:r>
            <a:r>
              <a:rPr lang="en-US" sz="1800" dirty="0"/>
              <a:t> </a:t>
            </a:r>
            <a:r>
              <a:rPr lang="km-KH" sz="1800" dirty="0"/>
              <a:t>មួយឈ្មោះ </a:t>
            </a:r>
            <a:r>
              <a:rPr lang="en-US" sz="1800" dirty="0"/>
              <a:t>“</a:t>
            </a:r>
            <a:r>
              <a:rPr lang="km-KH" sz="1800" dirty="0"/>
              <a:t>សត្វព្រៃនៅកម្ពុជា</a:t>
            </a:r>
            <a:r>
              <a:rPr lang="en-US" sz="1800" dirty="0"/>
              <a:t>”</a:t>
            </a:r>
            <a:endParaRPr lang="km-KH" sz="1800" dirty="0"/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23728"/>
            <a:ext cx="35814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00100" y="3828415"/>
            <a:ext cx="4610100" cy="1505585"/>
            <a:chOff x="1562100" y="3386627"/>
            <a:chExt cx="4610100" cy="1505585"/>
          </a:xfrm>
        </p:grpSpPr>
        <p:sp>
          <p:nvSpPr>
            <p:cNvPr id="13" name="Rectangle 12"/>
            <p:cNvSpPr/>
            <p:nvPr/>
          </p:nvSpPr>
          <p:spPr>
            <a:xfrm>
              <a:off x="5257800" y="3481025"/>
              <a:ext cx="914400" cy="4962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2100" y="3386627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“Add New”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1" idx="3"/>
            </p:cNvCxnSpPr>
            <p:nvPr/>
          </p:nvCxnSpPr>
          <p:spPr>
            <a:xfrm flipH="1" flipV="1">
              <a:off x="4762500" y="3729157"/>
              <a:ext cx="49530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962940" y="4547825"/>
              <a:ext cx="914400" cy="3443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415267" y="4071687"/>
              <a:ext cx="4873" cy="4761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56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m-KH" sz="1900" dirty="0"/>
              <a:t>បង្កើត </a:t>
            </a:r>
            <a:r>
              <a:rPr lang="en-US" sz="1900" dirty="0">
                <a:latin typeface="+mj-lt"/>
              </a:rPr>
              <a:t>Post</a:t>
            </a:r>
            <a:r>
              <a:rPr lang="en-US" sz="1900" dirty="0"/>
              <a:t> </a:t>
            </a:r>
            <a:r>
              <a:rPr lang="km-KH" sz="1900" dirty="0"/>
              <a:t>មួយឈ្មោះ </a:t>
            </a:r>
            <a:r>
              <a:rPr lang="en-US" sz="1900" dirty="0"/>
              <a:t>“</a:t>
            </a:r>
            <a:r>
              <a:rPr lang="km-KH" sz="1900" dirty="0"/>
              <a:t>សត្វព្រៃនៅកម្ពុជា</a:t>
            </a:r>
            <a:r>
              <a:rPr lang="en-US" sz="1900" dirty="0" smtClean="0"/>
              <a:t>”</a:t>
            </a:r>
            <a:endParaRPr lang="km-KH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7262"/>
            <a:ext cx="8224471" cy="3624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57200" y="2641659"/>
            <a:ext cx="5715000" cy="685059"/>
            <a:chOff x="-1009650" y="3481024"/>
            <a:chExt cx="6400800" cy="685059"/>
          </a:xfrm>
        </p:grpSpPr>
        <p:sp>
          <p:nvSpPr>
            <p:cNvPr id="15" name="Rectangle 14"/>
            <p:cNvSpPr/>
            <p:nvPr/>
          </p:nvSpPr>
          <p:spPr>
            <a:xfrm>
              <a:off x="-1009650" y="3575421"/>
              <a:ext cx="2209800" cy="4962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90750" y="3481024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បំពេញឈ្មោះ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Post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9" name="Straight Arrow Connector 18"/>
            <p:cNvCxnSpPr>
              <a:stCxn id="15" idx="3"/>
              <a:endCxn id="18" idx="1"/>
            </p:cNvCxnSpPr>
            <p:nvPr/>
          </p:nvCxnSpPr>
          <p:spPr>
            <a:xfrm>
              <a:off x="1200150" y="3823554"/>
              <a:ext cx="990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57200" y="4017201"/>
            <a:ext cx="6477000" cy="2154999"/>
            <a:chOff x="-1009650" y="3481024"/>
            <a:chExt cx="7254240" cy="2154999"/>
          </a:xfrm>
        </p:grpSpPr>
        <p:sp>
          <p:nvSpPr>
            <p:cNvPr id="24" name="Rectangle 23"/>
            <p:cNvSpPr/>
            <p:nvPr/>
          </p:nvSpPr>
          <p:spPr>
            <a:xfrm>
              <a:off x="-1009650" y="3481024"/>
              <a:ext cx="3200400" cy="2154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89454" y="3731023"/>
              <a:ext cx="3755136" cy="827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បំពេញព័ត៌មានពិស្តា របស់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Post</a:t>
              </a: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V="1">
              <a:off x="2190750" y="4144773"/>
              <a:ext cx="298704" cy="413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582636" y="3515789"/>
            <a:ext cx="5113564" cy="2162076"/>
            <a:chOff x="2190750" y="3481024"/>
            <a:chExt cx="5727192" cy="2162076"/>
          </a:xfrm>
        </p:grpSpPr>
        <p:sp>
          <p:nvSpPr>
            <p:cNvPr id="35" name="Rectangle 34"/>
            <p:cNvSpPr/>
            <p:nvPr/>
          </p:nvSpPr>
          <p:spPr>
            <a:xfrm>
              <a:off x="6637782" y="5299235"/>
              <a:ext cx="1280160" cy="3438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90750" y="3481024"/>
              <a:ext cx="3200400" cy="6850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ជ្រើសរើស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Category</a:t>
              </a:r>
            </a:p>
          </p:txBody>
        </p:sp>
        <p:cxnSp>
          <p:nvCxnSpPr>
            <p:cNvPr id="37" name="Straight Arrow Connector 36"/>
            <p:cNvCxnSpPr>
              <a:stCxn id="35" idx="1"/>
              <a:endCxn id="36" idx="2"/>
            </p:cNvCxnSpPr>
            <p:nvPr/>
          </p:nvCxnSpPr>
          <p:spPr>
            <a:xfrm flipH="1" flipV="1">
              <a:off x="3790950" y="4166083"/>
              <a:ext cx="2846832" cy="130508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676400" y="3124201"/>
            <a:ext cx="7052582" cy="1447799"/>
            <a:chOff x="19050" y="4359545"/>
            <a:chExt cx="7898892" cy="1447799"/>
          </a:xfrm>
        </p:grpSpPr>
        <p:sp>
          <p:nvSpPr>
            <p:cNvPr id="45" name="Rectangle 44"/>
            <p:cNvSpPr/>
            <p:nvPr/>
          </p:nvSpPr>
          <p:spPr>
            <a:xfrm>
              <a:off x="6931914" y="5299235"/>
              <a:ext cx="986028" cy="508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050" y="4359545"/>
              <a:ext cx="5184648" cy="1143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“Publish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” </a:t>
              </a:r>
              <a:r>
                <a:rPr lang="km-KH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បន្ទាប់ពីបំពេញព័ត៌មានចប់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47" name="Straight Arrow Connector 46"/>
            <p:cNvCxnSpPr>
              <a:stCxn id="45" idx="1"/>
              <a:endCxn id="46" idx="3"/>
            </p:cNvCxnSpPr>
            <p:nvPr/>
          </p:nvCxnSpPr>
          <p:spPr>
            <a:xfrm flipH="1" flipV="1">
              <a:off x="5203698" y="4931045"/>
              <a:ext cx="1728216" cy="6222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0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m-KH" sz="1900" dirty="0" smtClean="0"/>
              <a:t>បន្ទាប់មក ចុចលើ </a:t>
            </a:r>
            <a:r>
              <a:rPr lang="en-US" sz="1900" dirty="0" smtClean="0">
                <a:latin typeface="+mj-lt"/>
              </a:rPr>
              <a:t>“Preview Changes”</a:t>
            </a:r>
          </a:p>
          <a:p>
            <a:endParaRPr lang="ca-ES" sz="1900" dirty="0">
              <a:latin typeface="+mj-lt"/>
            </a:endParaRPr>
          </a:p>
          <a:p>
            <a:endParaRPr lang="ca-ES" sz="1900" dirty="0" smtClean="0">
              <a:latin typeface="+mj-lt"/>
            </a:endParaRPr>
          </a:p>
          <a:p>
            <a:endParaRPr lang="ca-ES" sz="1900" dirty="0">
              <a:latin typeface="+mj-lt"/>
            </a:endParaRPr>
          </a:p>
          <a:p>
            <a:endParaRPr lang="ca-ES" sz="1900" dirty="0" smtClean="0">
              <a:latin typeface="+mj-lt"/>
            </a:endParaRPr>
          </a:p>
          <a:p>
            <a:endParaRPr lang="ca-ES" sz="1900" dirty="0">
              <a:latin typeface="+mj-lt"/>
            </a:endParaRPr>
          </a:p>
          <a:p>
            <a:endParaRPr lang="ca-ES" sz="1900" dirty="0" smtClean="0">
              <a:latin typeface="+mj-lt"/>
            </a:endParaRPr>
          </a:p>
          <a:p>
            <a:endParaRPr lang="ca-ES" sz="1900" dirty="0">
              <a:latin typeface="+mj-lt"/>
            </a:endParaRPr>
          </a:p>
          <a:p>
            <a:endParaRPr lang="ca-ES" sz="1900" dirty="0" smtClean="0">
              <a:latin typeface="+mj-lt"/>
            </a:endParaRPr>
          </a:p>
          <a:p>
            <a:endParaRPr lang="ca-ES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យើងនឹងរៀនពីរបៀប បង្ហាញ</a:t>
            </a:r>
            <a:r>
              <a:rPr lang="en-US" sz="1900" dirty="0" smtClean="0">
                <a:latin typeface="+mj-lt"/>
              </a:rPr>
              <a:t> Post </a:t>
            </a:r>
            <a:r>
              <a:rPr lang="ca-ES" sz="1900" dirty="0" smtClean="0">
                <a:latin typeface="+mj-lt"/>
              </a:rPr>
              <a:t>នៅក្នុង</a:t>
            </a:r>
            <a:br>
              <a:rPr lang="ca-ES" sz="1900" dirty="0" smtClean="0">
                <a:latin typeface="+mj-lt"/>
              </a:rPr>
            </a:br>
            <a:r>
              <a:rPr lang="ca-ES" sz="1900" dirty="0" smtClean="0">
                <a:latin typeface="+mj-lt"/>
              </a:rPr>
              <a:t>ចំណុចបន្ទាប់ (</a:t>
            </a:r>
            <a:r>
              <a:rPr lang="en-US" sz="1900" dirty="0" smtClean="0">
                <a:latin typeface="+mj-lt"/>
              </a:rPr>
              <a:t>Menu</a:t>
            </a:r>
            <a:r>
              <a:rPr lang="ca-ES" sz="1900" dirty="0" smtClean="0">
                <a:latin typeface="+mj-lt"/>
              </a:rPr>
              <a:t>)</a:t>
            </a:r>
            <a:endParaRPr lang="en-US" sz="19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362200"/>
            <a:ext cx="28479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33800" y="3405187"/>
            <a:ext cx="685800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50000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7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ជាកន្លែងចង្អុលបង្ហាញថាតើមានទំព័រអ្វីខ្លះ នៅក្នុងគេហទំព័រយើង</a:t>
            </a:r>
            <a:r>
              <a:rPr lang="ca-ES" sz="1900" dirty="0" smtClean="0"/>
              <a:t>។</a:t>
            </a:r>
          </a:p>
          <a:p>
            <a:pPr>
              <a:lnSpc>
                <a:spcPct val="150000"/>
              </a:lnSpc>
            </a:pPr>
            <a:r>
              <a:rPr lang="ca-ES" sz="1900" dirty="0" smtClean="0"/>
              <a:t>យើងនឹងបង្កើត </a:t>
            </a:r>
            <a:r>
              <a:rPr lang="en-US" sz="1900" dirty="0" smtClean="0"/>
              <a:t>Menu </a:t>
            </a:r>
            <a:r>
              <a:rPr lang="ca-ES" sz="1900" dirty="0" smtClean="0"/>
              <a:t>ចំនួន ២ គឺមួយសម្រាប់ </a:t>
            </a:r>
            <a:r>
              <a:rPr lang="en-US" sz="1900" dirty="0" smtClean="0"/>
              <a:t>Page </a:t>
            </a:r>
            <a:r>
              <a:rPr lang="ca-ES" sz="1900" dirty="0" smtClean="0"/>
              <a:t>និងមួយទៀតសម្រាប់ </a:t>
            </a:r>
            <a:r>
              <a:rPr lang="en-US" sz="1900" dirty="0" smtClean="0"/>
              <a:t>Post</a:t>
            </a:r>
          </a:p>
          <a:p>
            <a:pPr>
              <a:lnSpc>
                <a:spcPct val="150000"/>
              </a:lnSpc>
            </a:pPr>
            <a:endParaRPr lang="ca-ES" sz="1900" dirty="0" smtClean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19892"/>
            <a:ext cx="6867525" cy="1756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25071" y="4048933"/>
            <a:ext cx="3904126" cy="663254"/>
            <a:chOff x="-1768601" y="7125888"/>
            <a:chExt cx="4372620" cy="663254"/>
          </a:xfrm>
        </p:grpSpPr>
        <p:sp>
          <p:nvSpPr>
            <p:cNvPr id="6" name="Rectangle 5"/>
            <p:cNvSpPr/>
            <p:nvPr/>
          </p:nvSpPr>
          <p:spPr>
            <a:xfrm>
              <a:off x="-1768601" y="7365761"/>
              <a:ext cx="1004047" cy="1835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389" y="7125888"/>
              <a:ext cx="2389630" cy="6632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ចុចលើ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“Menus”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-764554" y="7457515"/>
              <a:ext cx="97894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828800" y="2849723"/>
            <a:ext cx="4343400" cy="571500"/>
            <a:chOff x="-5353049" y="7221138"/>
            <a:chExt cx="4864608" cy="571500"/>
          </a:xfrm>
        </p:grpSpPr>
        <p:sp>
          <p:nvSpPr>
            <p:cNvPr id="22" name="Rectangle 21"/>
            <p:cNvSpPr/>
            <p:nvPr/>
          </p:nvSpPr>
          <p:spPr>
            <a:xfrm>
              <a:off x="-1768601" y="7365761"/>
              <a:ext cx="1280160" cy="282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-5353049" y="7221138"/>
              <a:ext cx="238963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បំពេញឈ្មោះ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4" name="Straight Arrow Connector 23"/>
            <p:cNvCxnSpPr>
              <a:stCxn id="22" idx="1"/>
              <a:endCxn id="23" idx="3"/>
            </p:cNvCxnSpPr>
            <p:nvPr/>
          </p:nvCxnSpPr>
          <p:spPr>
            <a:xfrm flipH="1">
              <a:off x="-2963419" y="7506888"/>
              <a:ext cx="119481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67125" y="2860996"/>
            <a:ext cx="4343400" cy="571500"/>
            <a:chOff x="-5353049" y="7221138"/>
            <a:chExt cx="4864608" cy="571500"/>
          </a:xfrm>
        </p:grpSpPr>
        <p:sp>
          <p:nvSpPr>
            <p:cNvPr id="39" name="Rectangle 38"/>
            <p:cNvSpPr/>
            <p:nvPr/>
          </p:nvSpPr>
          <p:spPr>
            <a:xfrm>
              <a:off x="-1768601" y="7365761"/>
              <a:ext cx="1280160" cy="282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5353049" y="7221138"/>
              <a:ext cx="238963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ចុច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“Create Menu”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41" name="Straight Arrow Connector 40"/>
            <p:cNvCxnSpPr>
              <a:stCxn id="39" idx="1"/>
              <a:endCxn id="40" idx="3"/>
            </p:cNvCxnSpPr>
            <p:nvPr/>
          </p:nvCxnSpPr>
          <p:spPr>
            <a:xfrm flipH="1">
              <a:off x="-2963419" y="7506888"/>
              <a:ext cx="119481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9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យើងនឹងបង្កើត</a:t>
            </a:r>
            <a:r>
              <a:rPr lang="en-US" sz="1900" dirty="0" smtClean="0"/>
              <a:t> Menu </a:t>
            </a:r>
            <a:r>
              <a:rPr lang="ca-ES" sz="1900" dirty="0" smtClean="0"/>
              <a:t>សម្រាប់ </a:t>
            </a:r>
            <a:r>
              <a:rPr lang="en-US" sz="1900" dirty="0" smtClean="0"/>
              <a:t>Page </a:t>
            </a:r>
            <a:r>
              <a:rPr lang="ca-ES" sz="1900" dirty="0" smtClean="0"/>
              <a:t>មុន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9518"/>
            <a:ext cx="4467225" cy="418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524000" y="4048933"/>
            <a:ext cx="4800600" cy="1697175"/>
            <a:chOff x="-1321800" y="7125888"/>
            <a:chExt cx="5376670" cy="1697175"/>
          </a:xfrm>
        </p:grpSpPr>
        <p:sp>
          <p:nvSpPr>
            <p:cNvPr id="6" name="Rectangle 5"/>
            <p:cNvSpPr/>
            <p:nvPr/>
          </p:nvSpPr>
          <p:spPr>
            <a:xfrm>
              <a:off x="2573898" y="8563355"/>
              <a:ext cx="1480972" cy="2597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321800" y="7125888"/>
              <a:ext cx="3925820" cy="6632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ជ្រើសរើលយក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“Primary Menu”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7" idx="2"/>
            </p:cNvCxnSpPr>
            <p:nvPr/>
          </p:nvCxnSpPr>
          <p:spPr>
            <a:xfrm flipH="1" flipV="1">
              <a:off x="641110" y="7789142"/>
              <a:ext cx="1932788" cy="9040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295400" y="2338798"/>
            <a:ext cx="7439026" cy="1395001"/>
            <a:chOff x="-2431272" y="6758889"/>
            <a:chExt cx="8331707" cy="1395001"/>
          </a:xfrm>
        </p:grpSpPr>
        <p:sp>
          <p:nvSpPr>
            <p:cNvPr id="27" name="Rectangle 26"/>
            <p:cNvSpPr/>
            <p:nvPr/>
          </p:nvSpPr>
          <p:spPr>
            <a:xfrm>
              <a:off x="4652278" y="6758889"/>
              <a:ext cx="1248157" cy="556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-2431272" y="7125887"/>
              <a:ext cx="5035291" cy="10280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ចុច 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“Save Menu” </a:t>
              </a:r>
              <a:r>
                <a:rPr lang="en-US" dirty="0" err="1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ដើម្បីដាក់បញ្ចូល</a:t>
              </a: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 Menu </a:t>
              </a:r>
              <a:r>
                <a:rPr lang="ca-E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ទៅក្នុងគេហទំព័ររបស់យើង</a:t>
              </a:r>
              <a:endParaRPr lang="en-US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9" name="Straight Arrow Connector 28"/>
            <p:cNvCxnSpPr>
              <a:stCxn id="27" idx="1"/>
              <a:endCxn id="28" idx="3"/>
            </p:cNvCxnSpPr>
            <p:nvPr/>
          </p:nvCxnSpPr>
          <p:spPr>
            <a:xfrm flipH="1">
              <a:off x="2604019" y="7037290"/>
              <a:ext cx="2048259" cy="6025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44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ចូលទៅកាន់ </a:t>
            </a:r>
            <a:r>
              <a:rPr lang="en-US" sz="1900" dirty="0" smtClean="0">
                <a:latin typeface="+mj-lt"/>
              </a:rPr>
              <a:t>Web Browser </a:t>
            </a:r>
            <a:r>
              <a:rPr lang="ca-ES" sz="1900" dirty="0">
                <a:latin typeface="+mj-lt"/>
              </a:rPr>
              <a:t>រួចសរសេរ </a:t>
            </a:r>
            <a:r>
              <a:rPr lang="ca-ES" sz="1900" b="1" dirty="0" smtClean="0">
                <a:latin typeface="+mj-lt"/>
                <a:hlinkClick r:id="rId2"/>
              </a:rPr>
              <a:t>http://localhost/mywordpress</a:t>
            </a:r>
            <a:r>
              <a:rPr lang="ca-ES" sz="1900" b="1" dirty="0" smtClean="0">
                <a:latin typeface="+mj-lt"/>
              </a:rPr>
              <a:t> </a:t>
            </a:r>
            <a:r>
              <a:rPr lang="ca-ES" sz="1900" dirty="0" smtClean="0">
                <a:latin typeface="+mj-lt"/>
              </a:rPr>
              <a:t>រួចចុចលើ</a:t>
            </a:r>
            <a:r>
              <a:rPr lang="en-US" sz="1900" dirty="0" smtClean="0">
                <a:latin typeface="+mj-lt"/>
              </a:rPr>
              <a:t> Menu </a:t>
            </a:r>
            <a:r>
              <a:rPr lang="ca-ES" sz="1900" dirty="0" smtClean="0">
                <a:latin typeface="+mj-lt"/>
              </a:rPr>
              <a:t>អំពីយើង</a:t>
            </a:r>
            <a:endParaRPr lang="en-US" sz="1900" b="1" dirty="0" smtClean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209710"/>
            <a:ext cx="4113773" cy="441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419600" y="33528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ឥឡូវយើងនឹងបង្កើត</a:t>
            </a:r>
            <a:r>
              <a:rPr lang="en-US" sz="1900" dirty="0" smtClean="0"/>
              <a:t> </a:t>
            </a:r>
            <a:r>
              <a:rPr lang="en-US" sz="1900" dirty="0" smtClean="0">
                <a:latin typeface="+mj-lt"/>
              </a:rPr>
              <a:t>Menu</a:t>
            </a:r>
            <a:r>
              <a:rPr lang="en-US" sz="1900" dirty="0" smtClean="0"/>
              <a:t> </a:t>
            </a:r>
            <a:r>
              <a:rPr lang="ca-ES" sz="1900" dirty="0" smtClean="0"/>
              <a:t>មួយដើម្បីបង្ហាញ </a:t>
            </a:r>
            <a:r>
              <a:rPr lang="en-US" sz="1900" dirty="0" smtClean="0">
                <a:latin typeface="+mj-lt"/>
              </a:rPr>
              <a:t>Post (Appearance --&gt; Menus)</a:t>
            </a: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5" y="2250141"/>
            <a:ext cx="27908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2011" y="3048000"/>
            <a:ext cx="275944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976" y="4038600"/>
            <a:ext cx="125786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3600" y="4495800"/>
            <a:ext cx="125786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130034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១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741" y="4028284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២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0393" y="4577834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៣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657600" y="3698732"/>
            <a:ext cx="762000" cy="33986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8362"/>
            <a:ext cx="38481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887165" y="5181600"/>
            <a:ext cx="364723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57222" y="2605599"/>
            <a:ext cx="125786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63321" y="2678668"/>
            <a:ext cx="44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>
                <a:solidFill>
                  <a:srgbClr val="FF0000"/>
                </a:solidFill>
                <a:latin typeface="Khmer OS Siemreap" pitchFamily="2" charset="0"/>
                <a:cs typeface="Khmer OS Siemreap" pitchFamily="2" charset="0"/>
              </a:rPr>
              <a:t>៤</a:t>
            </a:r>
            <a:endParaRPr lang="en-US" dirty="0">
              <a:solidFill>
                <a:srgbClr val="FF0000"/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រូបរាងរបស់ </a:t>
            </a:r>
            <a:r>
              <a:rPr lang="en-US" dirty="0" err="1">
                <a:latin typeface="Cambria (Headings)"/>
              </a:rPr>
              <a:t>WordPress</a:t>
            </a:r>
            <a:endParaRPr lang="en-US" dirty="0">
              <a:latin typeface="Cambria (Headings)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 smtClean="0"/>
              <a:t>នេះជារូបរាងទូទៅរបស់ </a:t>
            </a:r>
            <a:r>
              <a:rPr lang="en-US" dirty="0" err="1" smtClean="0">
                <a:latin typeface="Cambria (Headings)emreap"/>
              </a:rPr>
              <a:t>WordPress</a:t>
            </a:r>
            <a:endParaRPr lang="en-US" dirty="0">
              <a:latin typeface="Cambria (Headings)emreap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226954" cy="36576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7200" y="2095500"/>
            <a:ext cx="5943600" cy="1066800"/>
            <a:chOff x="457200" y="2095500"/>
            <a:chExt cx="5943600" cy="1066800"/>
          </a:xfrm>
        </p:grpSpPr>
        <p:sp>
          <p:nvSpPr>
            <p:cNvPr id="12" name="Rectangle 11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នេះជាផ្ទាំងកិច្ចការរបស់ </a:t>
              </a:r>
              <a:r>
                <a:rPr lang="en-US" sz="1400" dirty="0" err="1" smtClean="0">
                  <a:solidFill>
                    <a:srgbClr val="1558A8"/>
                  </a:solidFill>
                </a:rPr>
                <a:t>WordPress</a:t>
              </a:r>
              <a:r>
                <a:rPr lang="en-US" sz="1400" dirty="0" smtClean="0">
                  <a:solidFill>
                    <a:srgbClr val="1558A8"/>
                  </a:solidFill>
                </a:rPr>
                <a:t> </a:t>
              </a: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ទាំងមូល</a:t>
              </a:r>
              <a:r>
                <a:rPr lang="en-US" sz="1400" dirty="0" smtClean="0">
                  <a:solidFill>
                    <a:srgbClr val="1558A8"/>
                  </a:solidFill>
                </a:rPr>
                <a:t> 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19" name="Straight Arrow Connector 18"/>
            <p:cNvCxnSpPr>
              <a:endCxn id="17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57200" y="2819400"/>
            <a:ext cx="5943600" cy="1066800"/>
            <a:chOff x="457200" y="2095500"/>
            <a:chExt cx="5943600" cy="1066800"/>
          </a:xfrm>
        </p:grpSpPr>
        <p:sp>
          <p:nvSpPr>
            <p:cNvPr id="24" name="Rectangle 23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ជាកន្លែងគ្រប់គ្រង </a:t>
              </a:r>
              <a:r>
                <a:rPr lang="en-US" sz="1400" dirty="0" smtClean="0">
                  <a:solidFill>
                    <a:srgbClr val="1558A8"/>
                  </a:solidFill>
                </a:rPr>
                <a:t>Post</a:t>
              </a:r>
              <a:r>
                <a:rPr lang="km-KH" sz="1400" dirty="0" smtClean="0">
                  <a:solidFill>
                    <a:srgbClr val="1558A8"/>
                  </a:solidFill>
                </a:rPr>
                <a:t> </a:t>
              </a: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របស់</a:t>
              </a:r>
              <a:r>
                <a:rPr lang="km-KH" sz="1400" dirty="0" smtClean="0">
                  <a:solidFill>
                    <a:srgbClr val="1558A8"/>
                  </a:solidFill>
                </a:rPr>
                <a:t> </a:t>
              </a:r>
              <a:r>
                <a:rPr lang="en-US" sz="1400" dirty="0" err="1" smtClean="0">
                  <a:solidFill>
                    <a:srgbClr val="1558A8"/>
                  </a:solidFill>
                </a:rPr>
                <a:t>WordPress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5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57200" y="3048000"/>
            <a:ext cx="5943600" cy="1066800"/>
            <a:chOff x="457200" y="2095500"/>
            <a:chExt cx="5943600" cy="1066800"/>
          </a:xfrm>
        </p:grpSpPr>
        <p:sp>
          <p:nvSpPr>
            <p:cNvPr id="28" name="Rectangle 27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គ្រប់គ្រងឯកសារ​របស់យើង។ ឯកសារទាំងនោះមានដូចជា៖ រូបភាព វីឌីអូ </a:t>
              </a:r>
              <a:r>
                <a:rPr lang="en-US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PDF </a:t>
              </a:r>
              <a:r>
                <a:rPr lang="km-KH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ឬ </a:t>
              </a:r>
              <a:r>
                <a:rPr lang="en-US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File </a:t>
              </a:r>
              <a:r>
                <a:rPr lang="km-KH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ផ្សេងៗ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30" name="Straight Arrow Connector 29"/>
            <p:cNvCxnSpPr>
              <a:endCxn id="29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57200" y="3238500"/>
            <a:ext cx="5943600" cy="1066800"/>
            <a:chOff x="457200" y="2095500"/>
            <a:chExt cx="5943600" cy="1066800"/>
          </a:xfrm>
        </p:grpSpPr>
        <p:sp>
          <p:nvSpPr>
            <p:cNvPr id="32" name="Rectangle 31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គ្រប់គ្រងទំព័ររបស់យើង។ 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3429000"/>
            <a:ext cx="5943600" cy="1066800"/>
            <a:chOff x="457200" y="2095500"/>
            <a:chExt cx="5943600" cy="1066800"/>
          </a:xfrm>
        </p:grpSpPr>
        <p:sp>
          <p:nvSpPr>
            <p:cNvPr id="35" name="Rectangle 34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មតិយោបល់។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37" name="Straight Arrow Connector 36"/>
            <p:cNvCxnSpPr>
              <a:endCxn id="36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" y="3733800"/>
            <a:ext cx="5943600" cy="1066800"/>
            <a:chOff x="457200" y="2095500"/>
            <a:chExt cx="5943600" cy="1066800"/>
          </a:xfrm>
        </p:grpSpPr>
        <p:sp>
          <p:nvSpPr>
            <p:cNvPr id="39" name="Rectangle 38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Theme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របស់យើង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41" name="Straight Arrow Connector 40"/>
            <p:cNvCxnSpPr>
              <a:endCxn id="40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57200" y="3919847"/>
            <a:ext cx="5943600" cy="1066800"/>
            <a:chOff x="457200" y="2095500"/>
            <a:chExt cx="5943600" cy="1066800"/>
          </a:xfrm>
        </p:grpSpPr>
        <p:sp>
          <p:nvSpPr>
            <p:cNvPr id="43" name="Rectangle 42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Plugin 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របស់យើង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45" name="Straight Arrow Connector 44"/>
            <p:cNvCxnSpPr>
              <a:endCxn id="44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57200" y="4114800"/>
            <a:ext cx="5943600" cy="1066800"/>
            <a:chOff x="457200" y="2095500"/>
            <a:chExt cx="5943600" cy="1066800"/>
          </a:xfrm>
        </p:grpSpPr>
        <p:sp>
          <p:nvSpPr>
            <p:cNvPr id="47" name="Rectangle 46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ជាកន្លែង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គ្រប់គ្រង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sz="14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អ្នកប្រើប្រាស់</a:t>
              </a:r>
              <a:endParaRPr lang="en-US" sz="1400" dirty="0">
                <a:solidFill>
                  <a:srgbClr val="1558A8"/>
                </a:solidFill>
                <a:latin typeface="+mj-lt"/>
              </a:endParaRPr>
            </a:p>
          </p:txBody>
        </p:sp>
        <p:cxnSp>
          <p:nvCxnSpPr>
            <p:cNvPr id="49" name="Straight Arrow Connector 48"/>
            <p:cNvCxnSpPr>
              <a:endCxn id="48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57200" y="4343400"/>
            <a:ext cx="5943600" cy="1066800"/>
            <a:chOff x="457200" y="2095500"/>
            <a:chExt cx="5943600" cy="1066800"/>
          </a:xfrm>
        </p:grpSpPr>
        <p:sp>
          <p:nvSpPr>
            <p:cNvPr id="51" name="Rectangle 50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កន្លែង</a:t>
              </a: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400" dirty="0">
                  <a:solidFill>
                    <a:srgbClr val="1558A8"/>
                  </a:solidFill>
                </a:rPr>
                <a:t>import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និង </a:t>
              </a:r>
              <a:r>
                <a:rPr lang="en-US" sz="1400" dirty="0">
                  <a:solidFill>
                    <a:srgbClr val="1558A8"/>
                  </a:solidFill>
                </a:rPr>
                <a:t>export</a:t>
              </a:r>
              <a:r>
                <a:rPr lang="en-US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400" dirty="0" err="1">
                  <a:solidFill>
                    <a:srgbClr val="1558A8"/>
                  </a:solidFill>
                </a:rPr>
                <a:t>WordPress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53" name="Straight Arrow Connector 52"/>
            <p:cNvCxnSpPr>
              <a:endCxn id="52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7200" y="4572000"/>
            <a:ext cx="5943600" cy="1066800"/>
            <a:chOff x="457200" y="2095500"/>
            <a:chExt cx="5943600" cy="1066800"/>
          </a:xfrm>
        </p:grpSpPr>
        <p:sp>
          <p:nvSpPr>
            <p:cNvPr id="56" name="Rectangle 55"/>
            <p:cNvSpPr/>
            <p:nvPr/>
          </p:nvSpPr>
          <p:spPr>
            <a:xfrm>
              <a:off x="457200" y="25146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09800" y="2095500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កន្លែង កែប្រែ ជម្រើសផ្សេងៗ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58" name="Straight Arrow Connector 57"/>
            <p:cNvCxnSpPr>
              <a:endCxn id="57" idx="1"/>
            </p:cNvCxnSpPr>
            <p:nvPr/>
          </p:nvCxnSpPr>
          <p:spPr>
            <a:xfrm>
              <a:off x="1600200" y="2628900"/>
              <a:ext cx="609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124200" y="2438400"/>
            <a:ext cx="5010397" cy="1676400"/>
            <a:chOff x="-2800597" y="144978"/>
            <a:chExt cx="5010397" cy="1676400"/>
          </a:xfrm>
        </p:grpSpPr>
        <p:sp>
          <p:nvSpPr>
            <p:cNvPr id="60" name="Rectangle 59"/>
            <p:cNvSpPr/>
            <p:nvPr/>
          </p:nvSpPr>
          <p:spPr>
            <a:xfrm>
              <a:off x="1238003" y="144978"/>
              <a:ext cx="971797" cy="2963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-2800597" y="754578"/>
              <a:ext cx="4191000" cy="106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m-KH" sz="14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ជា</a:t>
              </a:r>
              <a:r>
                <a:rPr lang="km-KH" sz="14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កន្លែង សម្រាប់លាក់ និងបង្ហាញ</a:t>
              </a:r>
              <a:endParaRPr lang="en-US" sz="1400" dirty="0">
                <a:solidFill>
                  <a:srgbClr val="1558A8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>
              <a:off x="1238003" y="449778"/>
              <a:ext cx="485898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5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/>
              <a:t>ចូលទៅកាន់ </a:t>
            </a:r>
            <a:r>
              <a:rPr lang="en-US" sz="1900" dirty="0">
                <a:latin typeface="+mj-lt"/>
              </a:rPr>
              <a:t>Web Browser </a:t>
            </a:r>
            <a:r>
              <a:rPr lang="ca-ES" sz="1900" dirty="0"/>
              <a:t>រួចសរសេរ </a:t>
            </a:r>
            <a:r>
              <a:rPr lang="ca-ES" sz="1900" b="1" dirty="0">
                <a:latin typeface="+mj-lt"/>
                <a:hlinkClick r:id="rId2"/>
              </a:rPr>
              <a:t>http://</a:t>
            </a:r>
            <a:r>
              <a:rPr lang="ca-ES" sz="1900" b="1" dirty="0" smtClean="0">
                <a:latin typeface="+mj-lt"/>
                <a:hlinkClick r:id="rId2"/>
              </a:rPr>
              <a:t>localhost/mywordpress</a:t>
            </a:r>
            <a:r>
              <a:rPr lang="ca-ES" sz="1900" b="1" dirty="0">
                <a:latin typeface="+mj-lt"/>
              </a:rPr>
              <a:t> </a:t>
            </a:r>
            <a:r>
              <a:rPr lang="ca-ES" sz="1900" dirty="0" smtClean="0"/>
              <a:t>នោះយើងនឹងឃើញ </a:t>
            </a:r>
            <a:r>
              <a:rPr lang="en-US" sz="1900" dirty="0" smtClean="0">
                <a:latin typeface="+mj-lt"/>
              </a:rPr>
              <a:t>Menu</a:t>
            </a:r>
            <a:r>
              <a:rPr lang="en-US" sz="1900" dirty="0" smtClean="0"/>
              <a:t> </a:t>
            </a:r>
            <a:r>
              <a:rPr lang="ca-ES" sz="1900" dirty="0" smtClean="0"/>
              <a:t>ឈ្មោះ </a:t>
            </a:r>
            <a:r>
              <a:rPr lang="ca-ES" sz="1900" dirty="0" smtClean="0">
                <a:latin typeface="+mj-lt"/>
              </a:rPr>
              <a:t>“</a:t>
            </a:r>
            <a:r>
              <a:rPr lang="ca-ES" sz="1900" dirty="0" smtClean="0"/>
              <a:t>ព័ត៌មាន</a:t>
            </a:r>
            <a:r>
              <a:rPr lang="ca-ES" sz="1900" dirty="0" smtClean="0">
                <a:latin typeface="+mj-lt"/>
              </a:rPr>
              <a:t>”</a:t>
            </a: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209800"/>
            <a:ext cx="3895725" cy="414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62600" y="2200734"/>
            <a:ext cx="881062" cy="542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យើងអាចបង្កើត </a:t>
            </a:r>
            <a:r>
              <a:rPr lang="en-US" sz="1900" dirty="0" smtClean="0">
                <a:latin typeface="+mj-lt"/>
              </a:rPr>
              <a:t>Menu</a:t>
            </a:r>
            <a:r>
              <a:rPr lang="en-US" sz="1900" dirty="0" smtClean="0"/>
              <a:t> </a:t>
            </a:r>
            <a:r>
              <a:rPr lang="ca-ES" sz="1900" dirty="0" smtClean="0"/>
              <a:t>បានតាមរយៈ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Page (link </a:t>
            </a:r>
            <a:r>
              <a:rPr lang="ca-ES" sz="1800" dirty="0" smtClean="0">
                <a:latin typeface="+mj-lt"/>
              </a:rPr>
              <a:t>ភ្ជាប់ជាមួយ </a:t>
            </a:r>
            <a:r>
              <a:rPr lang="en-US" sz="1800" dirty="0" smtClean="0">
                <a:latin typeface="+mj-lt"/>
              </a:rPr>
              <a:t>Page)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Post (link </a:t>
            </a:r>
            <a:r>
              <a:rPr lang="ca-ES" sz="1800" dirty="0" smtClean="0">
                <a:latin typeface="+mj-lt"/>
              </a:rPr>
              <a:t>ភ្ជាប់ជាមួយ </a:t>
            </a:r>
            <a:r>
              <a:rPr lang="en-US" sz="1800" dirty="0" smtClean="0">
                <a:latin typeface="+mj-lt"/>
              </a:rPr>
              <a:t>Post)</a:t>
            </a:r>
            <a:endParaRPr lang="en-US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Link (</a:t>
            </a:r>
            <a:r>
              <a:rPr lang="ca-ES" sz="1800" dirty="0" smtClean="0">
                <a:latin typeface="+mj-lt"/>
              </a:rPr>
              <a:t>ជា link ដែលយើងដាក់ខ្លួនឯង</a:t>
            </a:r>
            <a:r>
              <a:rPr lang="en-US" sz="1800" dirty="0" smtClean="0"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Category (link </a:t>
            </a:r>
            <a:r>
              <a:rPr lang="en-US" sz="1800" dirty="0" err="1" smtClean="0">
                <a:latin typeface="+mj-lt"/>
              </a:rPr>
              <a:t>ភ្ជាប់ជាមួយ</a:t>
            </a:r>
            <a:r>
              <a:rPr lang="en-US" sz="1800" dirty="0" smtClean="0">
                <a:latin typeface="+mj-lt"/>
              </a:rPr>
              <a:t> Category)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+mj-lt"/>
              </a:rPr>
              <a:t>Tag (link </a:t>
            </a:r>
            <a:r>
              <a:rPr lang="km-KH" sz="1800" dirty="0" smtClean="0">
                <a:latin typeface="+mj-lt"/>
              </a:rPr>
              <a:t>ភ្ជាប់ជាមួយ </a:t>
            </a:r>
            <a:r>
              <a:rPr lang="en-US" sz="1800" dirty="0" smtClean="0">
                <a:latin typeface="+mj-lt"/>
              </a:rPr>
              <a:t>Tag)</a:t>
            </a:r>
            <a:endParaRPr lang="en-US" sz="1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ca-ES" sz="1800" dirty="0" smtClean="0"/>
              <a:t>និង </a:t>
            </a:r>
            <a:r>
              <a:rPr lang="en-US" sz="1800" dirty="0">
                <a:latin typeface="+mj-lt"/>
              </a:rPr>
              <a:t>Post</a:t>
            </a:r>
            <a:r>
              <a:rPr lang="en-US" sz="1800" dirty="0" smtClean="0"/>
              <a:t> </a:t>
            </a:r>
            <a:r>
              <a:rPr lang="en-US" sz="1800" dirty="0">
                <a:latin typeface="+mj-lt"/>
              </a:rPr>
              <a:t>Type</a:t>
            </a:r>
            <a:r>
              <a:rPr lang="en-US" sz="1800" dirty="0" smtClean="0"/>
              <a:t> </a:t>
            </a:r>
            <a:r>
              <a:rPr lang="ca-ES" sz="1800" dirty="0" smtClean="0"/>
              <a:t>ដ៏ទៃទៀត </a:t>
            </a:r>
            <a:r>
              <a:rPr lang="ca-ES" sz="1800" dirty="0"/>
              <a:t>(អាចជា </a:t>
            </a:r>
            <a:r>
              <a:rPr lang="en-US" sz="1800" dirty="0">
                <a:latin typeface="+mj-lt"/>
              </a:rPr>
              <a:t>Plugin</a:t>
            </a:r>
            <a:r>
              <a:rPr lang="ca-ES" sz="1800" dirty="0" smtClean="0"/>
              <a:t>)</a:t>
            </a:r>
          </a:p>
          <a:p>
            <a:pPr lvl="1">
              <a:lnSpc>
                <a:spcPct val="150000"/>
              </a:lnSpc>
            </a:pPr>
            <a:endParaRPr lang="ca-E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sp>
        <p:nvSpPr>
          <p:cNvPr id="4" name="Right Arrow 3"/>
          <p:cNvSpPr/>
          <p:nvPr/>
        </p:nvSpPr>
        <p:spPr>
          <a:xfrm>
            <a:off x="5410200" y="22860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10200" y="44196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10200" y="48006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057400"/>
            <a:ext cx="27717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410200" y="51816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410200" y="5562600"/>
            <a:ext cx="457200" cy="1524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Menu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បើ</a:t>
            </a:r>
            <a:r>
              <a:rPr lang="ca-ES" sz="1900" dirty="0" smtClean="0"/>
              <a:t>យើង</a:t>
            </a:r>
            <a:r>
              <a:rPr lang="km-KH" sz="1900" dirty="0" smtClean="0"/>
              <a:t>ពុំឃើញដូចខាងលើនោះទេ សូមចុចលើពាក្យថា </a:t>
            </a:r>
            <a:r>
              <a:rPr lang="en-US" sz="1900" dirty="0" smtClean="0">
                <a:latin typeface="+mj-lt"/>
              </a:rPr>
              <a:t>“Screen Options”</a:t>
            </a:r>
            <a:r>
              <a:rPr lang="en-US" sz="1900" dirty="0"/>
              <a:t> </a:t>
            </a:r>
            <a:r>
              <a:rPr lang="km-KH" sz="1900" dirty="0" smtClean="0"/>
              <a:t>រួចជ្រើសរៀងដូច ក្នុងរូបខាងក្រោម៖</a:t>
            </a:r>
            <a:endParaRPr lang="ca-E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9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43200"/>
            <a:ext cx="65994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6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ជាកន្លែងមួយដែលយើងប្រើសម្រាប់ជំនួយ ក្នុងការតុបតែង ផ្នែកណាមួយ </a:t>
            </a:r>
            <a:r>
              <a:rPr lang="km-KH" sz="1900" dirty="0" smtClean="0">
                <a:latin typeface="+mj-lt"/>
              </a:rPr>
              <a:t>(</a:t>
            </a:r>
            <a:r>
              <a:rPr lang="en-US" sz="1900" dirty="0" smtClean="0">
                <a:latin typeface="+mj-lt"/>
              </a:rPr>
              <a:t>sidebar</a:t>
            </a:r>
            <a:r>
              <a:rPr lang="km-KH" sz="1900" dirty="0" smtClean="0">
                <a:latin typeface="+mj-lt"/>
              </a:rPr>
              <a:t>)</a:t>
            </a:r>
            <a:r>
              <a:rPr lang="en-US" sz="1900" dirty="0" smtClean="0">
                <a:latin typeface="+mj-lt"/>
              </a:rPr>
              <a:t> </a:t>
            </a:r>
            <a:r>
              <a:rPr lang="km-KH" sz="1900" dirty="0" smtClean="0"/>
              <a:t>របស់គេហទំព័ររបស់យើង។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latin typeface="+mj-lt"/>
              </a:rPr>
              <a:t>Widget</a:t>
            </a:r>
            <a:r>
              <a:rPr lang="en-US" sz="1900" dirty="0" smtClean="0"/>
              <a:t> </a:t>
            </a:r>
            <a:r>
              <a:rPr lang="km-KH" sz="1900" dirty="0" smtClean="0"/>
              <a:t>បង្ករឱ្យមានភាពងាយស្រួលក្នុងការ បន្ថែមព័ត៌មាន លុបព័ត៌មាន និងផ្លាស់ប្តូរព័ត៌មាន នៅក្នុងគេហទំព័ររបស់យើង។</a:t>
            </a:r>
          </a:p>
          <a:p>
            <a:pPr>
              <a:lnSpc>
                <a:spcPct val="150000"/>
              </a:lnSpc>
            </a:pPr>
            <a:r>
              <a:rPr lang="km-KH" sz="1900" dirty="0" smtClean="0"/>
              <a:t>យើងអាចចូលទៅកាន់ </a:t>
            </a:r>
            <a:r>
              <a:rPr lang="en-US" sz="1900" dirty="0" smtClean="0">
                <a:latin typeface="+mj-lt"/>
              </a:rPr>
              <a:t>Widget</a:t>
            </a:r>
            <a:r>
              <a:rPr lang="en-US" sz="1900" dirty="0" smtClean="0"/>
              <a:t> </a:t>
            </a:r>
            <a:r>
              <a:rPr lang="km-KH" sz="1900" dirty="0" smtClean="0"/>
              <a:t>របស់យើងតាមរយៈ </a:t>
            </a:r>
            <a:r>
              <a:rPr lang="en-US" sz="1900" dirty="0" smtClean="0">
                <a:latin typeface="+mj-lt"/>
              </a:rPr>
              <a:t>(Appearance --&gt; Widgets)</a:t>
            </a:r>
            <a:endParaRPr lang="en-US" sz="1900" dirty="0">
              <a:latin typeface="+mj-lt"/>
            </a:endParaRPr>
          </a:p>
        </p:txBody>
      </p:sp>
      <p:pic>
        <p:nvPicPr>
          <p:cNvPr id="2050" name="Picture 2" descr="C:\Users\USER\Desktop\screen-shot-2013-12-03-at-12-57-29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44" y="4114800"/>
            <a:ext cx="14668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ដើម្បីបង្កើត </a:t>
            </a:r>
            <a:r>
              <a:rPr lang="en-US" sz="1900" dirty="0">
                <a:latin typeface="+mj-lt"/>
              </a:rPr>
              <a:t>Widgets</a:t>
            </a:r>
            <a:r>
              <a:rPr lang="km-KH" sz="1900" dirty="0">
                <a:latin typeface="+mj-lt"/>
              </a:rPr>
              <a:t> </a:t>
            </a:r>
            <a:r>
              <a:rPr lang="km-KH" sz="1900" dirty="0" smtClean="0">
                <a:latin typeface="+mj-lt"/>
              </a:rPr>
              <a:t>យើងគ្រាន់តែចាប់ទាញ ហើយទម្លាក់ចូលទៅក្នុង </a:t>
            </a:r>
            <a:r>
              <a:rPr lang="en-US" sz="1900" dirty="0" smtClean="0">
                <a:latin typeface="+mj-lt"/>
              </a:rPr>
              <a:t>Sidebar </a:t>
            </a:r>
            <a:r>
              <a:rPr lang="km-KH" sz="1900" dirty="0" smtClean="0">
                <a:latin typeface="+mj-lt"/>
              </a:rPr>
              <a:t>ណាដែលយើងចង់បាន។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យើងនឹងបង្កើត </a:t>
            </a:r>
            <a:r>
              <a:rPr lang="en-US" sz="1900" dirty="0" smtClean="0">
                <a:latin typeface="+mj-lt"/>
              </a:rPr>
              <a:t>Recent Posts Widgets </a:t>
            </a:r>
            <a:r>
              <a:rPr lang="km-KH" sz="1900" dirty="0" smtClean="0">
                <a:latin typeface="+mj-lt"/>
              </a:rPr>
              <a:t>មួយដាក់ក្នុង </a:t>
            </a:r>
            <a:r>
              <a:rPr lang="en-US" sz="1900" dirty="0" smtClean="0">
                <a:latin typeface="+mj-lt"/>
              </a:rPr>
              <a:t>Sidebar Footer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រួចយើងដាក់ចម្នងជើង បន្ទាប់មកចុចលើ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“Save”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1" y="3048000"/>
            <a:ext cx="32670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8999"/>
            <a:ext cx="32099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0200" y="5943600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5486400"/>
            <a:ext cx="3657600" cy="990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dirty="0" smtClean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rPr>
              <a:t>បើយើងចង់លុបវិញ សូមចុច </a:t>
            </a:r>
            <a:r>
              <a:rPr lang="en-US" dirty="0" smtClean="0">
                <a:solidFill>
                  <a:srgbClr val="1558A8"/>
                </a:solidFill>
                <a:latin typeface="+mj-lt"/>
                <a:cs typeface="Khmer OS Siemreap" pitchFamily="2" charset="0"/>
              </a:rPr>
              <a:t>“Delete”</a:t>
            </a:r>
            <a:endParaRPr lang="en-US" dirty="0">
              <a:solidFill>
                <a:srgbClr val="1558A8"/>
              </a:solidFill>
              <a:latin typeface="+mj-lt"/>
              <a:cs typeface="Khmer OS Siemreap" pitchFamily="2" charset="0"/>
            </a:endParaRPr>
          </a:p>
        </p:txBody>
      </p:sp>
      <p:cxnSp>
        <p:nvCxnSpPr>
          <p:cNvPr id="8" name="Straight Arrow Connector 7"/>
          <p:cNvCxnSpPr>
            <a:stCxn id="5" idx="1"/>
            <a:endCxn id="6" idx="3"/>
          </p:cNvCxnSpPr>
          <p:nvPr/>
        </p:nvCxnSpPr>
        <p:spPr>
          <a:xfrm flipH="1" flipV="1">
            <a:off x="4800600" y="5981700"/>
            <a:ext cx="6096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1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ចូលទៅកាន់គេហទំព័ររបស់យើង</a:t>
            </a:r>
            <a:r>
              <a:rPr lang="en-US" sz="2000" dirty="0">
                <a:latin typeface="Cambria (Headings)"/>
              </a:rPr>
              <a:t> Widget</a:t>
            </a:r>
            <a:r>
              <a:rPr lang="en-US" sz="1900" dirty="0" smtClean="0">
                <a:latin typeface="+mj-lt"/>
              </a:rPr>
              <a:t> </a:t>
            </a:r>
            <a:r>
              <a:rPr lang="km-KH" sz="1900" dirty="0" smtClean="0">
                <a:latin typeface="+mj-lt"/>
              </a:rPr>
              <a:t>យើងនឹងឃើញអ្វីដែលយើងបានបង្កើតអំបាញមិញ</a:t>
            </a: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សូមព្យាយាម</a:t>
            </a:r>
            <a:br>
              <a:rPr lang="km-KH" sz="1900" dirty="0" smtClean="0">
                <a:latin typeface="+mj-lt"/>
              </a:rPr>
            </a:br>
            <a:r>
              <a:rPr lang="km-KH" sz="1900" dirty="0" smtClean="0">
                <a:latin typeface="+mj-lt"/>
              </a:rPr>
              <a:t>សាកល្បងបង្កើត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Widget </a:t>
            </a:r>
            <a:r>
              <a:rPr lang="km-KH" sz="1900" dirty="0" smtClean="0">
                <a:latin typeface="+mj-lt"/>
              </a:rPr>
              <a:t>ផ្សេងៗទៀត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108575" cy="441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27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Plugin</a:t>
            </a:r>
            <a:r>
              <a:rPr lang="en-US" sz="1900" dirty="0" smtClean="0"/>
              <a:t> </a:t>
            </a:r>
            <a:r>
              <a:rPr lang="km-KH" sz="1900" dirty="0" smtClean="0"/>
              <a:t>គឺជាកញ្ចប់នៃ</a:t>
            </a:r>
            <a:r>
              <a:rPr lang="en-US" sz="1900" dirty="0" smtClean="0"/>
              <a:t> </a:t>
            </a:r>
            <a:r>
              <a:rPr lang="en-US" sz="1900" dirty="0">
                <a:latin typeface="+mj-lt"/>
              </a:rPr>
              <a:t>Code</a:t>
            </a:r>
            <a:r>
              <a:rPr lang="en-US" sz="1900" dirty="0" smtClean="0"/>
              <a:t> </a:t>
            </a:r>
            <a:r>
              <a:rPr lang="km-KH" sz="1900" dirty="0" smtClean="0"/>
              <a:t>ដែលគេប្រើសម្រាប់ពង្រើកបន្ថែមទៅលើ</a:t>
            </a:r>
            <a:r>
              <a:rPr lang="en-US" sz="1900" dirty="0" smtClean="0"/>
              <a:t> </a:t>
            </a:r>
            <a:r>
              <a:rPr lang="en-US" sz="1900" dirty="0" err="1" smtClean="0">
                <a:latin typeface="+mj-lt"/>
              </a:rPr>
              <a:t>WordPress</a:t>
            </a:r>
            <a:r>
              <a:rPr lang="km-KH" sz="1900" dirty="0" smtClean="0">
                <a:latin typeface="+mj-lt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Plugin </a:t>
            </a:r>
            <a:r>
              <a:rPr lang="km-KH" sz="1900" dirty="0" smtClean="0">
                <a:latin typeface="+mj-lt"/>
              </a:rPr>
              <a:t>ត្រូវបានគេបង្កើតឡើង ដើម្បីជាជំនួយដល់ការបង្កើតអ្វីមួយ ដែលគេត្រូវប្រើច្រើនដង ឬដដែលៗ។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ឧទាហរណ៍៖ </a:t>
            </a:r>
            <a:r>
              <a:rPr lang="en-US" sz="1900" dirty="0" smtClean="0">
                <a:latin typeface="+mj-lt"/>
              </a:rPr>
              <a:t>Slideshow, Google Map, Contact Form, ...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ដើម្បីចូលទៅកាន់ </a:t>
            </a:r>
            <a:r>
              <a:rPr lang="en-US" sz="1900" dirty="0" smtClean="0">
                <a:latin typeface="+mj-lt"/>
              </a:rPr>
              <a:t>Plugin </a:t>
            </a:r>
            <a:r>
              <a:rPr lang="km-KH" sz="1900" dirty="0" smtClean="0">
                <a:latin typeface="+mj-lt"/>
              </a:rPr>
              <a:t>របស់យើងៗចូលតាមរយៈ </a:t>
            </a:r>
            <a:r>
              <a:rPr lang="km-KH" sz="1900" dirty="0">
                <a:latin typeface="+mj-lt"/>
              </a:rPr>
              <a:t>(</a:t>
            </a:r>
            <a:r>
              <a:rPr lang="en-US" sz="1900" dirty="0">
                <a:latin typeface="+mj-lt"/>
              </a:rPr>
              <a:t>Plugins</a:t>
            </a:r>
            <a:r>
              <a:rPr lang="km-KH" sz="1900" dirty="0" smtClean="0">
                <a:latin typeface="+mj-lt"/>
              </a:rPr>
              <a:t>)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219575"/>
            <a:ext cx="15335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2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យើងនឹងលើកយក </a:t>
            </a:r>
            <a:r>
              <a:rPr lang="en-US" sz="1900" dirty="0" smtClean="0">
                <a:latin typeface="+mj-lt"/>
              </a:rPr>
              <a:t>Plugin </a:t>
            </a:r>
            <a:r>
              <a:rPr lang="km-KH" sz="1900" dirty="0" smtClean="0">
                <a:latin typeface="+mj-lt"/>
              </a:rPr>
              <a:t>មួយមកតម្លើងគឺ </a:t>
            </a:r>
            <a:r>
              <a:rPr lang="en-US" sz="1900" dirty="0">
                <a:latin typeface="+mj-lt"/>
              </a:rPr>
              <a:t>“Fluid Responsive Slideshow”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ដើម្បីតម្លើង </a:t>
            </a:r>
            <a:r>
              <a:rPr lang="en-US" sz="1900" dirty="0" smtClean="0">
                <a:latin typeface="+mj-lt"/>
              </a:rPr>
              <a:t>Plugin </a:t>
            </a:r>
            <a:r>
              <a:rPr lang="km-KH" sz="1900" dirty="0" smtClean="0">
                <a:latin typeface="+mj-lt"/>
              </a:rPr>
              <a:t>យើងចូលទៅកាន់ </a:t>
            </a:r>
            <a:r>
              <a:rPr lang="en-US" sz="1900" dirty="0" smtClean="0">
                <a:latin typeface="+mj-lt"/>
              </a:rPr>
              <a:t>(Plugin --&gt; Add New)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បន្ទាប់មកសូមចុចលើពាក្យ </a:t>
            </a:r>
            <a:r>
              <a:rPr lang="en-US" sz="1900" dirty="0" smtClean="0">
                <a:latin typeface="+mj-lt"/>
              </a:rPr>
              <a:t>“Activate Plugin”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51616"/>
            <a:ext cx="15335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200400"/>
            <a:ext cx="3028950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219325" y="3475501"/>
            <a:ext cx="600075" cy="18209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60485"/>
            <a:ext cx="3814763" cy="117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iped Right Arrow 4"/>
          <p:cNvSpPr/>
          <p:nvPr/>
        </p:nvSpPr>
        <p:spPr>
          <a:xfrm>
            <a:off x="685800" y="5059342"/>
            <a:ext cx="609600" cy="175429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024181"/>
            <a:ext cx="255270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2200" y="5943600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66975"/>
            <a:ext cx="4267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ប្រសិនបើលោកអ្នកជួបបញ្ហាដូចខាងក្រោម សូមចូលទៅកាន់ 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  <a:hlinkClick r:id="rId2"/>
              </a:rPr>
              <a:t>http</a:t>
            </a:r>
            <a:r>
              <a:rPr lang="en-US" sz="1900" dirty="0">
                <a:latin typeface="+mj-lt"/>
                <a:hlinkClick r:id="rId2"/>
              </a:rPr>
              <a:t>://</a:t>
            </a:r>
            <a:r>
              <a:rPr lang="en-US" sz="1900" dirty="0" smtClean="0">
                <a:latin typeface="+mj-lt"/>
                <a:hlinkClick r:id="rId2"/>
              </a:rPr>
              <a:t>wordpress.org/plugins/fluid-responsive-slideshow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រួចចុចលើពាក្យ </a:t>
            </a:r>
            <a:r>
              <a:rPr lang="en-US" sz="1900" dirty="0" smtClean="0">
                <a:latin typeface="+mj-lt"/>
              </a:rPr>
              <a:t> “Download ...”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10" y="2743200"/>
            <a:ext cx="3355229" cy="237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20788"/>
            <a:ext cx="2791478" cy="375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86600" y="54102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រួចចូលទៅកាន់ </a:t>
            </a:r>
            <a:r>
              <a:rPr lang="en-US" sz="1900" dirty="0" smtClean="0">
                <a:latin typeface="+mj-lt"/>
              </a:rPr>
              <a:t>(Plugin </a:t>
            </a:r>
            <a:r>
              <a:rPr lang="en-US" sz="1900" dirty="0" smtClean="0">
                <a:latin typeface="+mj-lt"/>
                <a:sym typeface="Wingdings" pitchFamily="2" charset="2"/>
              </a:rPr>
              <a:t>--&gt; Add New --&gt; Upload)</a:t>
            </a: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រួចចុចលើពាក្យ </a:t>
            </a:r>
            <a:r>
              <a:rPr lang="en-US" sz="1900" dirty="0" smtClean="0">
                <a:latin typeface="+mj-lt"/>
              </a:rPr>
              <a:t>“Browse” </a:t>
            </a:r>
            <a:r>
              <a:rPr lang="km-KH" sz="1900" dirty="0" smtClean="0">
                <a:latin typeface="+mj-lt"/>
              </a:rPr>
              <a:t>ដើម្បីរក</a:t>
            </a:r>
            <a:r>
              <a:rPr lang="en-US" sz="1900" dirty="0" smtClean="0">
                <a:latin typeface="+mj-lt"/>
              </a:rPr>
              <a:t> Plugin </a:t>
            </a:r>
            <a:r>
              <a:rPr lang="km-KH" sz="1900" dirty="0" smtClean="0">
                <a:latin typeface="+mj-lt"/>
              </a:rPr>
              <a:t>ដែលយើងបាន </a:t>
            </a:r>
            <a:r>
              <a:rPr lang="en-US" sz="1900" dirty="0" smtClean="0">
                <a:latin typeface="+mj-lt"/>
              </a:rPr>
              <a:t>Download</a:t>
            </a:r>
            <a:r>
              <a:rPr lang="km-KH" sz="1900" dirty="0" smtClean="0">
                <a:latin typeface="+mj-lt"/>
              </a:rPr>
              <a:t> រួចចុច </a:t>
            </a:r>
            <a:r>
              <a:rPr lang="en-US" sz="1900" dirty="0" smtClean="0">
                <a:latin typeface="+mj-lt"/>
              </a:rPr>
              <a:t>“Install Now”</a:t>
            </a: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ជាចុងក្រោយចុចលើពាក្យ </a:t>
            </a:r>
            <a:r>
              <a:rPr lang="en-US" sz="1900" dirty="0" smtClean="0">
                <a:latin typeface="+mj-lt"/>
              </a:rPr>
              <a:t>“Activate Plugin”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3657600" cy="1649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00600"/>
            <a:ext cx="2552700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10200" y="5720019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ជម្រើសទូទៅរបស់ </a:t>
            </a:r>
            <a:r>
              <a:rPr lang="en-US" dirty="0" err="1">
                <a:latin typeface="Cambria (Headings)"/>
              </a:rPr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who\Desktop\a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8"/>
            <a:ext cx="5791200" cy="495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ho\Desktop\ss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0" y="2438400"/>
            <a:ext cx="2075242" cy="23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4209359"/>
            <a:ext cx="1371600" cy="420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81400" y="1896458"/>
            <a:ext cx="5029200" cy="685162"/>
            <a:chOff x="3581400" y="1896458"/>
            <a:chExt cx="5029200" cy="685162"/>
          </a:xfrm>
        </p:grpSpPr>
        <p:sp>
          <p:nvSpPr>
            <p:cNvPr id="8" name="Rectangle 7"/>
            <p:cNvSpPr/>
            <p:nvPr/>
          </p:nvSpPr>
          <p:spPr>
            <a:xfrm>
              <a:off x="3581400" y="2295179"/>
              <a:ext cx="129540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9800" y="1896458"/>
              <a:ext cx="2590800" cy="6674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ចំណងជើងរបស់ គេហទំព័រ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9" name="Straight Arrow Connector 8"/>
            <p:cNvCxnSpPr>
              <a:endCxn id="6" idx="1"/>
            </p:cNvCxnSpPr>
            <p:nvPr/>
          </p:nvCxnSpPr>
          <p:spPr>
            <a:xfrm flipV="1">
              <a:off x="4876800" y="2230179"/>
              <a:ext cx="1143000" cy="206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581400" y="2423249"/>
            <a:ext cx="5029200" cy="667441"/>
            <a:chOff x="3581400" y="2033069"/>
            <a:chExt cx="5029200" cy="667441"/>
          </a:xfrm>
        </p:grpSpPr>
        <p:sp>
          <p:nvSpPr>
            <p:cNvPr id="14" name="Rectangle 13"/>
            <p:cNvSpPr/>
            <p:nvPr/>
          </p:nvSpPr>
          <p:spPr>
            <a:xfrm>
              <a:off x="3581400" y="2295179"/>
              <a:ext cx="167640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2033069"/>
              <a:ext cx="2590800" cy="6674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កន្លែងពិពណ៌នាសង្ខេបអំពី</a:t>
              </a:r>
            </a:p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គេហទំព័រ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4" idx="3"/>
              <a:endCxn id="15" idx="1"/>
            </p:cNvCxnSpPr>
            <p:nvPr/>
          </p:nvCxnSpPr>
          <p:spPr>
            <a:xfrm flipV="1">
              <a:off x="5257800" y="2366790"/>
              <a:ext cx="762000" cy="716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562350" y="2925606"/>
            <a:ext cx="5048250" cy="1653106"/>
            <a:chOff x="3581400" y="1920891"/>
            <a:chExt cx="5048250" cy="1653106"/>
          </a:xfrm>
        </p:grpSpPr>
        <p:sp>
          <p:nvSpPr>
            <p:cNvPr id="19" name="Rectangle 18"/>
            <p:cNvSpPr/>
            <p:nvPr/>
          </p:nvSpPr>
          <p:spPr>
            <a:xfrm>
              <a:off x="3581400" y="2295179"/>
              <a:ext cx="188595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38850" y="1920891"/>
              <a:ext cx="2590800" cy="16531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sz="1600" dirty="0" smtClean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អាស័យដ្ឋានរបស់ </a:t>
              </a:r>
              <a:r>
                <a:rPr lang="en-US" sz="1600" dirty="0" err="1" smtClean="0">
                  <a:solidFill>
                    <a:srgbClr val="1558A8"/>
                  </a:solidFill>
                </a:rPr>
                <a:t>WordPress</a:t>
              </a:r>
              <a:r>
                <a:rPr lang="en-US" sz="1600" dirty="0" smtClean="0">
                  <a:solidFill>
                    <a:srgbClr val="1558A8"/>
                  </a:solidFill>
                </a:rPr>
                <a:t> files</a:t>
              </a:r>
              <a:r>
                <a:rPr lang="en-US" sz="16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។ </a:t>
              </a:r>
              <a:r>
                <a:rPr lang="en-US" sz="1600" dirty="0" err="1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សម្រាប់ការតម្លើង</a:t>
              </a:r>
              <a:r>
                <a:rPr lang="en-U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600" dirty="0" err="1">
                  <a:solidFill>
                    <a:srgbClr val="1558A8"/>
                  </a:solidFill>
                </a:rPr>
                <a:t>WordPress</a:t>
              </a:r>
              <a:r>
                <a:rPr lang="en-U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នៅក្នុង </a:t>
              </a:r>
              <a:r>
                <a:rPr lang="en-US" sz="1600" dirty="0">
                  <a:solidFill>
                    <a:srgbClr val="1558A8"/>
                  </a:solidFill>
                </a:rPr>
                <a:t>subdirectory</a:t>
              </a:r>
            </a:p>
            <a:p>
              <a:pPr algn="ctr"/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21" name="Straight Arrow Connector 20"/>
            <p:cNvCxnSpPr>
              <a:endCxn id="20" idx="1"/>
            </p:cNvCxnSpPr>
            <p:nvPr/>
          </p:nvCxnSpPr>
          <p:spPr>
            <a:xfrm>
              <a:off x="5467350" y="2438399"/>
              <a:ext cx="571500" cy="3090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81400" y="3490048"/>
            <a:ext cx="4876800" cy="667441"/>
            <a:chOff x="3600450" y="2070083"/>
            <a:chExt cx="4876800" cy="667441"/>
          </a:xfrm>
        </p:grpSpPr>
        <p:sp>
          <p:nvSpPr>
            <p:cNvPr id="23" name="Rectangle 22"/>
            <p:cNvSpPr/>
            <p:nvPr/>
          </p:nvSpPr>
          <p:spPr>
            <a:xfrm>
              <a:off x="3600450" y="2332194"/>
              <a:ext cx="186690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86450" y="2070083"/>
              <a:ext cx="2590800" cy="6674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អាស័យដ្ឋានរបស់ គេហទំព័រ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25" name="Straight Arrow Connector 24"/>
            <p:cNvCxnSpPr>
              <a:endCxn id="24" idx="1"/>
            </p:cNvCxnSpPr>
            <p:nvPr/>
          </p:nvCxnSpPr>
          <p:spPr>
            <a:xfrm flipV="1">
              <a:off x="5467350" y="2403804"/>
              <a:ext cx="419100" cy="598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62350" y="4244991"/>
            <a:ext cx="4895408" cy="667441"/>
            <a:chOff x="3600450" y="2205901"/>
            <a:chExt cx="4895408" cy="667441"/>
          </a:xfrm>
        </p:grpSpPr>
        <p:sp>
          <p:nvSpPr>
            <p:cNvPr id="31" name="Rectangle 30"/>
            <p:cNvSpPr/>
            <p:nvPr/>
          </p:nvSpPr>
          <p:spPr>
            <a:xfrm>
              <a:off x="3600450" y="2332194"/>
              <a:ext cx="154305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05058" y="2205901"/>
              <a:ext cx="2590800" cy="6674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អាស័យដ្ឋាន អ៊ីម៉ែល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33" name="Straight Arrow Connector 32"/>
            <p:cNvCxnSpPr>
              <a:stCxn id="31" idx="3"/>
              <a:endCxn id="32" idx="1"/>
            </p:cNvCxnSpPr>
            <p:nvPr/>
          </p:nvCxnSpPr>
          <p:spPr>
            <a:xfrm>
              <a:off x="5143500" y="2475415"/>
              <a:ext cx="761558" cy="642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562350" y="4718622"/>
            <a:ext cx="4895408" cy="871220"/>
            <a:chOff x="3600450" y="2093821"/>
            <a:chExt cx="4895408" cy="871220"/>
          </a:xfrm>
        </p:grpSpPr>
        <p:sp>
          <p:nvSpPr>
            <p:cNvPr id="35" name="Rectangle 34"/>
            <p:cNvSpPr/>
            <p:nvPr/>
          </p:nvSpPr>
          <p:spPr>
            <a:xfrm>
              <a:off x="3600450" y="2332194"/>
              <a:ext cx="131445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05058" y="2093821"/>
              <a:ext cx="2590800" cy="871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sz="1600" dirty="0" smtClean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  <a:p>
              <a:pPr algn="ctr"/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នណារដែលអាច ចុះឈ្មោះបាន?</a:t>
              </a:r>
              <a:endParaRPr lang="en-US" sz="1600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37" name="Straight Arrow Connector 36"/>
            <p:cNvCxnSpPr>
              <a:stCxn id="35" idx="3"/>
              <a:endCxn id="36" idx="1"/>
            </p:cNvCxnSpPr>
            <p:nvPr/>
          </p:nvCxnSpPr>
          <p:spPr>
            <a:xfrm>
              <a:off x="4914900" y="2475415"/>
              <a:ext cx="990158" cy="5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400425" y="5065843"/>
            <a:ext cx="5070180" cy="871220"/>
            <a:chOff x="3600450" y="1951416"/>
            <a:chExt cx="5070180" cy="871220"/>
          </a:xfrm>
        </p:grpSpPr>
        <p:sp>
          <p:nvSpPr>
            <p:cNvPr id="40" name="Rectangle 39"/>
            <p:cNvSpPr/>
            <p:nvPr/>
          </p:nvSpPr>
          <p:spPr>
            <a:xfrm>
              <a:off x="3600450" y="2332194"/>
              <a:ext cx="1314450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79830" y="1951416"/>
              <a:ext cx="2590800" cy="871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តួនាទីរបស់ អ្នកប្រើប្រាស់ នៅពេលដែលចុះឈ្មោះភ្លាមៗ</a:t>
              </a:r>
            </a:p>
          </p:txBody>
        </p:sp>
        <p:cxnSp>
          <p:nvCxnSpPr>
            <p:cNvPr id="42" name="Straight Arrow Connector 41"/>
            <p:cNvCxnSpPr>
              <a:stCxn id="40" idx="3"/>
              <a:endCxn id="41" idx="1"/>
            </p:cNvCxnSpPr>
            <p:nvPr/>
          </p:nvCxnSpPr>
          <p:spPr>
            <a:xfrm flipV="1">
              <a:off x="4914900" y="2387026"/>
              <a:ext cx="1164930" cy="883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535767" y="5616590"/>
            <a:ext cx="4934838" cy="548494"/>
            <a:chOff x="3586715" y="2104620"/>
            <a:chExt cx="4934838" cy="548494"/>
          </a:xfrm>
        </p:grpSpPr>
        <p:sp>
          <p:nvSpPr>
            <p:cNvPr id="44" name="Rectangle 43"/>
            <p:cNvSpPr/>
            <p:nvPr/>
          </p:nvSpPr>
          <p:spPr>
            <a:xfrm>
              <a:off x="3586715" y="2366673"/>
              <a:ext cx="1784498" cy="2864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30753" y="2104620"/>
              <a:ext cx="2590800" cy="5241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ល្វែងម៉ោង</a:t>
              </a:r>
            </a:p>
          </p:txBody>
        </p:sp>
        <p:cxnSp>
          <p:nvCxnSpPr>
            <p:cNvPr id="46" name="Straight Arrow Connector 45"/>
            <p:cNvCxnSpPr>
              <a:stCxn id="44" idx="3"/>
              <a:endCxn id="45" idx="1"/>
            </p:cNvCxnSpPr>
            <p:nvPr/>
          </p:nvCxnSpPr>
          <p:spPr>
            <a:xfrm flipV="1">
              <a:off x="5371213" y="2366673"/>
              <a:ext cx="559540" cy="14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7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របៀប្រើ </a:t>
            </a:r>
            <a:r>
              <a:rPr lang="en-US" sz="1900" dirty="0" smtClean="0">
                <a:latin typeface="+mj-lt"/>
              </a:rPr>
              <a:t>“</a:t>
            </a:r>
            <a:r>
              <a:rPr lang="en-US" sz="1900" dirty="0">
                <a:latin typeface="+mj-lt"/>
              </a:rPr>
              <a:t>Fluid Responsive Slideshow</a:t>
            </a:r>
            <a:r>
              <a:rPr lang="en-US" sz="1900" dirty="0" smtClean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(</a:t>
            </a:r>
            <a:r>
              <a:rPr lang="km-KH" sz="1400" dirty="0" smtClean="0">
                <a:latin typeface="+mj-lt"/>
              </a:rPr>
              <a:t>ចំណាំ៖ របៀប្រើ </a:t>
            </a:r>
            <a:r>
              <a:rPr lang="en-US" sz="1400" dirty="0" smtClean="0">
                <a:latin typeface="+mj-lt"/>
              </a:rPr>
              <a:t>Plugin </a:t>
            </a:r>
            <a:r>
              <a:rPr lang="km-KH" sz="1400" dirty="0" smtClean="0">
                <a:latin typeface="+mj-lt"/>
              </a:rPr>
              <a:t>នីមួយៗគឺអាស្រ័យទៅតាម ប្រភេទនៃ</a:t>
            </a:r>
            <a:r>
              <a:rPr lang="en-US" sz="1400" dirty="0" smtClean="0">
                <a:latin typeface="+mj-lt"/>
              </a:rPr>
              <a:t> Plugin)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ក្រោយពេលតម្លើងរួច យើងនឹងឃើ </a:t>
            </a:r>
            <a:r>
              <a:rPr lang="en-US" sz="1900" dirty="0" smtClean="0">
                <a:latin typeface="+mj-lt"/>
              </a:rPr>
              <a:t>Menu </a:t>
            </a:r>
            <a:r>
              <a:rPr lang="km-KH" sz="1900" dirty="0" smtClean="0">
                <a:latin typeface="+mj-lt"/>
              </a:rPr>
              <a:t>ថ្មីដូចរូបស្តាំ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ចុចលើនោះយើងនឹងឃើញដូចរូបខាងក្រោម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7913"/>
            <a:ext cx="15335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29235" y="4263838"/>
            <a:ext cx="1676400" cy="1466850"/>
            <a:chOff x="838200" y="3581400"/>
            <a:chExt cx="1676400" cy="146685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581400"/>
              <a:ext cx="1524000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38200" y="4419600"/>
              <a:ext cx="1676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2819400" y="4857750"/>
            <a:ext cx="609600" cy="1905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09297"/>
            <a:ext cx="2156012" cy="3372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657600" y="6388473"/>
            <a:ext cx="1219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បន្ទាប់មកទៀត ចូលទៅ </a:t>
            </a:r>
            <a:r>
              <a:rPr lang="en-US" sz="1900" dirty="0" smtClean="0">
                <a:latin typeface="+mj-lt"/>
              </a:rPr>
              <a:t>“Add New”</a:t>
            </a: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បំពេញចម្នងជើង និងព័ត៌មានលម្អិត</a:t>
            </a: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km-KH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រួចរើស ប្រភេទ </a:t>
            </a:r>
            <a:r>
              <a:rPr lang="en-US" sz="1900" dirty="0" smtClean="0">
                <a:latin typeface="+mj-lt"/>
              </a:rPr>
              <a:t>Slide</a:t>
            </a: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34200" y="1400175"/>
            <a:ext cx="1676400" cy="1466850"/>
            <a:chOff x="838200" y="3581400"/>
            <a:chExt cx="1676400" cy="146685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581400"/>
              <a:ext cx="1524000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838200" y="4191000"/>
              <a:ext cx="1676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399740"/>
            <a:ext cx="2740437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4572000"/>
            <a:ext cx="27527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75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ស្វែងរករូបភាពសម្រាប់</a:t>
            </a:r>
            <a:r>
              <a:rPr lang="en-US" sz="1900" dirty="0" smtClean="0">
                <a:latin typeface="+mj-lt"/>
              </a:rPr>
              <a:t> “Slideshow” </a:t>
            </a:r>
            <a:r>
              <a:rPr lang="km-KH" sz="1900" dirty="0" smtClean="0">
                <a:latin typeface="+mj-lt"/>
              </a:rPr>
              <a:t>ដោយចុចលើ</a:t>
            </a:r>
            <a:br>
              <a:rPr lang="km-KH" sz="1900" dirty="0" smtClean="0">
                <a:latin typeface="+mj-lt"/>
              </a:rPr>
            </a:br>
            <a:r>
              <a:rPr lang="km-KH" sz="1900" dirty="0" smtClean="0">
                <a:latin typeface="+mj-lt"/>
              </a:rPr>
              <a:t>ពាក្យ </a:t>
            </a:r>
            <a:r>
              <a:rPr lang="en-US" sz="1900" dirty="0" smtClean="0">
                <a:latin typeface="+mj-lt"/>
              </a:rPr>
              <a:t>“Set </a:t>
            </a:r>
            <a:r>
              <a:rPr lang="en-US" sz="1900" dirty="0">
                <a:latin typeface="+mj-lt"/>
              </a:rPr>
              <a:t>f</a:t>
            </a:r>
            <a:r>
              <a:rPr lang="en-US" sz="1900" dirty="0" smtClean="0">
                <a:latin typeface="+mj-lt"/>
              </a:rPr>
              <a:t>eatured image”</a:t>
            </a: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រួចចុចលើរូបភាពណាដែលយើង</a:t>
            </a:r>
            <a:br>
              <a:rPr lang="km-KH" sz="1900" dirty="0" smtClean="0">
                <a:latin typeface="+mj-lt"/>
              </a:rPr>
            </a:br>
            <a:r>
              <a:rPr lang="km-KH" sz="1900" dirty="0" smtClean="0">
                <a:latin typeface="+mj-lt"/>
              </a:rPr>
              <a:t>ពេញចិត្ត បន្ទាប់មកចុចលើពាក្យ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“Set featured image”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+mj-lt"/>
              </a:rPr>
              <a:t>** </a:t>
            </a:r>
            <a:r>
              <a:rPr lang="km-KH" sz="1900" dirty="0" smtClean="0">
                <a:latin typeface="+mj-lt"/>
              </a:rPr>
              <a:t>ប្រសិនបើយើងចង់ប្រើរូបពី</a:t>
            </a:r>
            <a:br>
              <a:rPr lang="km-KH" sz="1900" dirty="0" smtClean="0">
                <a:latin typeface="+mj-lt"/>
              </a:rPr>
            </a:br>
            <a:r>
              <a:rPr lang="km-KH" sz="1900" dirty="0" smtClean="0">
                <a:latin typeface="+mj-lt"/>
              </a:rPr>
              <a:t>កុំព្យូទ័ររបស់យើង សូមចុចលើពាក្យ</a:t>
            </a:r>
            <a:br>
              <a:rPr lang="km-KH" sz="1900" dirty="0" smtClean="0">
                <a:latin typeface="+mj-lt"/>
              </a:rPr>
            </a:br>
            <a:r>
              <a:rPr lang="en-US" sz="1900" dirty="0" smtClean="0">
                <a:latin typeface="+mj-lt"/>
              </a:rPr>
              <a:t>“Upload Files”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76399"/>
            <a:ext cx="27241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38" y="2743200"/>
            <a:ext cx="4448175" cy="36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562475" y="3048000"/>
            <a:ext cx="69532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endCxn id="14" idx="1"/>
          </p:cNvCxnSpPr>
          <p:nvPr/>
        </p:nvCxnSpPr>
        <p:spPr>
          <a:xfrm flipV="1">
            <a:off x="2667000" y="3238500"/>
            <a:ext cx="1895475" cy="1866900"/>
          </a:xfrm>
          <a:prstGeom prst="bentConnector3">
            <a:avLst>
              <a:gd name="adj1" fmla="val 8547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បន្ទាប់មកយើងនឹងឃើញដូចរូប</a:t>
            </a:r>
          </a:p>
          <a:p>
            <a:pPr>
              <a:lnSpc>
                <a:spcPct val="150000"/>
              </a:lnSpc>
            </a:pPr>
            <a:endParaRPr lang="km-KH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រួចចុចលើពាក្យ </a:t>
            </a:r>
            <a:r>
              <a:rPr lang="en-US" sz="1900" dirty="0" smtClean="0">
                <a:latin typeface="+mj-lt"/>
              </a:rPr>
              <a:t>“Update”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សូមធ្វើបែបនេះឱ្យបានពីរ ឬបី </a:t>
            </a:r>
            <a:r>
              <a:rPr lang="en-US" sz="1900" dirty="0" smtClean="0">
                <a:latin typeface="+mj-lt"/>
              </a:rPr>
              <a:t>Slide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66567"/>
            <a:ext cx="27622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27622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8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>
                <a:latin typeface="+mj-lt"/>
              </a:rPr>
              <a:t>ឥឡូវនេះយើងដាក់ </a:t>
            </a:r>
            <a:r>
              <a:rPr lang="en-US" sz="1900" dirty="0" smtClean="0">
                <a:latin typeface="+mj-lt"/>
              </a:rPr>
              <a:t>Slide </a:t>
            </a:r>
            <a:r>
              <a:rPr lang="km-KH" sz="1900" dirty="0" smtClean="0">
                <a:latin typeface="+mj-lt"/>
              </a:rPr>
              <a:t>ចូលទៅក្នុងទំព័ររបស់យើង</a:t>
            </a:r>
            <a:endParaRPr lang="en-US" sz="19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600" y="2286000"/>
            <a:ext cx="15240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5410200" cy="255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476500" y="3224918"/>
            <a:ext cx="685800" cy="28098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47565" y="3268618"/>
            <a:ext cx="4410635" cy="685800"/>
            <a:chOff x="4047565" y="3268618"/>
            <a:chExt cx="4410635" cy="685800"/>
          </a:xfrm>
        </p:grpSpPr>
        <p:sp>
          <p:nvSpPr>
            <p:cNvPr id="5" name="Rectangle 4"/>
            <p:cNvSpPr/>
            <p:nvPr/>
          </p:nvSpPr>
          <p:spPr>
            <a:xfrm>
              <a:off x="6400800" y="3365412"/>
              <a:ext cx="2057400" cy="4922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47565" y="3268618"/>
              <a:ext cx="12954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Copy</a:t>
              </a:r>
              <a:endParaRPr lang="en-US" sz="2000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5" idx="1"/>
              <a:endCxn id="6" idx="3"/>
            </p:cNvCxnSpPr>
            <p:nvPr/>
          </p:nvCxnSpPr>
          <p:spPr>
            <a:xfrm flipH="1" flipV="1">
              <a:off x="5342965" y="3611518"/>
              <a:ext cx="105783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7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ទៅបង្កើត </a:t>
            </a:r>
            <a:r>
              <a:rPr lang="en-US" sz="1900" dirty="0" smtClean="0"/>
              <a:t>Page </a:t>
            </a:r>
            <a:r>
              <a:rPr lang="km-KH" sz="1900" dirty="0" smtClean="0"/>
              <a:t>ថ្មី</a:t>
            </a: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5133975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914400" y="3588544"/>
            <a:ext cx="7620000" cy="747712"/>
            <a:chOff x="914400" y="3588544"/>
            <a:chExt cx="7620000" cy="747712"/>
          </a:xfrm>
        </p:grpSpPr>
        <p:sp>
          <p:nvSpPr>
            <p:cNvPr id="4" name="Rectangle 3"/>
            <p:cNvSpPr/>
            <p:nvPr/>
          </p:nvSpPr>
          <p:spPr>
            <a:xfrm>
              <a:off x="914400" y="3810000"/>
              <a:ext cx="22860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8600" y="3588544"/>
              <a:ext cx="4495800" cy="7477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Paste</a:t>
              </a:r>
              <a:r>
                <a:rPr lang="en-US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អ្វីដែលបាន </a:t>
              </a:r>
              <a:r>
                <a:rPr lang="en-US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Copy</a:t>
              </a:r>
              <a:r>
                <a:rPr lang="en-US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km-KH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រូចប្តូរឱ្យដូចរូបនេះ</a:t>
              </a:r>
              <a:endParaRPr lang="en-US" dirty="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endParaRP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3200400" y="3962400"/>
              <a:ext cx="838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1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សូមទៅបង្កើត</a:t>
            </a:r>
            <a:r>
              <a:rPr lang="en-US" sz="1900" dirty="0" smtClean="0"/>
              <a:t> </a:t>
            </a:r>
            <a:r>
              <a:rPr lang="en-US" sz="1900" dirty="0">
                <a:latin typeface="+mj-lt"/>
              </a:rPr>
              <a:t>Menu</a:t>
            </a:r>
            <a:r>
              <a:rPr lang="en-US" sz="1900" dirty="0" smtClean="0"/>
              <a:t> </a:t>
            </a:r>
            <a:r>
              <a:rPr lang="km-KH" sz="1900" dirty="0" smtClean="0"/>
              <a:t>មួយសម្រាប់ </a:t>
            </a:r>
            <a:r>
              <a:rPr lang="en-US" sz="1900" dirty="0" smtClean="0">
                <a:latin typeface="+mj-lt"/>
              </a:rPr>
              <a:t>Page</a:t>
            </a:r>
            <a:r>
              <a:rPr lang="en-US" sz="1900" dirty="0" smtClean="0"/>
              <a:t> </a:t>
            </a:r>
            <a:r>
              <a:rPr lang="km-KH" sz="1900" dirty="0" smtClean="0"/>
              <a:t>នោះ</a:t>
            </a:r>
          </a:p>
          <a:p>
            <a:pPr>
              <a:lnSpc>
                <a:spcPct val="150000"/>
              </a:lnSpc>
            </a:pPr>
            <a:r>
              <a:rPr lang="km-KH" sz="1900" dirty="0" smtClean="0"/>
              <a:t>ហើយចូលទៅកាន់គេហទំព័ររបស់យើង</a:t>
            </a: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sz="1900" dirty="0"/>
          </a:p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44560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5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យើងអាចគ្រប់គ្រង ​អ្នកប្រើប្រាស់របស់គេហទំព័រ</a:t>
            </a:r>
            <a:br>
              <a:rPr lang="ca-ES" sz="1900" dirty="0" smtClean="0"/>
            </a:br>
            <a:r>
              <a:rPr lang="ca-ES" sz="1900" dirty="0" smtClean="0"/>
              <a:t>របស់អ្នកបានតាមរយៈ </a:t>
            </a:r>
            <a:r>
              <a:rPr lang="en-US" sz="1900" dirty="0" smtClean="0">
                <a:latin typeface="+mj-lt"/>
              </a:rPr>
              <a:t>Users --&gt; All Users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ដើម្បីបង្កើត </a:t>
            </a:r>
            <a:r>
              <a:rPr lang="en-US" sz="1900" dirty="0" smtClean="0">
                <a:latin typeface="+mj-lt"/>
              </a:rPr>
              <a:t>User </a:t>
            </a:r>
            <a:r>
              <a:rPr lang="ca-ES" sz="1900" dirty="0" smtClean="0">
                <a:latin typeface="+mj-lt"/>
              </a:rPr>
              <a:t>ថ្មីយើងចុចលើ “Add New”</a:t>
            </a:r>
            <a:r>
              <a:rPr lang="ca-ES" sz="1900" dirty="0" smtClean="0"/>
              <a:t/>
            </a:r>
            <a:br>
              <a:rPr lang="ca-ES" sz="1900" dirty="0" smtClean="0"/>
            </a:br>
            <a:endParaRPr lang="en-US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2600"/>
            <a:ext cx="15335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42" y="3420035"/>
            <a:ext cx="3200400" cy="220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who\Desktop\ur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6537" r="3863" b="4337"/>
          <a:stretch/>
        </p:blipFill>
        <p:spPr bwMode="auto">
          <a:xfrm>
            <a:off x="990600" y="4114800"/>
            <a:ext cx="3482789" cy="20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ដើម្បីបង្កើត </a:t>
            </a:r>
            <a:r>
              <a:rPr lang="en-US" sz="1900" dirty="0" smtClean="0">
                <a:latin typeface="+mj-lt"/>
              </a:rPr>
              <a:t>User</a:t>
            </a:r>
            <a:r>
              <a:rPr lang="en-US" sz="1900" dirty="0" smtClean="0"/>
              <a:t> </a:t>
            </a:r>
            <a:r>
              <a:rPr lang="ca-ES" sz="1900" dirty="0" smtClean="0"/>
              <a:t>បានយើងត្រូវដឹងពី</a:t>
            </a:r>
            <a:r>
              <a:rPr lang="ca-ES" sz="1900" b="1" dirty="0" smtClean="0"/>
              <a:t>តួនាទី</a:t>
            </a:r>
            <a:r>
              <a:rPr lang="ca-ES" sz="1900" dirty="0" smtClean="0"/>
              <a:t>របស់ </a:t>
            </a:r>
            <a:r>
              <a:rPr lang="en-US" sz="1900" dirty="0" smtClean="0">
                <a:latin typeface="+mj-lt"/>
              </a:rPr>
              <a:t>User</a:t>
            </a:r>
            <a:r>
              <a:rPr lang="ca-ES" sz="1900" dirty="0" smtClean="0">
                <a:latin typeface="+mj-lt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+mj-lt"/>
              </a:rPr>
              <a:t>Super </a:t>
            </a:r>
            <a:r>
              <a:rPr lang="en-US" sz="1900" b="1" dirty="0" smtClean="0">
                <a:latin typeface="+mj-lt"/>
              </a:rPr>
              <a:t>Admin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 smtClean="0">
                <a:latin typeface="+mj-lt"/>
              </a:rPr>
              <a:t>គ្រប់ </a:t>
            </a:r>
            <a:r>
              <a:rPr lang="en-US" sz="1900" dirty="0" smtClean="0">
                <a:latin typeface="+mj-lt"/>
              </a:rPr>
              <a:t>User </a:t>
            </a:r>
            <a:r>
              <a:rPr lang="ca-ES" sz="1900" dirty="0" smtClean="0">
                <a:latin typeface="+mj-lt"/>
              </a:rPr>
              <a:t>ដែលនៅក្នុងក្រុមនេះអាចគ្រប់គ្រងគ្រប់</a:t>
            </a:r>
            <a:br>
              <a:rPr lang="ca-ES" sz="1900" dirty="0" smtClean="0">
                <a:latin typeface="+mj-lt"/>
              </a:rPr>
            </a:br>
            <a:r>
              <a:rPr lang="ca-ES" sz="1900" dirty="0" smtClean="0">
                <a:latin typeface="+mj-lt"/>
              </a:rPr>
              <a:t>តួនាទីទាំងអស់នៅក្នុងគេហទំព័ររបស់យើង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Administrator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/>
              <a:t>គ្រប់ </a:t>
            </a:r>
            <a:r>
              <a:rPr lang="en-US" sz="1900" dirty="0">
                <a:latin typeface="+mj-lt"/>
              </a:rPr>
              <a:t>User</a:t>
            </a:r>
            <a:r>
              <a:rPr lang="en-US" sz="1900" dirty="0"/>
              <a:t> </a:t>
            </a:r>
            <a:r>
              <a:rPr lang="ca-ES" sz="1900" dirty="0"/>
              <a:t>ដែលនៅក្នុងក្រុមនេះអាចគ្រប់គ្រងគ្រប់</a:t>
            </a:r>
            <a:br>
              <a:rPr lang="ca-ES" sz="1900" dirty="0"/>
            </a:br>
            <a:r>
              <a:rPr lang="ca-ES" sz="1900" dirty="0"/>
              <a:t>តួនាទីទាំងអស់នៅក្នុងគេហទំព័ររបស់</a:t>
            </a:r>
            <a:r>
              <a:rPr lang="ca-ES" sz="1900" dirty="0" smtClean="0"/>
              <a:t>យើង (សម្រាប់ គេហទំព័រតែមួយ)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Editor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 smtClean="0">
                <a:latin typeface="+mj-lt"/>
              </a:rPr>
              <a:t>គ្រប់ </a:t>
            </a:r>
            <a:r>
              <a:rPr lang="en-US" sz="1900" dirty="0" smtClean="0">
                <a:latin typeface="+mj-lt"/>
              </a:rPr>
              <a:t>User </a:t>
            </a:r>
            <a:r>
              <a:rPr lang="ca-ES" sz="1900" dirty="0"/>
              <a:t>ដែលនៅក្នុងក្រុមនេះអាច</a:t>
            </a:r>
            <a:r>
              <a:rPr lang="ca-ES" sz="1900" dirty="0" smtClean="0"/>
              <a:t>គ្រប់គ្រង </a:t>
            </a:r>
            <a:r>
              <a:rPr lang="en-US" sz="1900" dirty="0" smtClean="0">
                <a:latin typeface="+mj-lt"/>
              </a:rPr>
              <a:t>Post </a:t>
            </a:r>
            <a:r>
              <a:rPr lang="ca-ES" sz="1900" dirty="0" smtClean="0">
                <a:latin typeface="+mj-lt"/>
              </a:rPr>
              <a:t>របស់ខ្លួនឯង នឹងអ្នកដ៏ទៃ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Author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/>
              <a:t>គ្រប់ </a:t>
            </a:r>
            <a:r>
              <a:rPr lang="en-US" sz="1900" dirty="0">
                <a:latin typeface="+mj-lt"/>
              </a:rPr>
              <a:t>User</a:t>
            </a:r>
            <a:r>
              <a:rPr lang="en-US" sz="1900" dirty="0"/>
              <a:t> </a:t>
            </a:r>
            <a:r>
              <a:rPr lang="ca-ES" sz="1900" dirty="0"/>
              <a:t>ដែលនៅក្នុងក្រុមនេះអាចគ្រប់គ្រង </a:t>
            </a:r>
            <a:r>
              <a:rPr lang="en-US" sz="1900" dirty="0">
                <a:latin typeface="+mj-lt"/>
              </a:rPr>
              <a:t>Post</a:t>
            </a:r>
            <a:r>
              <a:rPr lang="en-US" sz="1900" dirty="0"/>
              <a:t> </a:t>
            </a:r>
            <a:r>
              <a:rPr lang="ca-ES" sz="1900" dirty="0"/>
              <a:t>របស់ខ្លួន</a:t>
            </a:r>
            <a:r>
              <a:rPr lang="ca-ES" sz="1900" dirty="0" smtClean="0"/>
              <a:t>ឯង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Contributor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/>
              <a:t>គ្រប់ </a:t>
            </a:r>
            <a:r>
              <a:rPr lang="en-US" sz="1900" dirty="0">
                <a:latin typeface="+mj-lt"/>
              </a:rPr>
              <a:t>User</a:t>
            </a:r>
            <a:r>
              <a:rPr lang="en-US" sz="1900" dirty="0"/>
              <a:t> </a:t>
            </a:r>
            <a:r>
              <a:rPr lang="ca-ES" sz="1900" dirty="0"/>
              <a:t>ដែលនៅក្នុងក្រុមនេះអាចគ្រប់គ្រង </a:t>
            </a:r>
            <a:r>
              <a:rPr lang="en-US" sz="1900" dirty="0">
                <a:latin typeface="+mj-lt"/>
              </a:rPr>
              <a:t>Post</a:t>
            </a:r>
            <a:r>
              <a:rPr lang="en-US" sz="1900" dirty="0"/>
              <a:t> </a:t>
            </a:r>
            <a:r>
              <a:rPr lang="ca-ES" sz="1900" dirty="0"/>
              <a:t>របស់</a:t>
            </a:r>
            <a:r>
              <a:rPr lang="ca-ES" sz="1900" dirty="0" smtClean="0"/>
              <a:t>ខ្លួនឯង តែមិនអាច </a:t>
            </a:r>
            <a:r>
              <a:rPr lang="en-US" sz="1900" dirty="0">
                <a:latin typeface="+mj-lt"/>
              </a:rPr>
              <a:t>Public</a:t>
            </a:r>
            <a:r>
              <a:rPr lang="en-US" sz="1900" dirty="0" smtClean="0"/>
              <a:t> </a:t>
            </a:r>
            <a:r>
              <a:rPr lang="ca-ES" sz="1900" dirty="0" smtClean="0"/>
              <a:t>បានទេ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+mj-lt"/>
              </a:rPr>
              <a:t>Subscriber</a:t>
            </a:r>
            <a:r>
              <a:rPr lang="en-US" sz="1900" dirty="0" smtClean="0">
                <a:latin typeface="+mj-lt"/>
              </a:rPr>
              <a:t>: </a:t>
            </a:r>
            <a:r>
              <a:rPr lang="ca-ES" sz="1900" dirty="0"/>
              <a:t>គ្រប់ </a:t>
            </a:r>
            <a:r>
              <a:rPr lang="en-US" dirty="0">
                <a:latin typeface="+mj-lt"/>
              </a:rPr>
              <a:t>User</a:t>
            </a:r>
            <a:r>
              <a:rPr lang="en-US" sz="1900" dirty="0"/>
              <a:t> </a:t>
            </a:r>
            <a:r>
              <a:rPr lang="ca-ES" sz="1900" dirty="0"/>
              <a:t>ដែលនៅក្នុងក្រុមនេះអាច</a:t>
            </a:r>
            <a:r>
              <a:rPr lang="ca-ES" sz="1900" dirty="0" smtClean="0"/>
              <a:t>គ្រប់គ្រង ព័ត៌មានផ្ទាល់ខ្លួនបាន</a:t>
            </a:r>
            <a:endParaRPr lang="en-US" sz="1900" b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00200"/>
            <a:ext cx="12382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Media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/>
              <a:t>ជាកន្លែងសម្រាប់គ្រប់គ្រង ឯកសាររបស់យើង</a:t>
            </a:r>
          </a:p>
          <a:p>
            <a:pPr>
              <a:lnSpc>
                <a:spcPct val="150000"/>
              </a:lnSpc>
            </a:pPr>
            <a:r>
              <a:rPr lang="km-KH" sz="1900" dirty="0" smtClean="0"/>
              <a:t>ឯកសារទាំងនោះរួមមាន រូបភាព វីឌីអូ ឬ </a:t>
            </a:r>
            <a:r>
              <a:rPr lang="en-US" sz="1900" dirty="0" smtClean="0">
                <a:latin typeface="+mj-lt"/>
              </a:rPr>
              <a:t>File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+mj-lt"/>
              </a:rPr>
              <a:t>ដើម្បី</a:t>
            </a:r>
            <a:r>
              <a:rPr lang="en-US" dirty="0" smtClean="0">
                <a:latin typeface="+mj-lt"/>
              </a:rPr>
              <a:t> Upload </a:t>
            </a:r>
            <a:r>
              <a:rPr lang="km-KH" dirty="0" smtClean="0">
                <a:latin typeface="+mj-lt"/>
              </a:rPr>
              <a:t>ឯកសារចូលទៅ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កាន់ គេហទំព័រ យើងត្រូវចុចលើ</a:t>
            </a:r>
            <a:br>
              <a:rPr lang="km-KH" dirty="0" smtClean="0">
                <a:latin typeface="+mj-lt"/>
              </a:rPr>
            </a:br>
            <a:r>
              <a:rPr lang="en-US" dirty="0" smtClean="0">
                <a:latin typeface="+mj-lt"/>
              </a:rPr>
              <a:t>“Add New”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+mj-lt"/>
              </a:rPr>
              <a:t>រួចស្វែងរករូបភាពដែលអ្នក</a:t>
            </a:r>
            <a:br>
              <a:rPr lang="km-KH" dirty="0" smtClean="0">
                <a:latin typeface="+mj-lt"/>
              </a:rPr>
            </a:br>
            <a:r>
              <a:rPr lang="km-KH" dirty="0" smtClean="0">
                <a:latin typeface="+mj-lt"/>
              </a:rPr>
              <a:t>ត្រូវ </a:t>
            </a:r>
            <a:r>
              <a:rPr lang="en-US" dirty="0" smtClean="0">
                <a:latin typeface="+mj-lt"/>
              </a:rPr>
              <a:t>Upload</a:t>
            </a:r>
            <a:endParaRPr lang="en-US" sz="19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52600"/>
            <a:ext cx="15335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5815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59" y="5562600"/>
            <a:ext cx="1676400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16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ជម្រើសទូទៅរបស់ </a:t>
            </a:r>
            <a:r>
              <a:rPr lang="en-US" dirty="0" err="1">
                <a:latin typeface="Cambria (Headings)"/>
              </a:rPr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who\Desktop\ss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9"/>
          <a:stretch/>
        </p:blipFill>
        <p:spPr bwMode="auto">
          <a:xfrm>
            <a:off x="533400" y="2268186"/>
            <a:ext cx="3971925" cy="3791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2240366" y="2057400"/>
            <a:ext cx="4934839" cy="1524000"/>
            <a:chOff x="3586714" y="2104620"/>
            <a:chExt cx="4934839" cy="1524000"/>
          </a:xfrm>
        </p:grpSpPr>
        <p:sp>
          <p:nvSpPr>
            <p:cNvPr id="48" name="Rectangle 47"/>
            <p:cNvSpPr/>
            <p:nvPr/>
          </p:nvSpPr>
          <p:spPr>
            <a:xfrm>
              <a:off x="3586714" y="2366673"/>
              <a:ext cx="1950633" cy="12619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30753" y="2104620"/>
              <a:ext cx="2590800" cy="5241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ទម្រង់កាលបរិច្ឆេទ</a:t>
              </a:r>
            </a:p>
          </p:txBody>
        </p:sp>
        <p:cxnSp>
          <p:nvCxnSpPr>
            <p:cNvPr id="50" name="Straight Arrow Connector 49"/>
            <p:cNvCxnSpPr>
              <a:stCxn id="48" idx="3"/>
              <a:endCxn id="49" idx="1"/>
            </p:cNvCxnSpPr>
            <p:nvPr/>
          </p:nvCxnSpPr>
          <p:spPr>
            <a:xfrm flipV="1">
              <a:off x="5537347" y="2366673"/>
              <a:ext cx="393406" cy="63097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240366" y="3686150"/>
            <a:ext cx="4934838" cy="1343050"/>
            <a:chOff x="3586715" y="2104620"/>
            <a:chExt cx="4934838" cy="1343050"/>
          </a:xfrm>
        </p:grpSpPr>
        <p:sp>
          <p:nvSpPr>
            <p:cNvPr id="52" name="Rectangle 51"/>
            <p:cNvSpPr/>
            <p:nvPr/>
          </p:nvSpPr>
          <p:spPr>
            <a:xfrm>
              <a:off x="3586715" y="2366673"/>
              <a:ext cx="1784498" cy="108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30753" y="2104620"/>
              <a:ext cx="2590800" cy="5241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ទម្រង់ម៉ោង</a:t>
              </a:r>
            </a:p>
          </p:txBody>
        </p:sp>
        <p:cxnSp>
          <p:nvCxnSpPr>
            <p:cNvPr id="54" name="Straight Arrow Connector 53"/>
            <p:cNvCxnSpPr>
              <a:stCxn id="52" idx="3"/>
              <a:endCxn id="53" idx="1"/>
            </p:cNvCxnSpPr>
            <p:nvPr/>
          </p:nvCxnSpPr>
          <p:spPr>
            <a:xfrm flipV="1">
              <a:off x="5371213" y="2366673"/>
              <a:ext cx="559540" cy="5404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64117" y="4995632"/>
            <a:ext cx="4934838" cy="548495"/>
            <a:chOff x="3586715" y="2104620"/>
            <a:chExt cx="4934838" cy="548495"/>
          </a:xfrm>
        </p:grpSpPr>
        <p:sp>
          <p:nvSpPr>
            <p:cNvPr id="56" name="Rectangle 55"/>
            <p:cNvSpPr/>
            <p:nvPr/>
          </p:nvSpPr>
          <p:spPr>
            <a:xfrm>
              <a:off x="3586715" y="2290589"/>
              <a:ext cx="1317283" cy="3625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30753" y="2104620"/>
              <a:ext cx="2590800" cy="5241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ដើមសប្តាហ៍</a:t>
              </a:r>
            </a:p>
          </p:txBody>
        </p:sp>
        <p:cxnSp>
          <p:nvCxnSpPr>
            <p:cNvPr id="58" name="Straight Arrow Connector 57"/>
            <p:cNvCxnSpPr>
              <a:stCxn id="56" idx="3"/>
              <a:endCxn id="57" idx="1"/>
            </p:cNvCxnSpPr>
            <p:nvPr/>
          </p:nvCxnSpPr>
          <p:spPr>
            <a:xfrm flipV="1">
              <a:off x="4903998" y="2366673"/>
              <a:ext cx="1026755" cy="1051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55339" y="5181602"/>
            <a:ext cx="4934838" cy="990598"/>
            <a:chOff x="3586715" y="1882673"/>
            <a:chExt cx="4934838" cy="990598"/>
          </a:xfrm>
        </p:grpSpPr>
        <p:sp>
          <p:nvSpPr>
            <p:cNvPr id="60" name="Rectangle 59"/>
            <p:cNvSpPr/>
            <p:nvPr/>
          </p:nvSpPr>
          <p:spPr>
            <a:xfrm>
              <a:off x="3586715" y="2366673"/>
              <a:ext cx="1297261" cy="5065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930753" y="1882673"/>
              <a:ext cx="2590800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ប្រសិនបើមានការ កែប្រែ សូមចុចលើ </a:t>
              </a: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Button</a:t>
              </a: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នេះ</a:t>
              </a:r>
            </a:p>
          </p:txBody>
        </p:sp>
        <p:cxnSp>
          <p:nvCxnSpPr>
            <p:cNvPr id="62" name="Straight Arrow Connector 61"/>
            <p:cNvCxnSpPr>
              <a:stCxn id="60" idx="3"/>
              <a:endCxn id="61" idx="1"/>
            </p:cNvCxnSpPr>
            <p:nvPr/>
          </p:nvCxnSpPr>
          <p:spPr>
            <a:xfrm flipV="1">
              <a:off x="4883976" y="2316288"/>
              <a:ext cx="1046777" cy="3036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4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(Headings)"/>
              </a:rPr>
              <a:t>Media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dirty="0" smtClean="0">
                <a:latin typeface="+mj-lt"/>
              </a:rPr>
              <a:t>ដើម្បីប្រើប្រាស់ </a:t>
            </a:r>
            <a:r>
              <a:rPr lang="en-US" dirty="0" smtClean="0">
                <a:latin typeface="+mj-lt"/>
              </a:rPr>
              <a:t>Media </a:t>
            </a:r>
            <a:r>
              <a:rPr lang="km-KH" dirty="0" smtClean="0">
                <a:latin typeface="+mj-lt"/>
              </a:rPr>
              <a:t>នៅក្នុង </a:t>
            </a:r>
            <a:r>
              <a:rPr lang="en-US" dirty="0" smtClean="0">
                <a:latin typeface="+mj-lt"/>
              </a:rPr>
              <a:t>Page </a:t>
            </a:r>
            <a:r>
              <a:rPr lang="km-KH" dirty="0" smtClean="0">
                <a:latin typeface="+mj-lt"/>
              </a:rPr>
              <a:t>ឬ </a:t>
            </a:r>
            <a:r>
              <a:rPr lang="en-US" dirty="0" smtClean="0">
                <a:latin typeface="+mj-lt"/>
              </a:rPr>
              <a:t>Post </a:t>
            </a:r>
            <a:br>
              <a:rPr lang="en-US" dirty="0" smtClean="0">
                <a:latin typeface="+mj-lt"/>
              </a:rPr>
            </a:br>
            <a:r>
              <a:rPr lang="km-KH" dirty="0" smtClean="0">
                <a:latin typeface="+mj-lt"/>
              </a:rPr>
              <a:t>យើងត្រូវចុចលើពាក្យថា </a:t>
            </a:r>
            <a:r>
              <a:rPr lang="en-US" dirty="0" smtClean="0">
                <a:latin typeface="+mj-lt"/>
              </a:rPr>
              <a:t>“Add Media”</a:t>
            </a:r>
          </a:p>
          <a:p>
            <a:pPr>
              <a:lnSpc>
                <a:spcPct val="150000"/>
              </a:lnSpc>
            </a:pPr>
            <a:endParaRPr lang="en-US" sz="19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m-KH" dirty="0" smtClean="0">
                <a:latin typeface="+mj-lt"/>
              </a:rPr>
              <a:t>រួចរើសយករូបភាព ហើយចុចលើពាក្យ</a:t>
            </a:r>
            <a:br>
              <a:rPr lang="km-KH" dirty="0" smtClean="0">
                <a:latin typeface="+mj-lt"/>
              </a:rPr>
            </a:br>
            <a:r>
              <a:rPr lang="en-US" dirty="0" smtClean="0">
                <a:latin typeface="+mj-lt"/>
              </a:rPr>
              <a:t>“Insert into page” </a:t>
            </a:r>
            <a:br>
              <a:rPr lang="en-US" dirty="0" smtClean="0">
                <a:latin typeface="+mj-lt"/>
              </a:rPr>
            </a:br>
            <a:r>
              <a:rPr lang="km-KH" dirty="0" smtClean="0">
                <a:latin typeface="+mj-lt"/>
              </a:rPr>
              <a:t>ឬ </a:t>
            </a:r>
            <a:r>
              <a:rPr lang="en-US" dirty="0" smtClean="0">
                <a:latin typeface="+mj-lt"/>
              </a:rPr>
              <a:t>“Insert into post”</a:t>
            </a:r>
            <a:endParaRPr lang="en-US" sz="19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52600"/>
            <a:ext cx="111442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72" y="3124200"/>
            <a:ext cx="3931227" cy="3203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62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mbria" pitchFamily="18" charset="0"/>
              </a:rPr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 smtClean="0"/>
              <a:t>ជាកន្លែងសំដែងមតិរបស់អ្នកទស្សនា </a:t>
            </a:r>
          </a:p>
          <a:p>
            <a:r>
              <a:rPr lang="km-KH" dirty="0" smtClean="0"/>
              <a:t>នៅពេលដែលអ្នកទស្សនាបញ្ចេញមតិ វានឹងចូលទៅកាន់ </a:t>
            </a:r>
            <a:r>
              <a:rPr lang="en-US" dirty="0" smtClean="0">
                <a:latin typeface="+mj-lt"/>
              </a:rPr>
              <a:t>Comment</a:t>
            </a:r>
            <a:endParaRPr lang="en-US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/>
          <a:stretch/>
        </p:blipFill>
        <p:spPr bwMode="auto">
          <a:xfrm>
            <a:off x="609600" y="2918012"/>
            <a:ext cx="7793415" cy="31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2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សំណួរ</a:t>
            </a:r>
            <a:r>
              <a:rPr lang="en-US" dirty="0" smtClean="0"/>
              <a:t> </a:t>
            </a:r>
            <a:r>
              <a:rPr lang="en-US" dirty="0" err="1" smtClean="0"/>
              <a:t>ចម្លើយ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ca-ES" dirty="0" smtClean="0"/>
              <a:t>សូមអរគុណសម្រាប់ការយកចិត្តទុក!</a:t>
            </a:r>
          </a:p>
        </p:txBody>
      </p:sp>
    </p:spTree>
    <p:extLst>
      <p:ext uri="{BB962C8B-B14F-4D97-AF65-F5344CB8AC3E}">
        <p14:creationId xmlns:p14="http://schemas.microsoft.com/office/powerpoint/2010/main" val="24348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900" dirty="0" err="1" smtClean="0">
                <a:latin typeface="+mj-lt"/>
              </a:rPr>
              <a:t>WordPress</a:t>
            </a:r>
            <a:r>
              <a:rPr lang="en-US" sz="1900" dirty="0" smtClean="0">
                <a:latin typeface="+mj-lt"/>
              </a:rPr>
              <a:t> Theme </a:t>
            </a:r>
            <a:r>
              <a:rPr lang="ca-ES" sz="1900" dirty="0" smtClean="0"/>
              <a:t>គឺជាសំនុំ</a:t>
            </a:r>
            <a:r>
              <a:rPr lang="en-US" sz="1900" dirty="0" smtClean="0"/>
              <a:t> </a:t>
            </a:r>
            <a:r>
              <a:rPr lang="en-US" sz="1900" dirty="0">
                <a:latin typeface="+mj-lt"/>
              </a:rPr>
              <a:t>File</a:t>
            </a:r>
            <a:r>
              <a:rPr lang="en-US" sz="1900" dirty="0" smtClean="0"/>
              <a:t> </a:t>
            </a:r>
            <a:r>
              <a:rPr lang="ca-ES" sz="1900" dirty="0" smtClean="0"/>
              <a:t>ដែលកំណត់រូបរាងរបស</a:t>
            </a:r>
            <a:r>
              <a:rPr lang="en-US" sz="1900" dirty="0" smtClean="0"/>
              <a:t>់ </a:t>
            </a:r>
            <a:r>
              <a:rPr lang="en-US" sz="1900" dirty="0" err="1" smtClean="0"/>
              <a:t>គេហទំព័រ</a:t>
            </a: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ca-ES" sz="1900" dirty="0" smtClean="0"/>
              <a:t>នៅក្នុង </a:t>
            </a:r>
            <a:r>
              <a:rPr lang="en-US" sz="1900" dirty="0" smtClean="0"/>
              <a:t>Theme </a:t>
            </a:r>
            <a:r>
              <a:rPr lang="ca-ES" sz="1900" dirty="0" smtClean="0"/>
              <a:t>រួមមានទាំងព័ត៌មានអំពី រូបរាង​ និងទិន្នន័យរបស់គេហទំព័រ</a:t>
            </a:r>
            <a:endParaRPr lang="en-US" sz="1900" dirty="0" smtClean="0"/>
          </a:p>
          <a:p>
            <a:endParaRPr lang="ca-ES" dirty="0" smtClean="0"/>
          </a:p>
        </p:txBody>
      </p:sp>
      <p:pic>
        <p:nvPicPr>
          <p:cNvPr id="3074" name="Picture 2" descr="C:\Users\who\Desktop\Hueman-3-column-Free-Responsive-Wordpress-Themes-2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0351">
            <a:off x="1009173" y="2891025"/>
            <a:ext cx="2730879" cy="32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ho\Desktop\ginva_2014-05-13_21-54-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6719">
            <a:off x="2811221" y="3216275"/>
            <a:ext cx="3725333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who\Desktop\ur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0151">
            <a:off x="3763500" y="3329432"/>
            <a:ext cx="5181600" cy="21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តើយើងអាចប្តូររូបរាង គេហទំព័ររបស់យើងបានដោយរបៀបណា?</a:t>
            </a:r>
          </a:p>
          <a:p>
            <a:pPr>
              <a:lnSpc>
                <a:spcPct val="150000"/>
              </a:lnSpc>
            </a:pPr>
            <a:r>
              <a:rPr lang="ca-ES" sz="1900" dirty="0">
                <a:latin typeface="+mj-lt"/>
              </a:rPr>
              <a:t>Login ចូលទៅកាន់ Dashboard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03885"/>
            <a:ext cx="8458200" cy="390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04801" y="4321127"/>
            <a:ext cx="5171472" cy="867230"/>
            <a:chOff x="3350081" y="2171843"/>
            <a:chExt cx="5171472" cy="867230"/>
          </a:xfrm>
        </p:grpSpPr>
        <p:sp>
          <p:nvSpPr>
            <p:cNvPr id="9" name="Rectangle 8"/>
            <p:cNvSpPr/>
            <p:nvPr/>
          </p:nvSpPr>
          <p:spPr>
            <a:xfrm>
              <a:off x="3350081" y="2413843"/>
              <a:ext cx="1533896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07365" y="2171843"/>
              <a:ext cx="3114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ចុចទៅលើ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</a:t>
              </a:r>
              <a:r>
                <a:rPr lang="en-US" sz="1600" dirty="0" err="1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Apparance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”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4883977" y="2605458"/>
              <a:ext cx="5233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886520" y="2133600"/>
            <a:ext cx="6485468" cy="3886200"/>
            <a:chOff x="3350081" y="1181243"/>
            <a:chExt cx="6485468" cy="3886200"/>
          </a:xfrm>
        </p:grpSpPr>
        <p:sp>
          <p:nvSpPr>
            <p:cNvPr id="18" name="Rectangle 17"/>
            <p:cNvSpPr/>
            <p:nvPr/>
          </p:nvSpPr>
          <p:spPr>
            <a:xfrm>
              <a:off x="3350081" y="2413843"/>
              <a:ext cx="3371280" cy="2653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59361" y="1181243"/>
              <a:ext cx="3876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នេះជា</a:t>
              </a:r>
              <a:r>
                <a:rPr lang="en-US" sz="1600" dirty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en-U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Theme </a:t>
              </a: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ដែលយើងបានជ្រើសរើស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 flipV="1">
              <a:off x="5197361" y="1614858"/>
              <a:ext cx="762000" cy="7989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52800" y="3366200"/>
            <a:ext cx="4638188" cy="2579630"/>
            <a:chOff x="2787256" y="2171843"/>
            <a:chExt cx="4638188" cy="2579630"/>
          </a:xfrm>
        </p:grpSpPr>
        <p:sp>
          <p:nvSpPr>
            <p:cNvPr id="29" name="Rectangle 28"/>
            <p:cNvSpPr/>
            <p:nvPr/>
          </p:nvSpPr>
          <p:spPr>
            <a:xfrm>
              <a:off x="6373604" y="4368243"/>
              <a:ext cx="766948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87256" y="2171843"/>
              <a:ext cx="4638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ប្រសិនបើយើងចង់ប្តូរ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Theme</a:t>
              </a:r>
              <a:r>
                <a:rPr lang="en-U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 </a:t>
              </a: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សូមចុចលើ </a:t>
              </a:r>
              <a:r>
                <a:rPr lang="en-US" sz="1600" dirty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“Activate”</a:t>
              </a:r>
              <a:endParaRPr lang="ca-ES" sz="1600" dirty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31" name="Straight Arrow Connector 30"/>
            <p:cNvCxnSpPr>
              <a:stCxn id="29" idx="0"/>
              <a:endCxn id="30" idx="2"/>
            </p:cNvCxnSpPr>
            <p:nvPr/>
          </p:nvCxnSpPr>
          <p:spPr>
            <a:xfrm flipH="1" flipV="1">
              <a:off x="5106350" y="3039073"/>
              <a:ext cx="1650728" cy="13291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0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តម្លើង </a:t>
            </a:r>
            <a:r>
              <a:rPr lang="en-US" sz="1900" dirty="0" smtClean="0">
                <a:latin typeface="+mj-lt"/>
              </a:rPr>
              <a:t>Theme </a:t>
            </a:r>
            <a:r>
              <a:rPr lang="ca-ES" sz="1900" dirty="0" smtClean="0">
                <a:latin typeface="+mj-lt"/>
              </a:rPr>
              <a:t>ថ្មី</a:t>
            </a:r>
            <a:endParaRPr lang="ca-ES" sz="19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39" y="2308925"/>
            <a:ext cx="5007394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38200" y="4161970"/>
            <a:ext cx="5171472" cy="867230"/>
            <a:chOff x="3350081" y="2171843"/>
            <a:chExt cx="5171472" cy="867230"/>
          </a:xfrm>
        </p:grpSpPr>
        <p:sp>
          <p:nvSpPr>
            <p:cNvPr id="6" name="Rectangle 5"/>
            <p:cNvSpPr/>
            <p:nvPr/>
          </p:nvSpPr>
          <p:spPr>
            <a:xfrm>
              <a:off x="3350081" y="2413843"/>
              <a:ext cx="1533896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7365" y="2171843"/>
              <a:ext cx="3114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ចុចទៅលើ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</a:t>
              </a:r>
              <a:r>
                <a:rPr lang="en-US" sz="1600" dirty="0" err="1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Apparance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”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4883977" y="2605458"/>
              <a:ext cx="5233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733800" y="2438400"/>
            <a:ext cx="4684031" cy="867230"/>
            <a:chOff x="3350081" y="2171843"/>
            <a:chExt cx="4684031" cy="867230"/>
          </a:xfrm>
        </p:grpSpPr>
        <p:sp>
          <p:nvSpPr>
            <p:cNvPr id="15" name="Rectangle 14"/>
            <p:cNvSpPr/>
            <p:nvPr/>
          </p:nvSpPr>
          <p:spPr>
            <a:xfrm>
              <a:off x="3350081" y="2413843"/>
              <a:ext cx="1066800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9924" y="2171843"/>
              <a:ext cx="3114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Khmer OS Siemreap" pitchFamily="2" charset="0"/>
                  <a:cs typeface="Khmer OS Siemreap" pitchFamily="2" charset="0"/>
                </a:rPr>
                <a:t>ចុចទៅលើ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“Add New”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4416881" y="2605458"/>
              <a:ext cx="50304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3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(Headings)"/>
              </a:rPr>
              <a:t>Theme</a:t>
            </a:r>
            <a:endParaRPr lang="en-US" dirty="0">
              <a:latin typeface="Cambria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1900" dirty="0" smtClean="0">
                <a:latin typeface="+mj-lt"/>
              </a:rPr>
              <a:t>តម្លើង </a:t>
            </a:r>
            <a:r>
              <a:rPr lang="en-US" sz="1900" dirty="0" smtClean="0">
                <a:latin typeface="+mj-lt"/>
              </a:rPr>
              <a:t>Theme </a:t>
            </a:r>
            <a:r>
              <a:rPr lang="ca-ES" sz="1900" dirty="0" smtClean="0">
                <a:latin typeface="+mj-lt"/>
              </a:rPr>
              <a:t>ថ្មី</a:t>
            </a:r>
            <a:endParaRPr lang="ca-ES" sz="1900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7724"/>
            <a:ext cx="7863675" cy="406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895600" y="1676400"/>
            <a:ext cx="5792420" cy="1250460"/>
            <a:chOff x="-2719" y="1333643"/>
            <a:chExt cx="5792420" cy="1250460"/>
          </a:xfrm>
        </p:grpSpPr>
        <p:sp>
          <p:nvSpPr>
            <p:cNvPr id="6" name="Rectangle 5"/>
            <p:cNvSpPr/>
            <p:nvPr/>
          </p:nvSpPr>
          <p:spPr>
            <a:xfrm>
              <a:off x="3640792" y="2200873"/>
              <a:ext cx="2148909" cy="3832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2719" y="1333643"/>
              <a:ext cx="3114188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សរសេរ ឈ្មោះ ឬប្រភេទ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Theme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  <a:endCxn id="7" idx="3"/>
            </p:cNvCxnSpPr>
            <p:nvPr/>
          </p:nvCxnSpPr>
          <p:spPr>
            <a:xfrm flipH="1" flipV="1">
              <a:off x="3111469" y="1767258"/>
              <a:ext cx="1603778" cy="4336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371599" y="2696030"/>
            <a:ext cx="6241966" cy="1494970"/>
            <a:chOff x="-2274021" y="1333643"/>
            <a:chExt cx="6241966" cy="1494970"/>
          </a:xfrm>
        </p:grpSpPr>
        <p:sp>
          <p:nvSpPr>
            <p:cNvPr id="23" name="Rectangle 22"/>
            <p:cNvSpPr/>
            <p:nvPr/>
          </p:nvSpPr>
          <p:spPr>
            <a:xfrm>
              <a:off x="-2274021" y="2403710"/>
              <a:ext cx="1371601" cy="4249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-902420" y="1333643"/>
              <a:ext cx="4870365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ចុច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“Details &amp; Preview”</a:t>
              </a: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 ដើម្បីមើល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Theme </a:t>
              </a:r>
              <a:r>
                <a:rPr lang="en-US" sz="1600" dirty="0" err="1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ជាមុន</a:t>
              </a:r>
              <a:endParaRPr lang="ca-ES" sz="1600" dirty="0" smtClean="0">
                <a:solidFill>
                  <a:srgbClr val="1558A8"/>
                </a:solidFill>
                <a:latin typeface="+mj-lt"/>
                <a:cs typeface="Khmer OS Siemreap" pitchFamily="2" charset="0"/>
              </a:endParaRPr>
            </a:p>
          </p:txBody>
        </p:sp>
        <p:cxnSp>
          <p:nvCxnSpPr>
            <p:cNvPr id="25" name="Straight Arrow Connector 24"/>
            <p:cNvCxnSpPr>
              <a:stCxn id="23" idx="0"/>
              <a:endCxn id="24" idx="1"/>
            </p:cNvCxnSpPr>
            <p:nvPr/>
          </p:nvCxnSpPr>
          <p:spPr>
            <a:xfrm flipV="1">
              <a:off x="-1588220" y="1767258"/>
              <a:ext cx="685800" cy="6364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186045" y="3658331"/>
            <a:ext cx="5704975" cy="1380686"/>
            <a:chOff x="-1737030" y="1333643"/>
            <a:chExt cx="5704975" cy="1380686"/>
          </a:xfrm>
        </p:grpSpPr>
        <p:sp>
          <p:nvSpPr>
            <p:cNvPr id="34" name="Rectangle 33"/>
            <p:cNvSpPr/>
            <p:nvPr/>
          </p:nvSpPr>
          <p:spPr>
            <a:xfrm>
              <a:off x="-1737030" y="2413527"/>
              <a:ext cx="514351" cy="3008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902420" y="1333643"/>
              <a:ext cx="4870365" cy="8672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ចុច </a:t>
              </a:r>
              <a:r>
                <a:rPr lang="en-U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“Install”</a:t>
              </a:r>
              <a:r>
                <a:rPr lang="ca-ES" sz="1600" dirty="0" smtClean="0">
                  <a:solidFill>
                    <a:srgbClr val="1558A8"/>
                  </a:solidFill>
                  <a:latin typeface="+mj-lt"/>
                  <a:cs typeface="Khmer OS Siemreap" pitchFamily="2" charset="0"/>
                </a:rPr>
                <a:t> ប្រសិនបើយើង ពេញចិត្ត</a:t>
              </a:r>
            </a:p>
          </p:txBody>
        </p:sp>
        <p:cxnSp>
          <p:nvCxnSpPr>
            <p:cNvPr id="36" name="Straight Arrow Connector 35"/>
            <p:cNvCxnSpPr>
              <a:stCxn id="34" idx="0"/>
              <a:endCxn id="35" idx="1"/>
            </p:cNvCxnSpPr>
            <p:nvPr/>
          </p:nvCxnSpPr>
          <p:spPr>
            <a:xfrm flipV="1">
              <a:off x="-1479854" y="1767258"/>
              <a:ext cx="577434" cy="6462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8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1765</Words>
  <Application>Microsoft Office PowerPoint</Application>
  <PresentationFormat>On-screen Show (4:3)</PresentationFormat>
  <Paragraphs>363</Paragraphs>
  <Slides>52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បង្កើតគេហទំព័រជាមួយ WordPress</vt:lpstr>
      <vt:lpstr>មាតិកា</vt:lpstr>
      <vt:lpstr>រូបរាងរបស់ WordPress</vt:lpstr>
      <vt:lpstr>ជម្រើសទូទៅរបស់ WordPress</vt:lpstr>
      <vt:lpstr>ជម្រើសទូទៅរបស់ WordPress</vt:lpstr>
      <vt:lpstr>Theme</vt:lpstr>
      <vt:lpstr>Theme</vt:lpstr>
      <vt:lpstr>Theme</vt:lpstr>
      <vt:lpstr>Theme</vt:lpstr>
      <vt:lpstr>Theme</vt:lpstr>
      <vt:lpstr>Theme</vt:lpstr>
      <vt:lpstr>Theme</vt:lpstr>
      <vt:lpstr>Theme</vt:lpstr>
      <vt:lpstr>Page</vt:lpstr>
      <vt:lpstr>Page</vt:lpstr>
      <vt:lpstr>Page</vt:lpstr>
      <vt:lpstr>Page</vt:lpstr>
      <vt:lpstr>Page</vt:lpstr>
      <vt:lpstr>Page</vt:lpstr>
      <vt:lpstr>Page</vt:lpstr>
      <vt:lpstr>Post</vt:lpstr>
      <vt:lpstr>Post</vt:lpstr>
      <vt:lpstr>Post</vt:lpstr>
      <vt:lpstr>Post</vt:lpstr>
      <vt:lpstr>Post</vt:lpstr>
      <vt:lpstr>Menu</vt:lpstr>
      <vt:lpstr>Menu</vt:lpstr>
      <vt:lpstr>Menu</vt:lpstr>
      <vt:lpstr>Menu</vt:lpstr>
      <vt:lpstr>Menu</vt:lpstr>
      <vt:lpstr>Menu</vt:lpstr>
      <vt:lpstr>Menu</vt:lpstr>
      <vt:lpstr>Widget</vt:lpstr>
      <vt:lpstr>Widget</vt:lpstr>
      <vt:lpstr>Widget</vt:lpstr>
      <vt:lpstr>Plugin</vt:lpstr>
      <vt:lpstr>Plugin</vt:lpstr>
      <vt:lpstr>Plugin</vt:lpstr>
      <vt:lpstr>Plugin</vt:lpstr>
      <vt:lpstr>Plugin</vt:lpstr>
      <vt:lpstr>Plugin</vt:lpstr>
      <vt:lpstr>Plugin</vt:lpstr>
      <vt:lpstr>Plugin</vt:lpstr>
      <vt:lpstr>Plugin</vt:lpstr>
      <vt:lpstr>Plugin</vt:lpstr>
      <vt:lpstr>Plugin</vt:lpstr>
      <vt:lpstr>User Management</vt:lpstr>
      <vt:lpstr>User Management</vt:lpstr>
      <vt:lpstr>Media management</vt:lpstr>
      <vt:lpstr>Media management</vt:lpstr>
      <vt:lpstr>Comment</vt:lpstr>
      <vt:lpstr>សំណួរ ចម្លើយ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អ្វីទៅជា WordPress?</dc:title>
  <dc:creator>who</dc:creator>
  <cp:lastModifiedBy>USER</cp:lastModifiedBy>
  <cp:revision>370</cp:revision>
  <dcterms:created xsi:type="dcterms:W3CDTF">2014-07-05T12:47:04Z</dcterms:created>
  <dcterms:modified xsi:type="dcterms:W3CDTF">2014-07-15T08:05:58Z</dcterms:modified>
</cp:coreProperties>
</file>