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63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9A"/>
    <a:srgbClr val="005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C7288-2F51-7193-30C1-817F44EC41FB}" v="6" dt="2022-06-30T02:14:55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5179"/>
  </p:normalViewPr>
  <p:slideViewPr>
    <p:cSldViewPr snapToGrid="0" snapToObjects="1" showGuides="1">
      <p:cViewPr varScale="1">
        <p:scale>
          <a:sx n="75" d="100"/>
          <a:sy n="75" d="100"/>
        </p:scale>
        <p:origin x="7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3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ki_furukawa" userId="S::kazuki_furukawa@alchip.co.jp::c2c48c7e-9f96-4ec6-bb83-8477cbf899d6" providerId="AD" clId="Web-{78AC7288-2F51-7193-30C1-817F44EC41FB}"/>
    <pc:docChg chg="modSld">
      <pc:chgData name="kazuki_furukawa" userId="S::kazuki_furukawa@alchip.co.jp::c2c48c7e-9f96-4ec6-bb83-8477cbf899d6" providerId="AD" clId="Web-{78AC7288-2F51-7193-30C1-817F44EC41FB}" dt="2022-06-30T02:14:55.818" v="5"/>
      <pc:docMkLst>
        <pc:docMk/>
      </pc:docMkLst>
      <pc:sldChg chg="addSp delSp modSp">
        <pc:chgData name="kazuki_furukawa" userId="S::kazuki_furukawa@alchip.co.jp::c2c48c7e-9f96-4ec6-bb83-8477cbf899d6" providerId="AD" clId="Web-{78AC7288-2F51-7193-30C1-817F44EC41FB}" dt="2022-06-30T02:14:55.818" v="5"/>
        <pc:sldMkLst>
          <pc:docMk/>
          <pc:sldMk cId="4200830747" sldId="261"/>
        </pc:sldMkLst>
        <pc:graphicFrameChg chg="add del mod">
          <ac:chgData name="kazuki_furukawa" userId="S::kazuki_furukawa@alchip.co.jp::c2c48c7e-9f96-4ec6-bb83-8477cbf899d6" providerId="AD" clId="Web-{78AC7288-2F51-7193-30C1-817F44EC41FB}" dt="2022-06-30T02:14:11.489" v="1"/>
          <ac:graphicFrameMkLst>
            <pc:docMk/>
            <pc:sldMk cId="4200830747" sldId="261"/>
            <ac:graphicFrameMk id="5" creationId="{246BE82B-0DF4-5B95-908A-923E7648968A}"/>
          </ac:graphicFrameMkLst>
        </pc:graphicFrameChg>
        <pc:graphicFrameChg chg="add del mod modGraphic">
          <ac:chgData name="kazuki_furukawa" userId="S::kazuki_furukawa@alchip.co.jp::c2c48c7e-9f96-4ec6-bb83-8477cbf899d6" providerId="AD" clId="Web-{78AC7288-2F51-7193-30C1-817F44EC41FB}" dt="2022-06-30T02:14:55.818" v="5"/>
          <ac:graphicFrameMkLst>
            <pc:docMk/>
            <pc:sldMk cId="4200830747" sldId="261"/>
            <ac:graphicFrameMk id="7" creationId="{4379618E-486B-72E9-7E5F-A68B5751A8E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5469-66C7-524E-841E-1F8533847545}" type="datetimeFigureOut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AD55D-EBD8-FD4C-9593-9C4CE6641A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485775" y="5300663"/>
              <a:ext cx="3114675" cy="1057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527" y="3243861"/>
            <a:ext cx="8040013" cy="537712"/>
          </a:xfrm>
          <a:prstGeom prst="rect">
            <a:avLst/>
          </a:prstGeom>
        </p:spPr>
        <p:txBody>
          <a:bodyPr wrap="square" lIns="90000" tIns="46800" rIns="90000" bIns="46800" anchor="ctr" anchorCtr="0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Click to add subtitle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16" y="5525094"/>
            <a:ext cx="2449098" cy="64095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527" y="4279149"/>
            <a:ext cx="8040013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MMM DD, YYYY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9689" y="74530"/>
            <a:ext cx="2019647" cy="122868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528" y="2540295"/>
            <a:ext cx="8040013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6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.9_內頁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TW" dirty="0"/>
              <a:t>Picture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內頁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32620" y="1295245"/>
            <a:ext cx="10849896" cy="4825335"/>
          </a:xfrm>
          <a:prstGeom prst="rect">
            <a:avLst/>
          </a:prstGeom>
        </p:spPr>
        <p:txBody>
          <a:bodyPr vert="eaVert"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-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-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59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1_內頁_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97229" y="2903589"/>
            <a:ext cx="6951803" cy="6878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6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71853" y="5370580"/>
            <a:ext cx="9756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Taipei · Hsinchu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Shin Yokohama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Silicon Valley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Shanghai · Wuxi · Hefei · Guangzhou · Jinan · Shenzhen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1600" b="1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Corporate Headquarters</a:t>
            </a:r>
            <a:r>
              <a:rPr lang="en-US" altLang="zh-TW" sz="1600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9F, No.12, Wenhu St. Neihu Dist. Taipei City 11445, Taiwan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TEL: +886-2-2799-2318</a:t>
            </a:r>
            <a:r>
              <a:rPr lang="zh-TW" altLang="mr-IN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FAX: +886-2-2799-7389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2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內頁_目錄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28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4365524" y="1153962"/>
            <a:ext cx="6076334" cy="5031121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SzPct val="75000"/>
              <a:buFont typeface="Wingdings" panose="05000000000000000000" pitchFamily="2" charset="2"/>
              <a:buChar char="l"/>
              <a:defRPr sz="24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text</a:t>
            </a:r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27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2_內頁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內頁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619" y="1295246"/>
            <a:ext cx="11026878" cy="4736843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+mn-lt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en-US" altLang="zh-TW" dirty="0"/>
              <a:t>Click to edit Master title Style</a:t>
            </a:r>
          </a:p>
          <a:p>
            <a:pPr lvl="1"/>
            <a:r>
              <a:rPr kumimoji="1" lang="en-US" altLang="zh-TW" dirty="0"/>
              <a:t>Second level</a:t>
            </a:r>
          </a:p>
          <a:p>
            <a:pPr lvl="2"/>
            <a:r>
              <a:rPr kumimoji="1" lang="en-US" altLang="zh-TW" dirty="0"/>
              <a:t>Third level</a:t>
            </a:r>
          </a:p>
          <a:p>
            <a:pPr lvl="3"/>
            <a:r>
              <a:rPr kumimoji="1" lang="en-US" altLang="zh-TW" dirty="0"/>
              <a:t>Fourth level</a:t>
            </a:r>
          </a:p>
          <a:p>
            <a:pPr lvl="4"/>
            <a:r>
              <a:rPr kumimoji="1"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2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內頁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32620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47736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內頁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27601" y="1295246"/>
            <a:ext cx="5157787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27601" y="2119158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5921478" y="1295246"/>
            <a:ext cx="5183188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921478" y="2119158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內頁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1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內頁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.8_內頁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559D"/>
              </a:buClr>
              <a:buFont typeface="Arial" panose="020B0604020202020204" pitchFamily="34" charset="0"/>
              <a:buChar char="•"/>
              <a:defRPr sz="2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20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8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71700" indent="-342900">
              <a:buClr>
                <a:srgbClr val="00559D"/>
              </a:buClr>
              <a:buFontTx/>
              <a:buChar char="»"/>
              <a:defRPr sz="16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baseline="0">
          <a:solidFill>
            <a:schemeClr val="tx1"/>
          </a:solidFill>
          <a:latin typeface="Arail" charset="0"/>
          <a:ea typeface="微軟正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>
          <a:xfrm>
            <a:off x="720527" y="3243861"/>
            <a:ext cx="8040013" cy="537712"/>
          </a:xfrm>
        </p:spPr>
        <p:txBody>
          <a:bodyPr/>
          <a:lstStyle/>
          <a:p>
            <a:r>
              <a:rPr lang="en-US" altLang="zh-TW" dirty="0" smtClean="0"/>
              <a:t>Trial 1 </a:t>
            </a:r>
            <a:r>
              <a:rPr lang="en-US" altLang="zh-TW" dirty="0"/>
              <a:t>- </a:t>
            </a:r>
            <a:r>
              <a:rPr lang="en-US" altLang="zh-TW" dirty="0" smtClean="0"/>
              <a:t>Week 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720527" y="4279149"/>
            <a:ext cx="8040013" cy="369332"/>
          </a:xfrm>
        </p:spPr>
        <p:txBody>
          <a:bodyPr/>
          <a:lstStyle/>
          <a:p>
            <a:r>
              <a:rPr lang="en-US" altLang="zh-TW" dirty="0"/>
              <a:t>Jun 29, </a:t>
            </a:r>
            <a:r>
              <a:rPr lang="en-US" altLang="zh-TW" dirty="0" smtClean="0"/>
              <a:t>2022 </a:t>
            </a:r>
            <a:r>
              <a:rPr lang="en-US" altLang="zh-TW" b="0" dirty="0" smtClean="0"/>
              <a:t>- FURUKAWA Kazuki</a:t>
            </a:r>
            <a:endParaRPr 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/>
              <a:t>LeapMind</a:t>
            </a:r>
            <a:r>
              <a:rPr lang="en-US" altLang="zh-TW"/>
              <a:t> </a:t>
            </a:r>
            <a:r>
              <a:rPr lang="en-US" altLang="zh-TW" smtClean="0"/>
              <a:t>NNP Trial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35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3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4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Inserted unintended strange characters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When copy text : Teams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▶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ETX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Found the problem to </a:t>
            </a:r>
            <a:r>
              <a:rPr lang="en-US" altLang="zh-TW" sz="20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glob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Trap when comment out</a:t>
            </a:r>
          </a:p>
          <a:p>
            <a:pPr lvl="1"/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sees earliest </a:t>
            </a:r>
            <a:r>
              <a:rPr lang="en-US" altLang="zh-TW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}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(closing brace)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TW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proc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read &amp; print files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Learned regular expressions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TW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stop a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script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[Pre </a:t>
            </a:r>
            <a:r>
              <a:rPr lang="en-US" dirty="0"/>
              <a:t>Synth</a:t>
            </a:r>
            <a:r>
              <a:rPr lang="en-US" altLang="zh-TW" dirty="0"/>
              <a:t>] Learned TCL Basics</a:t>
            </a:r>
            <a:endParaRPr lang="zh-TW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7953"/>
              </p:ext>
            </p:extLst>
          </p:nvPr>
        </p:nvGraphicFramePr>
        <p:xfrm>
          <a:off x="6387541" y="1890886"/>
          <a:ext cx="4511624" cy="4389120"/>
        </p:xfrm>
        <a:graphic>
          <a:graphicData uri="http://schemas.openxmlformats.org/drawingml/2006/table">
            <a:tbl>
              <a:tblPr/>
              <a:tblGrid>
                <a:gridCol w="4511624">
                  <a:extLst>
                    <a:ext uri="{9D8B030D-6E8A-4147-A177-3AD203B41FA5}">
                      <a16:colId xmlns:a16="http://schemas.microsoft.com/office/drawing/2014/main" val="4024731470"/>
                    </a:ext>
                  </a:extLst>
                </a:gridCol>
              </a:tblGrid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funnyProc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{value}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0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value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7691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"TRUE"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5145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} </a:t>
                      </a:r>
                      <a:r>
                        <a:rPr lang="en-US" sz="1200" b="0" i="0" u="none" strike="noStrike" dirty="0" err="1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elseif</a:t>
                      </a:r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{[puts "COMMENT :)"] == ""}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9064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  return "COMMENT"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271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08297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"FALSE"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5408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7951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"IT'S IMPOSSIBLE!!!"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220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7784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47769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{filename}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9480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open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r]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14191"/>
                  </a:ext>
                </a:extLst>
              </a:tr>
              <a:tr h="149686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7368"/>
                  </a:ext>
                </a:extLst>
              </a:tr>
              <a:tr h="1682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\{|\}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72832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90427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close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2514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45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58964"/>
                  </a:ext>
                </a:extLst>
              </a:tr>
              <a:tr h="1125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print_file_list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 items 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3362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foreach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item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60055"/>
                  </a:ext>
                </a:extLst>
              </a:tr>
              <a:tr h="13112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echo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^.*/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43571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83320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5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glob</a:t>
            </a:r>
            <a:r>
              <a:rPr lang="en-US" dirty="0">
                <a:latin typeface="+mn-lt"/>
              </a:rPr>
              <a:t> wrong libraries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tcbn12ffcllbwp6t16p96cpdssgnp0p72vm40c_hm_ccs.db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tcbn12ffcllbwp6t16p96cpdssgnp0p72v125c_hm_ccs.db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tcbn12ffcllbwp6t16p96cpdssgnp0p72v0c_hm_ccs.db…</a:t>
            </a:r>
          </a:p>
          <a:p>
            <a:r>
              <a:rPr lang="en-US" dirty="0"/>
              <a:t>Warning (LINK-5)</a:t>
            </a:r>
          </a:p>
          <a:p>
            <a:pPr lvl="1"/>
            <a:r>
              <a:rPr lang="en-US" dirty="0">
                <a:ea typeface="Roboto Mono" panose="00000009000000000000" pitchFamily="49" charset="0"/>
              </a:rPr>
              <a:t>Solved by trimming unnecessary libraries</a:t>
            </a:r>
          </a:p>
          <a:p>
            <a:r>
              <a:rPr lang="en-US" dirty="0">
                <a:ea typeface="Roboto Mono" panose="00000009000000000000" pitchFamily="49" charset="0"/>
              </a:rPr>
              <a:t>Errors at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set_driving_cell</a:t>
            </a:r>
            <a:r>
              <a:rPr lang="en-US" dirty="0"/>
              <a:t> /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set_load</a:t>
            </a:r>
            <a:endParaRPr lang="en-US" sz="2400" b="1" dirty="0">
              <a:solidFill>
                <a:schemeClr val="accent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/>
              <a:t>They are : constraints derived from the outside condition</a:t>
            </a:r>
          </a:p>
          <a:p>
            <a:pPr lvl="1"/>
            <a:r>
              <a:rPr lang="en-US" dirty="0"/>
              <a:t>Cut off “ULVT”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1/2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04289"/>
              </p:ext>
            </p:extLst>
          </p:nvPr>
        </p:nvGraphicFramePr>
        <p:xfrm>
          <a:off x="432618" y="5122083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09267"/>
              </p:ext>
            </p:extLst>
          </p:nvPr>
        </p:nvGraphicFramePr>
        <p:xfrm>
          <a:off x="432620" y="5611416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/I]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Warning: The trip points for ... (TIM-164)</a:t>
            </a:r>
          </a:p>
          <a:p>
            <a:endParaRPr lang="en-US" dirty="0"/>
          </a:p>
          <a:p>
            <a:r>
              <a:rPr lang="en-US" dirty="0"/>
              <a:t>What is a Trip Point ?</a:t>
            </a:r>
          </a:p>
          <a:p>
            <a:pPr lvl="1"/>
            <a:r>
              <a:rPr lang="en-US" dirty="0"/>
              <a:t> Slew between upper &amp; lower voltage </a:t>
            </a:r>
            <a:r>
              <a:rPr lang="en-US" altLang="ja-JP" dirty="0"/>
              <a:t>threshold </a:t>
            </a:r>
          </a:p>
          <a:p>
            <a:pPr lvl="2"/>
            <a:r>
              <a:rPr lang="en-US" altLang="ja-JP" dirty="0"/>
              <a:t>e.g. 30-70%, 20-80% @ </a:t>
            </a:r>
            <a:r>
              <a:rPr lang="en-US" altLang="ja-JP"/>
              <a:t>0.0-0.72V (0-100</a:t>
            </a:r>
            <a:r>
              <a:rPr lang="en-US" altLang="ja-JP" dirty="0"/>
              <a:t>%)</a:t>
            </a:r>
            <a:endParaRPr lang="en-US" dirty="0"/>
          </a:p>
          <a:p>
            <a:r>
              <a:rPr lang="en-US" dirty="0"/>
              <a:t>cf. Timing precision : CCS &gt;&gt; NLDM</a:t>
            </a:r>
          </a:p>
          <a:p>
            <a:pPr lvl="1"/>
            <a:r>
              <a:rPr lang="en-US" dirty="0"/>
              <a:t>Both CCS &amp; NLDM are .lib files</a:t>
            </a:r>
          </a:p>
          <a:p>
            <a:pPr lvl="1"/>
            <a:r>
              <a:rPr lang="en-US" dirty="0"/>
              <a:t>In this trial, we should use CCS.</a:t>
            </a:r>
          </a:p>
          <a:p>
            <a:r>
              <a:rPr lang="en-US" dirty="0"/>
              <a:t>(TIM-164) seems ignorable for this trial.</a:t>
            </a:r>
          </a:p>
          <a:p>
            <a:pPr lvl="1"/>
            <a:r>
              <a:rPr lang="en-US" dirty="0"/>
              <a:t>Because every libraries define with different trip points.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2/2</a:t>
            </a:r>
          </a:p>
        </p:txBody>
      </p:sp>
    </p:spTree>
    <p:extLst>
      <p:ext uri="{BB962C8B-B14F-4D97-AF65-F5344CB8AC3E}">
        <p14:creationId xmlns:p14="http://schemas.microsoft.com/office/powerpoint/2010/main" val="378535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Library Settings </a:t>
            </a:r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treat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$TECH_LIB, $TECH_FILE, $REFERENCE_LIBRARY</a:t>
            </a:r>
            <a:r>
              <a:rPr lang="en-US" dirty="0"/>
              <a:t>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5234"/>
              </p:ext>
            </p:extLst>
          </p:nvPr>
        </p:nvGraphicFramePr>
        <p:xfrm>
          <a:off x="1681097" y="4713107"/>
          <a:ext cx="8529921" cy="1318982"/>
        </p:xfrm>
        <a:graphic>
          <a:graphicData uri="http://schemas.openxmlformats.org/drawingml/2006/table">
            <a:tbl>
              <a:tblPr/>
              <a:tblGrid>
                <a:gridCol w="8529921">
                  <a:extLst>
                    <a:ext uri="{9D8B030D-6E8A-4147-A177-3AD203B41FA5}">
                      <a16:colId xmlns:a16="http://schemas.microsoft.com/office/drawing/2014/main" val="2193216597"/>
                    </a:ext>
                  </a:extLst>
                </a:gridCol>
              </a:tblGrid>
              <a:tr h="105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proj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ATEPairChip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/RELEASE/Training_Phase1 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9826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}/Library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35998"/>
                  </a:ext>
                </a:extLst>
              </a:tr>
              <a:tr h="155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}/ndm/tcbn12ffcllbwp6t16p96cpd_c_ccs.ndm]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4032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}/ndm/sram_macros.ndm]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6330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REFERENCE_LIBRARY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concat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74671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TECH_FILE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77601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TECH_LIB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${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1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8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Result</a:t>
            </a:r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3" y="1294989"/>
            <a:ext cx="485604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Clock_opt_cts</a:t>
            </a:r>
            <a:r>
              <a:rPr lang="en-US" dirty="0"/>
              <a:t>] </a:t>
            </a:r>
          </a:p>
        </p:txBody>
      </p:sp>
      <p:pic>
        <p:nvPicPr>
          <p:cNvPr id="8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02" y="1294989"/>
            <a:ext cx="5391395" cy="4737100"/>
          </a:xfrm>
          <a:prstGeom prst="rect">
            <a:avLst/>
          </a:prstGeom>
        </p:spPr>
      </p:pic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9" y="1295400"/>
            <a:ext cx="500180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-1" y="1151408"/>
            <a:ext cx="6318607" cy="47368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icc2_shell&gt;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report_timing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Report : timing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path_type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full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delay_type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max_paths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report_by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Design 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Bxb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Version: N-2017.09-SP4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Date   : Wed Jun 29 17:53:03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Information: Timer using 'AWP'. (TIM-050)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Startpoint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 (rising edge-triggered flip-flop clocked by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k)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Endpoint: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 (rising edge-triggered flip-flop clocked by clock)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Mode: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Corner: 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Scenario: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::ss72_cworst_CCworst_T_m40c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Group: clock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Type: max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Point                                                                 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Incr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Path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/instCountInWord_reg_2_/CP (SDFQD4BWP6T16P96CPD)    0.0000      0.0000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/instCountInWord_reg_2_/Q (SDFQD4BWP6T16P96CPD)     0.1005      0.1005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/place_opt_SGI80_78484/ZN (NR2D6BWP6T16P96CPD)      0.0206      0.1211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/place_opt_SGI81_78485/ZN (INVD4BWP6T16P96CPD)      0.0173      0.1384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/place_opt_SGI82_78486/ZN (NR3D8BWP6T16P96CPD)      0.0214      0.1598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/alchip32_dc/ZN (INR2D4BWP6T16P96CPD)               0.0403      0.2001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/alchip33_dc/ZN (INR2D4BWP6T16P96CPD)               0.0397      0.2398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/alchip31_dc/ZN (INR2D4BWP6T16P96CPD)               0.0397      0.2795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/alchip53_dc/ZN (INR2D4BWP6T16P96CPD)               0.0395      0.3190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/alchip30_dc/ZN (INR2D4BWP6T16P96CPD)               0.0415      0.3605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/place_opt_SGI100_78582/ZN (ND2D4BWP6T16P96CPD)     0.0238      0.3843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/place_opt_SGI101_78583/ZN (INVD4BWP6T16P96CPD)     0.0156      0.3999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/place_opt_SGI100_78537/ZN (ND2D4BWP6T16P96CPD)     0.0185      0.4183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/place_opt_SGI101_78538/ZN (INVD4BWP6T16P96CPD)     0.0159      0.4342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Clock_opt_cts</a:t>
            </a:r>
            <a:r>
              <a:rPr lang="en-US" dirty="0"/>
              <a:t>] </a:t>
            </a: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6061753" y="1151408"/>
            <a:ext cx="6296346" cy="4736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2400" kern="1200" baseline="0">
                <a:solidFill>
                  <a:srgbClr val="00559D"/>
                </a:solidFill>
                <a:latin typeface="+mn-lt"/>
                <a:ea typeface="微軟正黑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1800" kern="12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/place_opt_SGI109_78516/ZN (ND2D6BWP6T16P96CPD)     0.0168      0.4511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/place_opt_SGI110_78517/ZN (INVD4BWP6T16P96CPD)     0.0122      0.4633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/alchip22_dc/ZN (INR2D4BWP6T16P96CPD)               0.0340      0.4973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/alchip3_dc/ZN (INR2D4BWP6T16P96CPD)                0.0403      0.5376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/alchip9_dc/ZN (INR2D4BWP6T16P96CPD)                0.0399      0.5775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/alchip23_dc/ZN (INR2D4BWP6T16P96CPD)               0.0415      0.6189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/alchip24_dc/ZN (INR2D8BWP6T16P96CPD)               0.0416      0.6605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/alchip113_dc/ZN (INR2D8BWP6T16P96CPD)              0.0400      0.7006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/alchip114_dc/ZN (INR2D4BWP6T16P96CPD)              0.0401      0.7407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/alchip139_dc/ZN (INR2D4BWP6T16P96CPD)              0.0422      0.7828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/place_opt_SGI89_78496/ZN (INVD4BWP6T16P96CPD)      0.0188      0.8017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/place_opt_SGI91_78498/ZN (ND2D4BWP6T16P96CPD)      0.0137      0.8154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/place_opt_SGI92_78499/ZN (ND2D8BWP6T16P96CPD)      0.0224      0.8377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/alchip276_dc/ZN (INR4D4BWP6T16P96CPD)              0.0273      0.8651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/alchip277_dc/ZN (INR4D4BWP6T16P96CPD)              0.0656      0.9307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/alchip278_dc/ZN (INR4D4BWP6T16P96CPD)              0.0768      1.0074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/alchip15_dc/ZN (INR3D12BWP6T16P96CPD)              0.0703      1.0778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/alchip279_dc/Z (MUX2D1BWP6T16P96CPD)               0.0497      1.1275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/lenMinus1_reg_1_/D (SDFQD1BWP6T16P96CPD)           0.0001      1.1276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 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1.2500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/lenMinus1_reg_1_/CP (SDFQD1BWP6T16P96CPD)          0.0000      1.2500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uncertainty                                                     -0.1300      1.1200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library setup time                                                    -0.0684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-1.1276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slack (VIOLATED)                                                                  -0.0761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6546761"/>
      </p:ext>
    </p:extLst>
  </p:cSld>
  <p:clrMapOvr>
    <a:masterClrMapping/>
  </p:clrMapOvr>
</p:sld>
</file>

<file path=ppt/theme/theme1.xml><?xml version="1.0" encoding="utf-8"?>
<a:theme xmlns:a="http://schemas.openxmlformats.org/drawingml/2006/main" name="2021-Alchip PP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6" id="{E04139F7-BCF2-BE4D-9FB1-F1FB34F72FF7}" vid="{878D3B29-42F9-C24C-BE46-22A01A9F69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918</Words>
  <Application>Microsoft Office PowerPoint</Application>
  <PresentationFormat>ワイド画面</PresentationFormat>
  <Paragraphs>154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微軟正黑體</vt:lpstr>
      <vt:lpstr>Arail</vt:lpstr>
      <vt:lpstr>Arial</vt:lpstr>
      <vt:lpstr>Calibri</vt:lpstr>
      <vt:lpstr>Mangal</vt:lpstr>
      <vt:lpstr>新細明體</vt:lpstr>
      <vt:lpstr>Roboto Mono</vt:lpstr>
      <vt:lpstr>Segoe UI</vt:lpstr>
      <vt:lpstr>Segoe UI Semibold</vt:lpstr>
      <vt:lpstr>Tahoma</vt:lpstr>
      <vt:lpstr>Wingdings</vt:lpstr>
      <vt:lpstr>微軟正黑</vt:lpstr>
      <vt:lpstr>2021-Alchip PPT-16x9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Microsoft Office 使用者</dc:creator>
  <cp:lastModifiedBy>Kazuki Furukawa</cp:lastModifiedBy>
  <cp:revision>84</cp:revision>
  <dcterms:created xsi:type="dcterms:W3CDTF">2019-08-18T02:44:04Z</dcterms:created>
  <dcterms:modified xsi:type="dcterms:W3CDTF">2022-06-30T09:35:00Z</dcterms:modified>
</cp:coreProperties>
</file>