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6"/>
    <p:restoredTop sz="94586"/>
  </p:normalViewPr>
  <p:slideViewPr>
    <p:cSldViewPr snapToGrid="0" snapToObjects="1">
      <p:cViewPr varScale="1">
        <p:scale>
          <a:sx n="103" d="100"/>
          <a:sy n="103" d="100"/>
        </p:scale>
        <p:origin x="168"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9/15/21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9/15/21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ersonales.unican.es/sanchezbp/teaching/faqs/programming.html" TargetMode="External"/><Relationship Id="rId2" Type="http://schemas.openxmlformats.org/officeDocument/2006/relationships/hyperlink" Target="https://codigovainilla.com/2019/10/19/buenas-practicas-en-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DE4A0-12B3-484A-8632-13A3E7940C45}"/>
              </a:ext>
            </a:extLst>
          </p:cNvPr>
          <p:cNvSpPr>
            <a:spLocks noGrp="1"/>
          </p:cNvSpPr>
          <p:nvPr>
            <p:ph type="ctrTitle"/>
          </p:nvPr>
        </p:nvSpPr>
        <p:spPr/>
        <p:txBody>
          <a:bodyPr/>
          <a:lstStyle/>
          <a:p>
            <a:r>
              <a:rPr lang="es-CO" dirty="0"/>
              <a:t>Buenas practicas en c#</a:t>
            </a:r>
          </a:p>
        </p:txBody>
      </p:sp>
      <p:sp>
        <p:nvSpPr>
          <p:cNvPr id="3" name="Subtítulo 2">
            <a:extLst>
              <a:ext uri="{FF2B5EF4-FFF2-40B4-BE49-F238E27FC236}">
                <a16:creationId xmlns:a16="http://schemas.microsoft.com/office/drawing/2014/main" id="{F1EA57DC-D1EF-B648-9661-C4D42A18E3DE}"/>
              </a:ext>
            </a:extLst>
          </p:cNvPr>
          <p:cNvSpPr>
            <a:spLocks noGrp="1"/>
          </p:cNvSpPr>
          <p:nvPr>
            <p:ph type="subTitle" idx="1"/>
          </p:nvPr>
        </p:nvSpPr>
        <p:spPr/>
        <p:txBody>
          <a:bodyPr>
            <a:normAutofit/>
          </a:bodyPr>
          <a:lstStyle/>
          <a:p>
            <a:r>
              <a:rPr lang="es-CO" sz="7200" dirty="0"/>
              <a:t>SMART TECH</a:t>
            </a:r>
          </a:p>
        </p:txBody>
      </p:sp>
    </p:spTree>
    <p:extLst>
      <p:ext uri="{BB962C8B-B14F-4D97-AF65-F5344CB8AC3E}">
        <p14:creationId xmlns:p14="http://schemas.microsoft.com/office/powerpoint/2010/main" val="282998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E9C07-E30D-3F47-BF0A-FB49BFDAC051}"/>
              </a:ext>
            </a:extLst>
          </p:cNvPr>
          <p:cNvSpPr>
            <a:spLocks noGrp="1"/>
          </p:cNvSpPr>
          <p:nvPr>
            <p:ph type="title"/>
          </p:nvPr>
        </p:nvSpPr>
        <p:spPr/>
        <p:txBody>
          <a:bodyPr>
            <a:normAutofit/>
          </a:bodyPr>
          <a:lstStyle/>
          <a:p>
            <a:r>
              <a:rPr lang="es-CO" b="1" dirty="0"/>
              <a:t>Manejo de excepciones</a:t>
            </a:r>
            <a:endParaRPr lang="es-CO" dirty="0"/>
          </a:p>
        </p:txBody>
      </p:sp>
      <p:sp>
        <p:nvSpPr>
          <p:cNvPr id="3" name="Marcador de contenido 2">
            <a:extLst>
              <a:ext uri="{FF2B5EF4-FFF2-40B4-BE49-F238E27FC236}">
                <a16:creationId xmlns:a16="http://schemas.microsoft.com/office/drawing/2014/main" id="{63305E36-3EA4-404A-9945-7A52463FC560}"/>
              </a:ext>
            </a:extLst>
          </p:cNvPr>
          <p:cNvSpPr>
            <a:spLocks noGrp="1"/>
          </p:cNvSpPr>
          <p:nvPr>
            <p:ph idx="1"/>
          </p:nvPr>
        </p:nvSpPr>
        <p:spPr/>
        <p:txBody>
          <a:bodyPr/>
          <a:lstStyle/>
          <a:p>
            <a:r>
              <a:rPr lang="es-CO" dirty="0"/>
              <a:t>Nunca “capturar una excepción y no hacer nada”. Si se oculta una excepción, nunca se sabrá si la excepción sucedido. Muchos desarrolladores utilizan este método para ignorar errores no significativos. Trate de evitar las excepciones comprobando todas las condiciones de error mediante programación. En el peor de los casos, usted debe registrar la excepción en un log y continuar.</a:t>
            </a:r>
          </a:p>
        </p:txBody>
      </p:sp>
    </p:spTree>
    <p:extLst>
      <p:ext uri="{BB962C8B-B14F-4D97-AF65-F5344CB8AC3E}">
        <p14:creationId xmlns:p14="http://schemas.microsoft.com/office/powerpoint/2010/main" val="235074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A1EED-A7E9-574D-9121-A612ECF81943}"/>
              </a:ext>
            </a:extLst>
          </p:cNvPr>
          <p:cNvSpPr>
            <a:spLocks noGrp="1"/>
          </p:cNvSpPr>
          <p:nvPr>
            <p:ph type="title"/>
          </p:nvPr>
        </p:nvSpPr>
        <p:spPr/>
        <p:txBody>
          <a:bodyPr/>
          <a:lstStyle/>
          <a:p>
            <a:r>
              <a:rPr lang="es-CO" b="1" dirty="0"/>
              <a:t>Logueo de errores</a:t>
            </a:r>
            <a:endParaRPr lang="es-CO" dirty="0"/>
          </a:p>
        </p:txBody>
      </p:sp>
      <p:sp>
        <p:nvSpPr>
          <p:cNvPr id="3" name="Marcador de contenido 2">
            <a:extLst>
              <a:ext uri="{FF2B5EF4-FFF2-40B4-BE49-F238E27FC236}">
                <a16:creationId xmlns:a16="http://schemas.microsoft.com/office/drawing/2014/main" id="{541AF48A-5CCA-3041-A1EF-03036AA8BE9F}"/>
              </a:ext>
            </a:extLst>
          </p:cNvPr>
          <p:cNvSpPr>
            <a:spLocks noGrp="1"/>
          </p:cNvSpPr>
          <p:nvPr>
            <p:ph idx="1"/>
          </p:nvPr>
        </p:nvSpPr>
        <p:spPr>
          <a:xfrm>
            <a:off x="1141412" y="2249487"/>
            <a:ext cx="9905999" cy="2705572"/>
          </a:xfrm>
        </p:spPr>
        <p:txBody>
          <a:bodyPr/>
          <a:lstStyle/>
          <a:p>
            <a:r>
              <a:rPr lang="es-CO" dirty="0"/>
              <a:t>Siempre se debe loguear cada uno de los errores para poder identificar cualquier comportamiento irregular en la App.</a:t>
            </a:r>
            <a:br>
              <a:rPr lang="es-CO" dirty="0"/>
            </a:br>
            <a:r>
              <a:rPr lang="es-CO" dirty="0"/>
              <a:t>No escribir bloques TRY-CATCH muy grandes.</a:t>
            </a:r>
          </a:p>
        </p:txBody>
      </p:sp>
    </p:spTree>
    <p:extLst>
      <p:ext uri="{BB962C8B-B14F-4D97-AF65-F5344CB8AC3E}">
        <p14:creationId xmlns:p14="http://schemas.microsoft.com/office/powerpoint/2010/main" val="404213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8E909-630E-DB47-8C46-F0268C0470AD}"/>
              </a:ext>
            </a:extLst>
          </p:cNvPr>
          <p:cNvSpPr>
            <a:spLocks noGrp="1"/>
          </p:cNvSpPr>
          <p:nvPr>
            <p:ph type="title"/>
          </p:nvPr>
        </p:nvSpPr>
        <p:spPr/>
        <p:txBody>
          <a:bodyPr/>
          <a:lstStyle/>
          <a:p>
            <a:r>
              <a:rPr lang="es-CO" dirty="0"/>
              <a:t>Webgrafia</a:t>
            </a:r>
          </a:p>
        </p:txBody>
      </p:sp>
      <p:sp>
        <p:nvSpPr>
          <p:cNvPr id="3" name="Marcador de contenido 2">
            <a:extLst>
              <a:ext uri="{FF2B5EF4-FFF2-40B4-BE49-F238E27FC236}">
                <a16:creationId xmlns:a16="http://schemas.microsoft.com/office/drawing/2014/main" id="{FA379894-6CBC-D84C-B28F-BE48A43145E3}"/>
              </a:ext>
            </a:extLst>
          </p:cNvPr>
          <p:cNvSpPr>
            <a:spLocks noGrp="1"/>
          </p:cNvSpPr>
          <p:nvPr>
            <p:ph idx="1"/>
          </p:nvPr>
        </p:nvSpPr>
        <p:spPr/>
        <p:txBody>
          <a:bodyPr/>
          <a:lstStyle/>
          <a:p>
            <a:r>
              <a:rPr lang="es-CO" dirty="0">
                <a:hlinkClick r:id="rId2"/>
              </a:rPr>
              <a:t>https://codigovainilla.com/2019/10/19/buenas-practicas-en-c/</a:t>
            </a:r>
            <a:endParaRPr lang="es-CO" dirty="0"/>
          </a:p>
          <a:p>
            <a:r>
              <a:rPr lang="es-CO" dirty="0">
                <a:hlinkClick r:id="rId3"/>
              </a:rPr>
              <a:t>https://personales.unican.es/sanchezbp/teaching/faqs/programming.html</a:t>
            </a:r>
            <a:endParaRPr lang="es-CO" dirty="0"/>
          </a:p>
          <a:p>
            <a:pPr marL="0" indent="0">
              <a:buNone/>
            </a:pPr>
            <a:endParaRPr lang="es-CO" dirty="0"/>
          </a:p>
        </p:txBody>
      </p:sp>
    </p:spTree>
    <p:extLst>
      <p:ext uri="{BB962C8B-B14F-4D97-AF65-F5344CB8AC3E}">
        <p14:creationId xmlns:p14="http://schemas.microsoft.com/office/powerpoint/2010/main" val="313578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3D06E-BAC5-9B4B-8445-B84F61F098E5}"/>
              </a:ext>
            </a:extLst>
          </p:cNvPr>
          <p:cNvSpPr>
            <a:spLocks noGrp="1"/>
          </p:cNvSpPr>
          <p:nvPr>
            <p:ph type="title"/>
          </p:nvPr>
        </p:nvSpPr>
        <p:spPr/>
        <p:txBody>
          <a:bodyPr/>
          <a:lstStyle/>
          <a:p>
            <a:r>
              <a:rPr lang="es-CO" b="1" dirty="0"/>
              <a:t>Definición de variables por default.</a:t>
            </a:r>
            <a:endParaRPr lang="es-CO" dirty="0"/>
          </a:p>
        </p:txBody>
      </p:sp>
      <p:sp>
        <p:nvSpPr>
          <p:cNvPr id="3" name="Marcador de contenido 2">
            <a:extLst>
              <a:ext uri="{FF2B5EF4-FFF2-40B4-BE49-F238E27FC236}">
                <a16:creationId xmlns:a16="http://schemas.microsoft.com/office/drawing/2014/main" id="{BCD74615-AFE4-2946-9F30-195FC51AE23D}"/>
              </a:ext>
            </a:extLst>
          </p:cNvPr>
          <p:cNvSpPr>
            <a:spLocks noGrp="1"/>
          </p:cNvSpPr>
          <p:nvPr>
            <p:ph idx="1"/>
          </p:nvPr>
        </p:nvSpPr>
        <p:spPr/>
        <p:txBody>
          <a:bodyPr/>
          <a:lstStyle/>
          <a:p>
            <a:r>
              <a:rPr lang="es-CO" dirty="0"/>
              <a:t>La declaración de las variables locales de un método, deberá realizarse en el bloque superior de éste. Todas las variables deben estar declaradas en el mismo lugar y deben ser inicializadas para limpiar su valor predeterminado.</a:t>
            </a:r>
          </a:p>
          <a:p>
            <a:endParaRPr lang="es-CO" dirty="0"/>
          </a:p>
          <a:p>
            <a:r>
              <a:rPr lang="es-CO" dirty="0"/>
              <a:t>string var1= String.empty;</a:t>
            </a:r>
            <a:br>
              <a:rPr lang="es-CO" dirty="0"/>
            </a:br>
            <a:r>
              <a:rPr lang="es-CO" dirty="0"/>
              <a:t>int var2 = 0;</a:t>
            </a:r>
            <a:br>
              <a:rPr lang="es-CO" dirty="0"/>
            </a:br>
            <a:r>
              <a:rPr lang="es-CO" dirty="0"/>
              <a:t>boolean = true</a:t>
            </a:r>
          </a:p>
        </p:txBody>
      </p:sp>
    </p:spTree>
    <p:extLst>
      <p:ext uri="{BB962C8B-B14F-4D97-AF65-F5344CB8AC3E}">
        <p14:creationId xmlns:p14="http://schemas.microsoft.com/office/powerpoint/2010/main" val="372269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85A57-3A5D-D442-8AB8-2CFEB9385454}"/>
              </a:ext>
            </a:extLst>
          </p:cNvPr>
          <p:cNvSpPr>
            <a:spLocks noGrp="1"/>
          </p:cNvSpPr>
          <p:nvPr>
            <p:ph type="title"/>
          </p:nvPr>
        </p:nvSpPr>
        <p:spPr/>
        <p:txBody>
          <a:bodyPr/>
          <a:lstStyle/>
          <a:p>
            <a:r>
              <a:rPr lang="es-CO" b="1" dirty="0"/>
              <a:t>Declaración de variables</a:t>
            </a:r>
            <a:endParaRPr lang="es-CO" dirty="0"/>
          </a:p>
        </p:txBody>
      </p:sp>
      <p:sp>
        <p:nvSpPr>
          <p:cNvPr id="3" name="Marcador de contenido 2">
            <a:extLst>
              <a:ext uri="{FF2B5EF4-FFF2-40B4-BE49-F238E27FC236}">
                <a16:creationId xmlns:a16="http://schemas.microsoft.com/office/drawing/2014/main" id="{74E5AD3B-9856-B749-812A-685F69090854}"/>
              </a:ext>
            </a:extLst>
          </p:cNvPr>
          <p:cNvSpPr>
            <a:spLocks noGrp="1"/>
          </p:cNvSpPr>
          <p:nvPr>
            <p:ph idx="1"/>
          </p:nvPr>
        </p:nvSpPr>
        <p:spPr/>
        <p:txBody>
          <a:bodyPr/>
          <a:lstStyle/>
          <a:p>
            <a:r>
              <a:rPr lang="es-CO" dirty="0"/>
              <a:t>Declaración de variables C# tipos definidos, ya que muchas veces usamos los tipos definidos en las clases de Framework de .NET</a:t>
            </a:r>
          </a:p>
          <a:p>
            <a:endParaRPr lang="es-CO" dirty="0"/>
          </a:p>
          <a:p>
            <a:r>
              <a:rPr lang="es-CO" dirty="0"/>
              <a:t>  int var1;</a:t>
            </a:r>
            <a:br>
              <a:rPr lang="es-CO" dirty="0"/>
            </a:br>
            <a:r>
              <a:rPr lang="es-CO" dirty="0"/>
              <a:t>string var2;</a:t>
            </a:r>
            <a:br>
              <a:rPr lang="es-CO" dirty="0"/>
            </a:br>
            <a:r>
              <a:rPr lang="es-CO" dirty="0"/>
              <a:t>object var3;</a:t>
            </a:r>
          </a:p>
        </p:txBody>
      </p:sp>
    </p:spTree>
    <p:extLst>
      <p:ext uri="{BB962C8B-B14F-4D97-AF65-F5344CB8AC3E}">
        <p14:creationId xmlns:p14="http://schemas.microsoft.com/office/powerpoint/2010/main" val="390878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BA0B3-F95B-0E4D-89C9-BB4B4842ADC5}"/>
              </a:ext>
            </a:extLst>
          </p:cNvPr>
          <p:cNvSpPr>
            <a:spLocks noGrp="1"/>
          </p:cNvSpPr>
          <p:nvPr>
            <p:ph type="title"/>
          </p:nvPr>
        </p:nvSpPr>
        <p:spPr/>
        <p:txBody>
          <a:bodyPr/>
          <a:lstStyle/>
          <a:p>
            <a:r>
              <a:rPr lang="es-CO" b="1" dirty="0"/>
              <a:t>Comparaciones en C#</a:t>
            </a:r>
            <a:endParaRPr lang="es-CO" dirty="0"/>
          </a:p>
        </p:txBody>
      </p:sp>
      <p:sp>
        <p:nvSpPr>
          <p:cNvPr id="3" name="Marcador de contenido 2">
            <a:extLst>
              <a:ext uri="{FF2B5EF4-FFF2-40B4-BE49-F238E27FC236}">
                <a16:creationId xmlns:a16="http://schemas.microsoft.com/office/drawing/2014/main" id="{2821424F-4115-7E40-A58A-35DD21EA0692}"/>
              </a:ext>
            </a:extLst>
          </p:cNvPr>
          <p:cNvSpPr>
            <a:spLocks noGrp="1"/>
          </p:cNvSpPr>
          <p:nvPr>
            <p:ph idx="1"/>
          </p:nvPr>
        </p:nvSpPr>
        <p:spPr/>
        <p:txBody>
          <a:bodyPr/>
          <a:lstStyle/>
          <a:p>
            <a:r>
              <a:rPr lang="es-CO" dirty="0"/>
              <a:t>Es preferible utilizar las clases para manejo de string como se define a continuación:</a:t>
            </a:r>
          </a:p>
          <a:p>
            <a:r>
              <a:rPr lang="es-CO" dirty="0"/>
              <a:t>string.Equals(var)</a:t>
            </a:r>
          </a:p>
          <a:p>
            <a:r>
              <a:rPr lang="es-CO" dirty="0"/>
              <a:t>string.Contrains(Var)</a:t>
            </a:r>
          </a:p>
          <a:p>
            <a:r>
              <a:rPr lang="es-CO" dirty="0"/>
              <a:t>Siempre que se comparan se recomienda hacerlos en mayúsculas o minúsculas.</a:t>
            </a:r>
          </a:p>
          <a:p>
            <a:endParaRPr lang="es-CO" dirty="0"/>
          </a:p>
        </p:txBody>
      </p:sp>
    </p:spTree>
    <p:extLst>
      <p:ext uri="{BB962C8B-B14F-4D97-AF65-F5344CB8AC3E}">
        <p14:creationId xmlns:p14="http://schemas.microsoft.com/office/powerpoint/2010/main" val="294663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AF1CF-75BF-6E44-9D18-B33FD9A72999}"/>
              </a:ext>
            </a:extLst>
          </p:cNvPr>
          <p:cNvSpPr>
            <a:spLocks noGrp="1"/>
          </p:cNvSpPr>
          <p:nvPr>
            <p:ph type="title"/>
          </p:nvPr>
        </p:nvSpPr>
        <p:spPr/>
        <p:txBody>
          <a:bodyPr/>
          <a:lstStyle/>
          <a:p>
            <a:r>
              <a:rPr lang="es-CO" b="1" dirty="0"/>
              <a:t>Métodos y propiedades</a:t>
            </a:r>
            <a:endParaRPr lang="es-CO" dirty="0"/>
          </a:p>
        </p:txBody>
      </p:sp>
      <p:sp>
        <p:nvSpPr>
          <p:cNvPr id="3" name="Marcador de contenido 2">
            <a:extLst>
              <a:ext uri="{FF2B5EF4-FFF2-40B4-BE49-F238E27FC236}">
                <a16:creationId xmlns:a16="http://schemas.microsoft.com/office/drawing/2014/main" id="{1CFA7742-3F97-0241-9F57-F2193BE08452}"/>
              </a:ext>
            </a:extLst>
          </p:cNvPr>
          <p:cNvSpPr>
            <a:spLocks noGrp="1"/>
          </p:cNvSpPr>
          <p:nvPr>
            <p:ph idx="1"/>
          </p:nvPr>
        </p:nvSpPr>
        <p:spPr/>
        <p:txBody>
          <a:bodyPr/>
          <a:lstStyle/>
          <a:p>
            <a:r>
              <a:rPr lang="es-CO" dirty="0"/>
              <a:t>Evitar métodos y propiedades públicas, a menos que sea estrictamente necesario accederlas desde afuera de la clase. Utilizar el keyword internal si estos miembros deben ser accedidos desde dentro del mismo assembly.</a:t>
            </a:r>
          </a:p>
        </p:txBody>
      </p:sp>
    </p:spTree>
    <p:extLst>
      <p:ext uri="{BB962C8B-B14F-4D97-AF65-F5344CB8AC3E}">
        <p14:creationId xmlns:p14="http://schemas.microsoft.com/office/powerpoint/2010/main" val="145806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6AB83-9CDD-A348-AF9E-21BDBF898B99}"/>
              </a:ext>
            </a:extLst>
          </p:cNvPr>
          <p:cNvSpPr>
            <a:spLocks noGrp="1"/>
          </p:cNvSpPr>
          <p:nvPr>
            <p:ph type="title"/>
          </p:nvPr>
        </p:nvSpPr>
        <p:spPr/>
        <p:txBody>
          <a:bodyPr/>
          <a:lstStyle/>
          <a:p>
            <a:r>
              <a:rPr lang="es-CO" b="1" dirty="0"/>
              <a:t>Abrir y cerrar conexiones</a:t>
            </a:r>
            <a:endParaRPr lang="es-CO" dirty="0"/>
          </a:p>
        </p:txBody>
      </p:sp>
      <p:sp>
        <p:nvSpPr>
          <p:cNvPr id="3" name="Marcador de contenido 2">
            <a:extLst>
              <a:ext uri="{FF2B5EF4-FFF2-40B4-BE49-F238E27FC236}">
                <a16:creationId xmlns:a16="http://schemas.microsoft.com/office/drawing/2014/main" id="{2A39072F-22BC-F041-99C2-10239A2DD1A9}"/>
              </a:ext>
            </a:extLst>
          </p:cNvPr>
          <p:cNvSpPr>
            <a:spLocks noGrp="1"/>
          </p:cNvSpPr>
          <p:nvPr>
            <p:ph idx="1"/>
          </p:nvPr>
        </p:nvSpPr>
        <p:spPr/>
        <p:txBody>
          <a:bodyPr/>
          <a:lstStyle/>
          <a:p>
            <a:r>
              <a:rPr lang="es-CO" dirty="0"/>
              <a:t>Al abrir conexiones a bases de datos, Sockets, Streams, etc. siempre cerrarlos en los bloques finally. Esto asegurará que aún ante la eventualidad de una excepción, estos accesos serán cerrados. Se puede usar el Using en caso de no tener que capturar una excepción en particular dentro del catch.</a:t>
            </a:r>
          </a:p>
        </p:txBody>
      </p:sp>
    </p:spTree>
    <p:extLst>
      <p:ext uri="{BB962C8B-B14F-4D97-AF65-F5344CB8AC3E}">
        <p14:creationId xmlns:p14="http://schemas.microsoft.com/office/powerpoint/2010/main" val="223639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7FAAD-3892-9E44-A2A8-40B437646095}"/>
              </a:ext>
            </a:extLst>
          </p:cNvPr>
          <p:cNvSpPr>
            <a:spLocks noGrp="1"/>
          </p:cNvSpPr>
          <p:nvPr>
            <p:ph type="title"/>
          </p:nvPr>
        </p:nvSpPr>
        <p:spPr/>
        <p:txBody>
          <a:bodyPr/>
          <a:lstStyle/>
          <a:p>
            <a:r>
              <a:rPr lang="es-CO" b="1" dirty="0"/>
              <a:t>Declaración de clases</a:t>
            </a:r>
            <a:endParaRPr lang="es-CO" dirty="0"/>
          </a:p>
        </p:txBody>
      </p:sp>
      <p:sp>
        <p:nvSpPr>
          <p:cNvPr id="3" name="Marcador de contenido 2">
            <a:extLst>
              <a:ext uri="{FF2B5EF4-FFF2-40B4-BE49-F238E27FC236}">
                <a16:creationId xmlns:a16="http://schemas.microsoft.com/office/drawing/2014/main" id="{51887D97-5170-1A4B-A565-21CE1F9180F1}"/>
              </a:ext>
            </a:extLst>
          </p:cNvPr>
          <p:cNvSpPr>
            <a:spLocks noGrp="1"/>
          </p:cNvSpPr>
          <p:nvPr>
            <p:ph idx="1"/>
          </p:nvPr>
        </p:nvSpPr>
        <p:spPr/>
        <p:txBody>
          <a:bodyPr/>
          <a:lstStyle/>
          <a:p>
            <a:r>
              <a:rPr lang="es-CO" dirty="0"/>
              <a:t>Utilizar Pascal Casing para declarar nombres de clases.</a:t>
            </a:r>
            <a:br>
              <a:rPr lang="es-CO" dirty="0"/>
            </a:br>
            <a:r>
              <a:rPr lang="es-CO" dirty="0"/>
              <a:t>Utilizar el prefijo “I” con Pascal Casing para nomenclar Interfaces ( Ejemplo: IUser).</a:t>
            </a:r>
          </a:p>
        </p:txBody>
      </p:sp>
    </p:spTree>
    <p:extLst>
      <p:ext uri="{BB962C8B-B14F-4D97-AF65-F5344CB8AC3E}">
        <p14:creationId xmlns:p14="http://schemas.microsoft.com/office/powerpoint/2010/main" val="261974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11F67-1D33-E34C-A1C8-3E1A3BBF099B}"/>
              </a:ext>
            </a:extLst>
          </p:cNvPr>
          <p:cNvSpPr>
            <a:spLocks noGrp="1"/>
          </p:cNvSpPr>
          <p:nvPr>
            <p:ph type="title"/>
          </p:nvPr>
        </p:nvSpPr>
        <p:spPr>
          <a:xfrm>
            <a:off x="1141412" y="247815"/>
            <a:ext cx="9905998" cy="1478570"/>
          </a:xfrm>
        </p:spPr>
        <p:txBody>
          <a:bodyPr>
            <a:normAutofit/>
          </a:bodyPr>
          <a:lstStyle/>
          <a:p>
            <a:r>
              <a:rPr lang="es-CO" b="1" dirty="0"/>
              <a:t>Indentación, espaciado y agrupación de código</a:t>
            </a:r>
            <a:endParaRPr lang="es-CO" dirty="0"/>
          </a:p>
        </p:txBody>
      </p:sp>
      <p:sp>
        <p:nvSpPr>
          <p:cNvPr id="3" name="Marcador de contenido 2">
            <a:extLst>
              <a:ext uri="{FF2B5EF4-FFF2-40B4-BE49-F238E27FC236}">
                <a16:creationId xmlns:a16="http://schemas.microsoft.com/office/drawing/2014/main" id="{8A017FDE-8B94-A745-A2AB-E83C576F4310}"/>
              </a:ext>
            </a:extLst>
          </p:cNvPr>
          <p:cNvSpPr>
            <a:spLocks noGrp="1"/>
          </p:cNvSpPr>
          <p:nvPr>
            <p:ph idx="1"/>
          </p:nvPr>
        </p:nvSpPr>
        <p:spPr>
          <a:xfrm>
            <a:off x="1141412" y="1458098"/>
            <a:ext cx="9905999" cy="5016844"/>
          </a:xfrm>
        </p:spPr>
        <p:txBody>
          <a:bodyPr>
            <a:normAutofit fontScale="77500" lnSpcReduction="20000"/>
          </a:bodyPr>
          <a:lstStyle/>
          <a:p>
            <a:r>
              <a:rPr lang="es-CO" dirty="0"/>
              <a:t>Utilice TAB de 4 posiciones para indentar código. No utilice espacios.</a:t>
            </a:r>
          </a:p>
          <a:p>
            <a:r>
              <a:rPr lang="es-CO" dirty="0"/>
              <a:t>Los comentarios deben estar en el mismo nivel que el código, es decir que han de utilizar el mismo nivel de indentación.</a:t>
            </a:r>
          </a:p>
          <a:p>
            <a:r>
              <a:rPr lang="es-CO" dirty="0"/>
              <a:t>Las llaves de apertura y cierre deben estar en el mismo nivel que el código fuera de éstas.</a:t>
            </a:r>
          </a:p>
          <a:p>
            <a:r>
              <a:rPr lang="es-CO" dirty="0"/>
              <a:t>Las llaves deben estar en una línea independiente y no en la misma línea que if, for, etc.</a:t>
            </a:r>
          </a:p>
          <a:p>
            <a:r>
              <a:rPr lang="es-CO" dirty="0"/>
              <a:t>Utilizar un único espacio antes y después de cada operador, así como también entre términos utilizados durante la invocación de métodos.</a:t>
            </a:r>
          </a:p>
          <a:p>
            <a:r>
              <a:rPr lang="es-CO" dirty="0"/>
              <a:t>Mantener las variables de miembro, propiedades y métodos en la parte superior del archivo, y miembros públicos en la parte inferior del mismo.</a:t>
            </a:r>
          </a:p>
          <a:p>
            <a:r>
              <a:rPr lang="es-CO" dirty="0"/>
              <a:t>Utilizar #region para agrupar piezas de código relacionadas. Si se utiliza la agrupación adecuada mediante #region, una clase o página deberá lucir solamente con las regiones cuando todas las definiciones se contraigan. Mantener las variables privadas, las propiedades y métodos privados en la parte superior del archivo y los miembros  públicos en la parte inferior.</a:t>
            </a:r>
          </a:p>
        </p:txBody>
      </p:sp>
    </p:spTree>
    <p:extLst>
      <p:ext uri="{BB962C8B-B14F-4D97-AF65-F5344CB8AC3E}">
        <p14:creationId xmlns:p14="http://schemas.microsoft.com/office/powerpoint/2010/main" val="89915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8279F-A709-8545-9F9F-AC6913FE4AF0}"/>
              </a:ext>
            </a:extLst>
          </p:cNvPr>
          <p:cNvSpPr>
            <a:spLocks noGrp="1"/>
          </p:cNvSpPr>
          <p:nvPr>
            <p:ph type="title"/>
          </p:nvPr>
        </p:nvSpPr>
        <p:spPr/>
        <p:txBody>
          <a:bodyPr/>
          <a:lstStyle/>
          <a:p>
            <a:r>
              <a:rPr lang="es-CO" b="1" dirty="0"/>
              <a:t>Comentarios y notas de código.</a:t>
            </a:r>
            <a:endParaRPr lang="es-CO" dirty="0"/>
          </a:p>
        </p:txBody>
      </p:sp>
      <p:sp>
        <p:nvSpPr>
          <p:cNvPr id="3" name="Marcador de contenido 2">
            <a:extLst>
              <a:ext uri="{FF2B5EF4-FFF2-40B4-BE49-F238E27FC236}">
                <a16:creationId xmlns:a16="http://schemas.microsoft.com/office/drawing/2014/main" id="{1722BFA3-2123-6D4C-9C73-2208FEDB369F}"/>
              </a:ext>
            </a:extLst>
          </p:cNvPr>
          <p:cNvSpPr>
            <a:spLocks noGrp="1"/>
          </p:cNvSpPr>
          <p:nvPr>
            <p:ph idx="1"/>
          </p:nvPr>
        </p:nvSpPr>
        <p:spPr/>
        <p:txBody>
          <a:bodyPr>
            <a:normAutofit fontScale="92500" lnSpcReduction="10000"/>
          </a:bodyPr>
          <a:lstStyle/>
          <a:p>
            <a:r>
              <a:rPr lang="es-CO" dirty="0"/>
              <a:t>Corroborar ortografía, gramática y semántica de los comentarios, asegurándose de que la puntuación es utilizada correctamente.</a:t>
            </a:r>
          </a:p>
          <a:p>
            <a:r>
              <a:rPr lang="es-CO" dirty="0"/>
              <a:t>Agregar la documentación del encabezado de cada método (utilizando ///), especificando correctamente:</a:t>
            </a:r>
            <a:br>
              <a:rPr lang="es-CO" dirty="0"/>
            </a:br>
            <a:r>
              <a:rPr lang="es-CO" dirty="0"/>
              <a:t>•     El propósito del método</a:t>
            </a:r>
            <a:br>
              <a:rPr lang="es-CO" dirty="0"/>
            </a:br>
            <a:r>
              <a:rPr lang="es-CO" dirty="0"/>
              <a:t>•     Nombre, Tipo de datos y Contenido de cada parámetro recibido</a:t>
            </a:r>
            <a:br>
              <a:rPr lang="es-CO" dirty="0"/>
            </a:br>
            <a:r>
              <a:rPr lang="es-CO" dirty="0"/>
              <a:t>•     El propósito de la información retornada</a:t>
            </a:r>
            <a:br>
              <a:rPr lang="es-CO" dirty="0"/>
            </a:br>
            <a:r>
              <a:rPr lang="es-CO" dirty="0"/>
              <a:t>•  Esto es particularmente útil para generar documentación de forma automática, a partir de estos comentarios.</a:t>
            </a:r>
          </a:p>
        </p:txBody>
      </p:sp>
    </p:spTree>
    <p:extLst>
      <p:ext uri="{BB962C8B-B14F-4D97-AF65-F5344CB8AC3E}">
        <p14:creationId xmlns:p14="http://schemas.microsoft.com/office/powerpoint/2010/main" val="3554576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13</TotalTime>
  <Words>581</Words>
  <Application>Microsoft Macintosh PowerPoint</Application>
  <PresentationFormat>Panorámica</PresentationFormat>
  <Paragraphs>39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Tw Cen MT</vt:lpstr>
      <vt:lpstr>Circuito</vt:lpstr>
      <vt:lpstr>Buenas practicas en c#</vt:lpstr>
      <vt:lpstr>Definición de variables por default.</vt:lpstr>
      <vt:lpstr>Declaración de variables</vt:lpstr>
      <vt:lpstr>Comparaciones en C#</vt:lpstr>
      <vt:lpstr>Métodos y propiedades</vt:lpstr>
      <vt:lpstr>Abrir y cerrar conexiones</vt:lpstr>
      <vt:lpstr>Declaración de clases</vt:lpstr>
      <vt:lpstr>Indentación, espaciado y agrupación de código</vt:lpstr>
      <vt:lpstr>Comentarios y notas de código.</vt:lpstr>
      <vt:lpstr>Manejo de excepciones</vt:lpstr>
      <vt:lpstr>Logueo de errores</vt:lpstr>
      <vt:lpstr>Webgrafia</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Buenas practicas en c#</dc:title>
  <dc:creator>Usuario de Microsoft Office</dc:creator>
  <cp:lastModifiedBy>Usuario de Microsoft Office</cp:lastModifiedBy>
  <cp:revision>3</cp:revision>
  <dcterms:created xsi:type="dcterms:W3CDTF">2021-09-12T15:28:01Z</dcterms:created>
  <dcterms:modified xsi:type="dcterms:W3CDTF">2021-09-16T00:43:33Z</dcterms:modified>
</cp:coreProperties>
</file>