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1" r:id="rId3"/>
    <p:sldId id="301" r:id="rId4"/>
    <p:sldId id="304" r:id="rId5"/>
    <p:sldId id="279" r:id="rId6"/>
    <p:sldId id="302" r:id="rId7"/>
    <p:sldId id="283" r:id="rId8"/>
    <p:sldId id="284" r:id="rId9"/>
    <p:sldId id="303" r:id="rId10"/>
    <p:sldId id="305" r:id="rId11"/>
    <p:sldId id="306" r:id="rId12"/>
    <p:sldId id="300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8" r:id="rId22"/>
    <p:sldId id="317" r:id="rId23"/>
    <p:sldId id="316" r:id="rId24"/>
    <p:sldId id="315" r:id="rId25"/>
    <p:sldId id="319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6" r:id="rId37"/>
    <p:sldId id="335" r:id="rId38"/>
    <p:sldId id="332" r:id="rId39"/>
    <p:sldId id="337" r:id="rId40"/>
    <p:sldId id="338" r:id="rId41"/>
    <p:sldId id="340" r:id="rId42"/>
    <p:sldId id="339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Overview" id="{B9B51309-D148-4332-87C2-07BE32FBCA3B}">
          <p14:sldIdLst>
            <p14:sldId id="271"/>
            <p14:sldId id="301"/>
            <p14:sldId id="304"/>
          </p14:sldIdLst>
        </p14:section>
        <p14:section name="Data Wrangling" id="{0AD10F71-6087-4064-B6F6-7F0D3ED97BF1}">
          <p14:sldIdLst>
            <p14:sldId id="279"/>
            <p14:sldId id="302"/>
            <p14:sldId id="283"/>
            <p14:sldId id="284"/>
            <p14:sldId id="303"/>
            <p14:sldId id="305"/>
            <p14:sldId id="306"/>
            <p14:sldId id="300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8"/>
            <p14:sldId id="317"/>
            <p14:sldId id="316"/>
            <p14:sldId id="315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6"/>
            <p14:sldId id="335"/>
            <p14:sldId id="332"/>
            <p14:sldId id="337"/>
            <p14:sldId id="338"/>
            <p14:sldId id="340"/>
            <p14:sldId id="339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elo-merchant-category-recommendation/dat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79246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Elo Merchant Category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Autofit/>
          </a:bodyPr>
          <a:lstStyle/>
          <a:p>
            <a:r>
              <a:rPr lang="en-US" sz="2400" dirty="0"/>
              <a:t>This project is intended to help understand customer loyalty and build a recommendation engine with discount from credit card provider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4193-C6D5-4ED6-B3A7-80E16681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D861-C47B-4D2B-B37C-0474C973AB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7598" y="1383790"/>
            <a:ext cx="3282168" cy="2154539"/>
          </a:xfrm>
        </p:spPr>
        <p:txBody>
          <a:bodyPr>
            <a:noAutofit/>
          </a:bodyPr>
          <a:lstStyle/>
          <a:p>
            <a:r>
              <a:rPr lang="en-US" sz="2000" dirty="0"/>
              <a:t>City ID -1 has over 100000 transactions and amounts to 31% of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636C4-8FB3-4A8B-9373-9EE7D970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209" y="1383790"/>
            <a:ext cx="7436277" cy="48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9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4193-C6D5-4ED6-B3A7-80E16681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D861-C47B-4D2B-B37C-0474C973AB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7598" y="1383790"/>
            <a:ext cx="3282168" cy="2154539"/>
          </a:xfrm>
        </p:spPr>
        <p:txBody>
          <a:bodyPr>
            <a:noAutofit/>
          </a:bodyPr>
          <a:lstStyle/>
          <a:p>
            <a:r>
              <a:rPr lang="en-US" sz="2000" dirty="0"/>
              <a:t>Subsector ID 27 has over 50000 transactions and amounts to 15% of transactions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6EA28-62EB-448A-9C7D-6C6C5103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77" y="1383790"/>
            <a:ext cx="7096125" cy="50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8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BCC-68B7-4598-8467-C3119844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E6CBA-B00A-4260-A466-17C93056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35608"/>
            <a:ext cx="10999303" cy="42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7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BCC-68B7-4598-8467-C3119844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A5F79-E34B-4BA2-ACBB-DC0893D5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1378226"/>
            <a:ext cx="10204173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6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8362-E371-429B-81D2-A1F678BF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CECC0-10E0-48B4-A1F8-1987782F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093843"/>
            <a:ext cx="10897130" cy="44924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66D4D0-4B2C-41AB-87C6-1AB23396DF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4344" y="1270949"/>
            <a:ext cx="9924141" cy="640080"/>
          </a:xfrm>
        </p:spPr>
        <p:txBody>
          <a:bodyPr>
            <a:noAutofit/>
          </a:bodyPr>
          <a:lstStyle/>
          <a:p>
            <a:r>
              <a:rPr lang="en-US" sz="2000" dirty="0"/>
              <a:t>12 Month average purchases distribution per city</a:t>
            </a:r>
          </a:p>
        </p:txBody>
      </p:sp>
    </p:spTree>
    <p:extLst>
      <p:ext uri="{BB962C8B-B14F-4D97-AF65-F5344CB8AC3E}">
        <p14:creationId xmlns:p14="http://schemas.microsoft.com/office/powerpoint/2010/main" val="234503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8362-E371-429B-81D2-A1F678BF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54A65-0DC8-4482-9FB7-3CE5C648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921565"/>
            <a:ext cx="10827026" cy="437321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86DA6C-2A75-4BC9-855B-5503511A25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4344" y="1270949"/>
            <a:ext cx="9924141" cy="640080"/>
          </a:xfrm>
        </p:spPr>
        <p:txBody>
          <a:bodyPr>
            <a:noAutofit/>
          </a:bodyPr>
          <a:lstStyle/>
          <a:p>
            <a:r>
              <a:rPr lang="en-US" sz="2000" dirty="0"/>
              <a:t>12 Month average sales distribution per city</a:t>
            </a:r>
          </a:p>
        </p:txBody>
      </p:sp>
    </p:spTree>
    <p:extLst>
      <p:ext uri="{BB962C8B-B14F-4D97-AF65-F5344CB8AC3E}">
        <p14:creationId xmlns:p14="http://schemas.microsoft.com/office/powerpoint/2010/main" val="52298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C22C-7CCF-43EC-B02B-21E51E87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F9C-FB73-44B4-89B0-75C88DD9BD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2375982" cy="2102723"/>
          </a:xfrm>
        </p:spPr>
        <p:txBody>
          <a:bodyPr>
            <a:normAutofit/>
          </a:bodyPr>
          <a:lstStyle/>
          <a:p>
            <a:r>
              <a:rPr lang="en-US" sz="2000" dirty="0"/>
              <a:t>Most Sales are in the month of December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41C92-725E-458A-B1BF-BA9CDE7A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8" y="1331014"/>
            <a:ext cx="8610807" cy="48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45FB-10C9-4A90-9055-E6AA84CC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FFBC-9F54-45DC-B517-CA0492A8EB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2641026" cy="3977640"/>
          </a:xfrm>
        </p:spPr>
        <p:txBody>
          <a:bodyPr>
            <a:normAutofit/>
          </a:bodyPr>
          <a:lstStyle/>
          <a:p>
            <a:r>
              <a:rPr lang="en-US" sz="2000" dirty="0"/>
              <a:t>Most number of sales are in E category Range.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BFD3C-77AF-4FC3-B8EB-36951620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39" y="1435608"/>
            <a:ext cx="8061166" cy="49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131356" cy="3977640"/>
          </a:xfrm>
        </p:spPr>
        <p:txBody>
          <a:bodyPr/>
          <a:lstStyle/>
          <a:p>
            <a:r>
              <a:rPr lang="en-US" sz="2000" dirty="0"/>
              <a:t>Most number of purchases are in E category Range.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7772D-3BE1-41CD-9A4C-F09BF6C8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8" y="1339504"/>
            <a:ext cx="8312956" cy="50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7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–historical_transactions.csv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131356" cy="3977640"/>
          </a:xfrm>
        </p:spPr>
        <p:txBody>
          <a:bodyPr>
            <a:normAutofit/>
          </a:bodyPr>
          <a:lstStyle/>
          <a:p>
            <a:r>
              <a:rPr lang="en-US" sz="2000" dirty="0"/>
              <a:t>There seems to be no correlation between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48667-90D3-4BF0-9E32-2C096278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52" y="1290682"/>
            <a:ext cx="7590900" cy="51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06660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/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A604D-DD03-448E-AED7-83E9EC119459}"/>
              </a:ext>
            </a:extLst>
          </p:cNvPr>
          <p:cNvSpPr txBox="1"/>
          <p:nvPr/>
        </p:nvSpPr>
        <p:spPr>
          <a:xfrm>
            <a:off x="636104" y="1285462"/>
            <a:ext cx="11171583" cy="387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focuses on 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Wrangling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Methods used to transform data into statistical usable format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Visual insights into data and correlation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Featuring Engineering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dirty="0"/>
              <a:t>To create Features which will generate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model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Machine learning algorithms used and methods applied to predict the model</a:t>
            </a:r>
          </a:p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Findings of the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–historical_transactions.csv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2220155" cy="3977640"/>
          </a:xfrm>
        </p:spPr>
        <p:txBody>
          <a:bodyPr>
            <a:normAutofit/>
          </a:bodyPr>
          <a:lstStyle/>
          <a:p>
            <a:r>
              <a:rPr lang="en-US" sz="2000" dirty="0"/>
              <a:t>Subsector ID 33 has over 5000000 transactions and amounts to 19% of transactions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7497B-3EB2-4848-9D05-F54360D8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51" y="1349535"/>
            <a:ext cx="9161105" cy="50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7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–historical_transactions.csv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2136592" cy="3977640"/>
          </a:xfrm>
        </p:spPr>
        <p:txBody>
          <a:bodyPr>
            <a:normAutofit/>
          </a:bodyPr>
          <a:lstStyle/>
          <a:p>
            <a:r>
              <a:rPr lang="en-US" sz="2000" dirty="0"/>
              <a:t>City ID 33 has over 4000000 transactions and amounts to 16% of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F2C6-7CA5-4AAA-B921-26A2A1A6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88" y="1376057"/>
            <a:ext cx="90582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–historical_transactions.csv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22AF8-92A9-4C11-9422-A8597990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91" y="1518146"/>
            <a:ext cx="952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2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–historical_transactions.csv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4053" y="5687736"/>
            <a:ext cx="9393069" cy="722208"/>
          </a:xfrm>
        </p:spPr>
        <p:txBody>
          <a:bodyPr>
            <a:normAutofit/>
          </a:bodyPr>
          <a:lstStyle/>
          <a:p>
            <a:r>
              <a:rPr lang="en-US" sz="2000" dirty="0"/>
              <a:t>March has most purchases per month.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3C508-D6A9-4516-B432-5F9D4CAF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64" y="1254569"/>
            <a:ext cx="9144000" cy="43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51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–historical_transactions.csv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5331" y="5710725"/>
            <a:ext cx="10366192" cy="957175"/>
          </a:xfrm>
        </p:spPr>
        <p:txBody>
          <a:bodyPr>
            <a:normAutofit/>
          </a:bodyPr>
          <a:lstStyle/>
          <a:p>
            <a:r>
              <a:rPr lang="en-US" sz="2000" dirty="0"/>
              <a:t>January has most installments per month.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BA49E-2400-4B54-A5CB-4FBE0B1D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292887"/>
            <a:ext cx="9334500" cy="42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09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–historical_transactions.csv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1317072"/>
            <a:ext cx="2455373" cy="52493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Most number of purchases are not part of category 1.</a:t>
            </a:r>
          </a:p>
          <a:p>
            <a:r>
              <a:rPr lang="en-US" sz="2000" dirty="0"/>
              <a:t>Highest number of purchase in category 2 are in </a:t>
            </a:r>
            <a:r>
              <a:rPr lang="en-US" sz="2000" b="1" dirty="0"/>
              <a:t>1.0</a:t>
            </a:r>
            <a:r>
              <a:rPr lang="en-US" sz="2000" dirty="0"/>
              <a:t>.</a:t>
            </a:r>
          </a:p>
          <a:p>
            <a:r>
              <a:rPr lang="en-US" sz="2000" dirty="0"/>
              <a:t>Highest number of purchase in category 3 are in </a:t>
            </a:r>
            <a:r>
              <a:rPr lang="en-US" sz="2000" b="1" dirty="0"/>
              <a:t>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29E0F-F2B5-4126-AA68-CF3EB43A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11" y="1231652"/>
            <a:ext cx="9026751" cy="526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97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–historical_transactions.csv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1317072"/>
            <a:ext cx="2455373" cy="52493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Most number of installments are not part of category 1.</a:t>
            </a:r>
          </a:p>
          <a:p>
            <a:r>
              <a:rPr lang="en-US" sz="2000" dirty="0"/>
              <a:t>Highest number of installments in category 2 are in </a:t>
            </a:r>
            <a:r>
              <a:rPr lang="en-US" sz="2000" b="1" dirty="0"/>
              <a:t>1.0</a:t>
            </a:r>
            <a:r>
              <a:rPr lang="en-US" sz="2000" dirty="0"/>
              <a:t>.</a:t>
            </a:r>
          </a:p>
          <a:p>
            <a:r>
              <a:rPr lang="en-US" sz="2000" dirty="0"/>
              <a:t>Highest number of installments in category 3 are in </a:t>
            </a:r>
            <a:r>
              <a:rPr lang="en-US" sz="2000" b="1" dirty="0"/>
              <a:t>B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C842E-CAF9-4B91-A991-5C11194C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11" y="1212384"/>
            <a:ext cx="9026751" cy="54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0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79896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newMerchant_transactions.csv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131356" cy="3977640"/>
          </a:xfrm>
        </p:spPr>
        <p:txBody>
          <a:bodyPr>
            <a:normAutofit/>
          </a:bodyPr>
          <a:lstStyle/>
          <a:p>
            <a:r>
              <a:rPr lang="en-US" sz="2000" dirty="0"/>
              <a:t>There seems to be a correlation purchase amount and number of installments.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5DA6C-0FE1-4809-B1AF-40FEC1E0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79" y="1285701"/>
            <a:ext cx="7105650" cy="52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20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763696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newMerchant_transactions.csv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2220155" cy="3977640"/>
          </a:xfrm>
        </p:spPr>
        <p:txBody>
          <a:bodyPr>
            <a:normAutofit/>
          </a:bodyPr>
          <a:lstStyle/>
          <a:p>
            <a:r>
              <a:rPr lang="en-US" sz="2000" dirty="0"/>
              <a:t>Subsector ID 37 has over 340053 transactions and amounts to 17% of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265D2-2657-449D-B604-B8A06EDC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19" y="1324149"/>
            <a:ext cx="88487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7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newMerchant_transactions.csv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2136592" cy="3977640"/>
          </a:xfrm>
        </p:spPr>
        <p:txBody>
          <a:bodyPr>
            <a:normAutofit/>
          </a:bodyPr>
          <a:lstStyle/>
          <a:p>
            <a:r>
              <a:rPr lang="en-US" sz="2000" dirty="0"/>
              <a:t>City ID 69 has 328916 transactions and amounts to 17% of transactions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83EA0-2FF3-43C2-BDBC-3A3BEAC0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88" y="1350670"/>
            <a:ext cx="8753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0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594-010A-48B1-B840-5DC75DB4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3D4E-9AD8-4633-A00C-5CCDC08ED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35669" cy="497433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ELO, one of the largest payment brands in Brazil, has built partnerships with merchants in order to offer promotions or discounts to cardholders.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Data is at </a:t>
            </a:r>
            <a:r>
              <a:rPr lang="en-US" sz="2000" dirty="0">
                <a:hlinkClick r:id="rId2"/>
              </a:rPr>
              <a:t>https://www.kaggle.com/c/elo-merchant-category-recommendation/data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This project intends to clean data and perform EDA.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/>
              <a:t>This project is divided into three parts </a:t>
            </a:r>
            <a:r>
              <a:rPr lang="en-US" sz="2000" b="1" dirty="0"/>
              <a:t>Data Wrangling,</a:t>
            </a:r>
            <a:r>
              <a:rPr lang="en-US" sz="2000" dirty="0"/>
              <a:t> </a:t>
            </a:r>
            <a:r>
              <a:rPr lang="en-US" sz="2000" b="1" dirty="0"/>
              <a:t>EDA, Featuring Engineering and Machine Learning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71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–EDA – newMerchant_transactions.csv 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96A5-9B6C-411A-A921-9D5BA8C1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1" y="1576649"/>
            <a:ext cx="11165208" cy="41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4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981810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newMerchant_transactions.csv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4053" y="5687736"/>
            <a:ext cx="10936644" cy="722208"/>
          </a:xfrm>
        </p:spPr>
        <p:txBody>
          <a:bodyPr>
            <a:normAutofit/>
          </a:bodyPr>
          <a:lstStyle/>
          <a:p>
            <a:r>
              <a:rPr lang="en-US" sz="2000" dirty="0"/>
              <a:t>March has least purchase per month and there is constant purchases from May to December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2B8F9-DF99-45AD-92EB-8AB573C5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17" y="1324440"/>
            <a:ext cx="8801100" cy="43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585817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newMerchant_transactions.csv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5331" y="5710725"/>
            <a:ext cx="10366192" cy="957175"/>
          </a:xfrm>
        </p:spPr>
        <p:txBody>
          <a:bodyPr>
            <a:normAutofit/>
          </a:bodyPr>
          <a:lstStyle/>
          <a:p>
            <a:r>
              <a:rPr lang="en-US" sz="2000" dirty="0"/>
              <a:t>March has most installments per month.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2E1C-9AF2-44DA-8093-1BB6AD65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331621"/>
            <a:ext cx="8791575" cy="44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2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82477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newMerchant_transactions.csv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1317072"/>
            <a:ext cx="2455373" cy="52493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Most number of purchases are not part of category 1.</a:t>
            </a:r>
          </a:p>
          <a:p>
            <a:r>
              <a:rPr lang="en-US" sz="2000" dirty="0"/>
              <a:t>Highest number of purchase in category 2 are in </a:t>
            </a:r>
            <a:r>
              <a:rPr lang="en-US" sz="2000" b="1" dirty="0"/>
              <a:t>1.0</a:t>
            </a:r>
            <a:r>
              <a:rPr lang="en-US" sz="2000" dirty="0"/>
              <a:t>.</a:t>
            </a:r>
          </a:p>
          <a:p>
            <a:r>
              <a:rPr lang="en-US" sz="2000" dirty="0"/>
              <a:t>Highest number of purchase in category 3 are in </a:t>
            </a:r>
            <a:r>
              <a:rPr lang="en-US" sz="2000" b="1" dirty="0"/>
              <a:t>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28CAB-EF86-439D-9F03-0CE8B2AB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11" y="1242266"/>
            <a:ext cx="9026751" cy="54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67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72753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newMerchant_transactions.csv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1317072"/>
            <a:ext cx="2455373" cy="52493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Most number of installments are not part of category 1.</a:t>
            </a:r>
          </a:p>
          <a:p>
            <a:r>
              <a:rPr lang="en-US" sz="2000" dirty="0"/>
              <a:t>Highest number of installments in category 2 are in </a:t>
            </a:r>
            <a:r>
              <a:rPr lang="en-US" sz="2000" b="1" dirty="0"/>
              <a:t>1.0</a:t>
            </a:r>
            <a:r>
              <a:rPr lang="en-US" sz="2000" dirty="0"/>
              <a:t>.</a:t>
            </a:r>
          </a:p>
          <a:p>
            <a:r>
              <a:rPr lang="en-US" sz="2000" dirty="0"/>
              <a:t>Highest number of installments in category 3 are in </a:t>
            </a:r>
            <a:r>
              <a:rPr lang="en-US" sz="2000" b="1" dirty="0"/>
              <a:t>B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64E95-5BFB-48DB-9B26-89DB1FB1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6" y="1218079"/>
            <a:ext cx="8237989" cy="52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79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72753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train.csv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1317072"/>
            <a:ext cx="2455373" cy="5249330"/>
          </a:xfrm>
        </p:spPr>
        <p:txBody>
          <a:bodyPr>
            <a:normAutofit/>
          </a:bodyPr>
          <a:lstStyle/>
          <a:p>
            <a:r>
              <a:rPr lang="en-US" sz="2000" dirty="0"/>
              <a:t>Target is mostly normally distributed except there is an outlier over -30 score.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DEF9E-A541-4C23-A131-8F82C832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42" y="1317071"/>
            <a:ext cx="8439150" cy="52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72753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train.csv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1317072"/>
            <a:ext cx="2455373" cy="5249330"/>
          </a:xfrm>
        </p:spPr>
        <p:txBody>
          <a:bodyPr>
            <a:normAutofit/>
          </a:bodyPr>
          <a:lstStyle/>
          <a:p>
            <a:r>
              <a:rPr lang="en-US" sz="2000" dirty="0"/>
              <a:t>There is a steady increase in number of first time used cards since 2015-Jul-01.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D03D2-32D0-4788-9A4B-2E4EE245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37" y="1411273"/>
            <a:ext cx="8658225" cy="49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76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72753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 train.csv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4110006"/>
            <a:ext cx="5366354" cy="245639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035AB-55BE-4D9D-89C9-82BB3BA8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35" y="1341412"/>
            <a:ext cx="4510569" cy="260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9848F-8414-4B84-B6D9-9DE60AFB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96" y="1341412"/>
            <a:ext cx="4387441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954A7-8452-48DC-92AD-47AFAF23F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32" y="4110007"/>
            <a:ext cx="4588975" cy="2667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CAAF68-D2E5-4F6C-98B9-4B5EB5E2D572}"/>
              </a:ext>
            </a:extLst>
          </p:cNvPr>
          <p:cNvSpPr txBox="1">
            <a:spLocks/>
          </p:cNvSpPr>
          <p:nvPr/>
        </p:nvSpPr>
        <p:spPr>
          <a:xfrm>
            <a:off x="906010" y="4110006"/>
            <a:ext cx="4714613" cy="1502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Loyalty score is balanced distributed across feature_1, feature_2 and feature_3.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1743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72753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-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1317072"/>
            <a:ext cx="5081128" cy="5249330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Merchant transactions Data</a:t>
            </a:r>
            <a:endParaRPr lang="en-US" sz="2200" dirty="0"/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is strong </a:t>
            </a:r>
            <a:r>
              <a:rPr lang="en-US" sz="2000" dirty="0" err="1"/>
              <a:t>corelation</a:t>
            </a:r>
            <a:r>
              <a:rPr lang="en-US" sz="2000" dirty="0"/>
              <a:t> numerical_1 and numerical_2 feature.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is a correlation between </a:t>
            </a:r>
            <a:r>
              <a:rPr lang="en-US" sz="2000" dirty="0" err="1"/>
              <a:t>avg_sales</a:t>
            </a:r>
            <a:r>
              <a:rPr lang="en-US" sz="2000" dirty="0"/>
              <a:t> and </a:t>
            </a:r>
            <a:r>
              <a:rPr lang="en-US" sz="2000" dirty="0" err="1"/>
              <a:t>avg_purchases</a:t>
            </a:r>
            <a:r>
              <a:rPr lang="en-US" sz="2000" dirty="0"/>
              <a:t> of 3, 6 an 12 month.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Merchant category ID 705 has most sales with 9% sales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City ID -1 has over 100000 transactions and amounts to 31% of transactions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Subsector ID 27 has over 50000 transactions and amounts to 15% of transactions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83C561-039E-4D08-8F5B-B7F81AC1F68F}"/>
              </a:ext>
            </a:extLst>
          </p:cNvPr>
          <p:cNvSpPr txBox="1">
            <a:spLocks/>
          </p:cNvSpPr>
          <p:nvPr/>
        </p:nvSpPr>
        <p:spPr>
          <a:xfrm>
            <a:off x="6010515" y="1333850"/>
            <a:ext cx="5399910" cy="52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Percentage of sales in each Category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98% of the transactions does not belong to category 1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48 % of category 2 transactions are in 1.0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71 of the transactions does not belong to category 4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Purchase and Sales Range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53% of sales and transactions are in E range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Quantity of active months in a year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December is most active sales month of the year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6170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72753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-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1317072"/>
            <a:ext cx="5081128" cy="5249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Historical transactions Data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seems to be no correlation between data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Subsector ID 33 has over 5000000 transactions and amounts to 19% of transactions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City ID 33 has over 4000000 transactions and amounts to 16% of transactions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March has most purchases per month.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January has most installments per month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83C561-039E-4D08-8F5B-B7F81AC1F68F}"/>
              </a:ext>
            </a:extLst>
          </p:cNvPr>
          <p:cNvSpPr txBox="1">
            <a:spLocks/>
          </p:cNvSpPr>
          <p:nvPr/>
        </p:nvSpPr>
        <p:spPr>
          <a:xfrm>
            <a:off x="6010515" y="1333849"/>
            <a:ext cx="5399910" cy="5461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Percentage of sales in each Category</a:t>
            </a:r>
          </a:p>
          <a:p>
            <a:pPr lvl="2"/>
            <a:r>
              <a:rPr lang="en-US" sz="2000" dirty="0"/>
              <a:t>92% of the transactions does not belong to category 1</a:t>
            </a:r>
          </a:p>
          <a:p>
            <a:pPr lvl="2"/>
            <a:r>
              <a:rPr lang="en-US" sz="2000" dirty="0"/>
              <a:t>52 % of category 2 transactions are in 1.0</a:t>
            </a:r>
          </a:p>
          <a:p>
            <a:pPr lvl="2"/>
            <a:r>
              <a:rPr lang="en-US" sz="2000" dirty="0"/>
              <a:t>53 of category 3 transactions are in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283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B70C-B09C-41DA-A7B2-7077D315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</a:t>
            </a:r>
            <a:r>
              <a:rPr lang="en-US" dirty="0"/>
              <a:t>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C97C-03DE-41A0-8D5E-8BBC040246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317072"/>
            <a:ext cx="11356094" cy="538573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There are 6 Data sets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800" b="1" dirty="0"/>
              <a:t>train.csv</a:t>
            </a:r>
            <a:r>
              <a:rPr lang="en-US" sz="1800" dirty="0"/>
              <a:t> - contain </a:t>
            </a:r>
            <a:r>
              <a:rPr lang="en-US" sz="1800" dirty="0" err="1"/>
              <a:t>card_ids</a:t>
            </a:r>
            <a:r>
              <a:rPr lang="en-US" sz="1800" dirty="0"/>
              <a:t> and information about the card itself - the first month the card was active, etc. train.csv also contains the target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800" b="1" dirty="0"/>
              <a:t>test.csv</a:t>
            </a:r>
            <a:r>
              <a:rPr lang="en-US" sz="1800" dirty="0"/>
              <a:t> - contain </a:t>
            </a:r>
            <a:r>
              <a:rPr lang="en-US" sz="1800" dirty="0" err="1"/>
              <a:t>card_ids</a:t>
            </a:r>
            <a:r>
              <a:rPr lang="en-US" sz="1800" dirty="0"/>
              <a:t> and information about the card itself - the first month the card was active, etc.</a:t>
            </a:r>
          </a:p>
          <a:p>
            <a:pPr marL="228600" indent="-228600">
              <a:lnSpc>
                <a:spcPct val="100000"/>
              </a:lnSpc>
              <a:buFontTx/>
              <a:buAutoNum type="arabicPeriod"/>
            </a:pPr>
            <a:r>
              <a:rPr lang="en-US" sz="1800" b="1" dirty="0"/>
              <a:t>historical_transactions.csv</a:t>
            </a:r>
            <a:r>
              <a:rPr lang="en-US" sz="1800" dirty="0"/>
              <a:t> - designed to be joined with train.csv, test.csv, and merchants.csv. They contain information up to 3 months' worth of historical transactions for each </a:t>
            </a:r>
            <a:r>
              <a:rPr lang="en-US" sz="1800" dirty="0" err="1"/>
              <a:t>card_id</a:t>
            </a:r>
            <a:endParaRPr lang="en-US" sz="1800" dirty="0"/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800" dirty="0"/>
              <a:t> </a:t>
            </a:r>
            <a:r>
              <a:rPr lang="en-US" sz="1800" b="1" dirty="0"/>
              <a:t>new_merchant_transactions.csv -</a:t>
            </a:r>
            <a:r>
              <a:rPr lang="en-US" sz="1800" dirty="0"/>
              <a:t> designed to be joined with train.csv, test.csv, and merchants.csv. They contain information about two months' worth of data for each </a:t>
            </a:r>
            <a:r>
              <a:rPr lang="en-US" sz="1800" dirty="0" err="1"/>
              <a:t>card_id</a:t>
            </a:r>
            <a:r>
              <a:rPr lang="en-US" sz="1800" dirty="0"/>
              <a:t> containing ALL purchases that </a:t>
            </a:r>
            <a:r>
              <a:rPr lang="en-US" sz="1800" dirty="0" err="1"/>
              <a:t>card_id</a:t>
            </a:r>
            <a:r>
              <a:rPr lang="en-US" sz="1800" dirty="0"/>
              <a:t> made at </a:t>
            </a:r>
            <a:r>
              <a:rPr lang="en-US" sz="1800" dirty="0" err="1"/>
              <a:t>merchant_ids</a:t>
            </a:r>
            <a:r>
              <a:rPr lang="en-US" sz="1800" dirty="0"/>
              <a:t> that were not visited in the historical data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800" b="1" dirty="0"/>
              <a:t>merchants.csv</a:t>
            </a:r>
            <a:r>
              <a:rPr lang="en-US" sz="1800" dirty="0"/>
              <a:t> - additional information about all merchants / </a:t>
            </a:r>
            <a:r>
              <a:rPr lang="en-US" sz="1800" dirty="0" err="1"/>
              <a:t>merchant_ids</a:t>
            </a:r>
            <a:r>
              <a:rPr lang="en-US" sz="1800" dirty="0"/>
              <a:t> in the dataset. Merchants can be joined with the transaction sets to provide additional merchant-level information.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800" b="1" dirty="0"/>
              <a:t>sample_submission.csv </a:t>
            </a:r>
            <a:r>
              <a:rPr lang="en-US" sz="1800" dirty="0"/>
              <a:t>- a sample submission file in the correct format - contains all </a:t>
            </a:r>
            <a:r>
              <a:rPr lang="en-US" sz="1800" dirty="0" err="1"/>
              <a:t>card_ids</a:t>
            </a:r>
            <a:r>
              <a:rPr lang="en-US" sz="1800" dirty="0"/>
              <a:t> you are expected to predict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79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1463-BE8D-4E97-B774-944C577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72753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-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D01-46F9-49E7-B9C0-4678C5AB6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38" y="1317072"/>
            <a:ext cx="5081128" cy="5249330"/>
          </a:xfrm>
        </p:spPr>
        <p:txBody>
          <a:bodyPr>
            <a:normAutofit/>
          </a:bodyPr>
          <a:lstStyle/>
          <a:p>
            <a:r>
              <a:rPr lang="en-US" sz="2000" b="1" dirty="0"/>
              <a:t>New Merchant transactions Data</a:t>
            </a:r>
            <a:endParaRPr lang="en-US" sz="20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is a correlation between installments and </a:t>
            </a:r>
            <a:r>
              <a:rPr lang="en-US" sz="2000" dirty="0" err="1"/>
              <a:t>purchase_amount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Subsector ID 37 has over 340053 transactions and amounts to 17% of transactions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City ID 69 has 328916 transactions and amounts to 17% of transactions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83C561-039E-4D08-8F5B-B7F81AC1F68F}"/>
              </a:ext>
            </a:extLst>
          </p:cNvPr>
          <p:cNvSpPr txBox="1">
            <a:spLocks/>
          </p:cNvSpPr>
          <p:nvPr/>
        </p:nvSpPr>
        <p:spPr>
          <a:xfrm>
            <a:off x="6010515" y="1333850"/>
            <a:ext cx="5399910" cy="524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Percentage of sales in each Category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97% of the transactions does not belong to category 1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54 % of category 2 transactions are in 1.0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47 of category 3 transactions are in A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March has most installments per month.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March has least purchase per month and there is constant purchases from May to December.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19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62D3-0E84-448A-83C9-5AB77AA4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39490" cy="640080"/>
          </a:xfrm>
        </p:spPr>
        <p:txBody>
          <a:bodyPr/>
          <a:lstStyle/>
          <a:p>
            <a:r>
              <a:rPr lang="en-US" b="1" dirty="0"/>
              <a:t>Feature engineering and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4E55-6A10-43B6-9779-F2EB21645B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00294"/>
            <a:ext cx="11448372" cy="52515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dirty="0"/>
              <a:t>General process followed for featuring engineering is 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dirty="0"/>
              <a:t>One hot encoding is applied to categorical features to </a:t>
            </a:r>
            <a:r>
              <a:rPr lang="en-US" sz="1800" b="1" dirty="0"/>
              <a:t>merchant.csv</a:t>
            </a:r>
            <a:r>
              <a:rPr lang="en-US" sz="1800" dirty="0"/>
              <a:t>, </a:t>
            </a:r>
            <a:r>
              <a:rPr lang="en-US" sz="1800" b="1" dirty="0"/>
              <a:t>historical_transactions.csv and new_merchant_transactions.csv.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dirty="0"/>
              <a:t>Categorical features and anonymized in </a:t>
            </a:r>
            <a:r>
              <a:rPr lang="en-US" sz="1800" b="1" dirty="0"/>
              <a:t>merchant.csv </a:t>
            </a:r>
            <a:r>
              <a:rPr lang="en-US" sz="1800" dirty="0"/>
              <a:t>are merged to </a:t>
            </a:r>
            <a:r>
              <a:rPr lang="en-US" sz="1800" b="1" dirty="0"/>
              <a:t>historical_transactions.csv </a:t>
            </a:r>
            <a:r>
              <a:rPr lang="en-US" sz="1800" dirty="0"/>
              <a:t>and </a:t>
            </a:r>
            <a:r>
              <a:rPr lang="en-US" sz="1800" b="1" dirty="0"/>
              <a:t>new_merchant_transactions.csv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dirty="0"/>
              <a:t>Aggregate functions (mean, count, sum, </a:t>
            </a:r>
            <a:r>
              <a:rPr lang="en-US" sz="1800" dirty="0" err="1"/>
              <a:t>nunique</a:t>
            </a:r>
            <a:r>
              <a:rPr lang="en-US" sz="1800" dirty="0"/>
              <a:t>) are applied to datasets </a:t>
            </a:r>
            <a:r>
              <a:rPr lang="en-US" sz="1800" b="1" dirty="0"/>
              <a:t>historical_transactions.csv and new_merchant_transactions.csv  </a:t>
            </a:r>
            <a:r>
              <a:rPr lang="en-US" sz="1800" dirty="0"/>
              <a:t>by grouping by </a:t>
            </a:r>
            <a:r>
              <a:rPr lang="en-US" sz="1800" dirty="0" err="1"/>
              <a:t>card_id</a:t>
            </a:r>
            <a:r>
              <a:rPr lang="en-US" sz="180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dirty="0"/>
              <a:t>Datetime features are added to aggregated Data Fames.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dirty="0"/>
              <a:t>Aggregated Data Fames are merged with train and test data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dirty="0"/>
              <a:t>Datetime features are added to merged </a:t>
            </a:r>
            <a:r>
              <a:rPr lang="en-US" sz="1800" b="1" dirty="0"/>
              <a:t>train</a:t>
            </a:r>
            <a:r>
              <a:rPr lang="en-US" sz="1800" dirty="0"/>
              <a:t> and </a:t>
            </a:r>
            <a:r>
              <a:rPr lang="en-US" sz="1800" b="1" dirty="0"/>
              <a:t>test</a:t>
            </a:r>
            <a:r>
              <a:rPr lang="en-US" sz="1800" dirty="0"/>
              <a:t> data frame and outlier feature is added to </a:t>
            </a:r>
            <a:r>
              <a:rPr lang="en-US" sz="1800" b="1" dirty="0"/>
              <a:t>train</a:t>
            </a:r>
            <a:r>
              <a:rPr lang="en-US" sz="1800" dirty="0"/>
              <a:t> data frame to handle outliers.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dirty="0"/>
              <a:t>Training data is trained on </a:t>
            </a:r>
            <a:r>
              <a:rPr lang="en-US" sz="1800" b="1" dirty="0"/>
              <a:t>XGBOOST</a:t>
            </a:r>
            <a:r>
              <a:rPr lang="en-US" sz="1800" dirty="0"/>
              <a:t> ML algorithm 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1" dirty="0" err="1"/>
              <a:t>RandomizedSearchCV</a:t>
            </a:r>
            <a:r>
              <a:rPr lang="en-US" sz="1800" dirty="0"/>
              <a:t> is used for tuning </a:t>
            </a:r>
            <a:r>
              <a:rPr lang="en-US" sz="1800" b="1" dirty="0"/>
              <a:t>XGBOOST</a:t>
            </a:r>
            <a:r>
              <a:rPr lang="en-US" sz="1800" dirty="0"/>
              <a:t> algorithm hyperparameters 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1" dirty="0"/>
              <a:t>RMSE</a:t>
            </a:r>
            <a:r>
              <a:rPr lang="en-US" sz="1800" dirty="0"/>
              <a:t> is used for evaluation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dirty="0"/>
              <a:t>Feature importance is generated on the trained model.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9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EE67-81B4-4E41-AAEF-3B9DBF0F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Featuring</a:t>
            </a:r>
            <a:r>
              <a:rPr lang="en-US" b="1" dirty="0"/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AE4F-4A20-4AC7-A8D0-C33DE9AFA9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49960"/>
            <a:ext cx="11356094" cy="526828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merchant.csv – 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One hot encoding is applied to categorical features “category_4”, “category_1”, 'category_2',                                          '</a:t>
            </a:r>
            <a:r>
              <a:rPr lang="en-US" sz="1800" dirty="0" err="1"/>
              <a:t>most_recent_sales_range</a:t>
            </a:r>
            <a:r>
              <a:rPr lang="en-US" sz="1800" dirty="0"/>
              <a:t>', '</a:t>
            </a:r>
            <a:r>
              <a:rPr lang="en-US" sz="1800" dirty="0" err="1"/>
              <a:t>most_recent_purchases_range</a:t>
            </a:r>
            <a:r>
              <a:rPr lang="en-US" sz="1800" dirty="0"/>
              <a:t>’.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New date Frame with categorical and anonymized measure features is created for merging </a:t>
            </a:r>
            <a:r>
              <a:rPr lang="en-US" sz="1800" b="1" dirty="0"/>
              <a:t>historical_transactions.csv and new_merchant_transactions.csv, </a:t>
            </a:r>
            <a:r>
              <a:rPr lang="en-US" sz="1800" dirty="0"/>
              <a:t>other features are dropped as they are only informational features about merchant ID. 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Features considered for merging are </a:t>
            </a:r>
            <a:r>
              <a:rPr lang="en-US" sz="1800" b="1" dirty="0"/>
              <a:t>'merchant_id','numerical_1', 'numerical_2', 'category_2_0.0’, 'category_2_1.0', 'category_2_2.0', 'category_2_3.0', 'category_2_4.0', 'category_2_5.0', 'category_4', 'category_1’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historical_transactions.csv and new_merchant_transactions.csv </a:t>
            </a:r>
            <a:r>
              <a:rPr lang="en-US" sz="1800" dirty="0"/>
              <a:t>– 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Categorical and anonymized measure features are merged with datasets </a:t>
            </a:r>
            <a:r>
              <a:rPr lang="en-US" sz="1800" b="1" dirty="0" err="1"/>
              <a:t>historical_transactions</a:t>
            </a:r>
            <a:r>
              <a:rPr lang="en-US" sz="1800" dirty="0"/>
              <a:t> and </a:t>
            </a:r>
            <a:r>
              <a:rPr lang="en-US" sz="1800" b="1" dirty="0" err="1"/>
              <a:t>new_merchant_transactions</a:t>
            </a:r>
            <a:endParaRPr lang="en-US" sz="1800" b="1" dirty="0"/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Rows with </a:t>
            </a:r>
            <a:r>
              <a:rPr lang="en-US" sz="1800" b="1" dirty="0" err="1"/>
              <a:t>NaN</a:t>
            </a:r>
            <a:r>
              <a:rPr lang="en-US" sz="1800" b="1" dirty="0"/>
              <a:t> </a:t>
            </a:r>
            <a:r>
              <a:rPr lang="en-US" sz="1800" dirty="0"/>
              <a:t>values are dropped after merging datasets as rows with </a:t>
            </a:r>
            <a:r>
              <a:rPr lang="en-US" sz="1800" b="1" dirty="0" err="1"/>
              <a:t>NaN</a:t>
            </a:r>
            <a:r>
              <a:rPr lang="en-US" sz="1800" dirty="0"/>
              <a:t> values are around </a:t>
            </a:r>
            <a:r>
              <a:rPr lang="en-US" sz="1800" b="1" dirty="0"/>
              <a:t>1%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Category_2/category_3_purchaseAmt_mean</a:t>
            </a:r>
            <a:r>
              <a:rPr lang="en-US" sz="1800" dirty="0"/>
              <a:t> is added by grouping </a:t>
            </a:r>
            <a:r>
              <a:rPr lang="en-US" sz="1800" b="1" dirty="0"/>
              <a:t>category_2/category_3</a:t>
            </a:r>
            <a:r>
              <a:rPr lang="en-US" sz="1800" dirty="0"/>
              <a:t> and aggregating by mean over </a:t>
            </a:r>
            <a:r>
              <a:rPr lang="en-US" sz="1800" b="1" dirty="0" err="1"/>
              <a:t>purchase_amount</a:t>
            </a:r>
            <a:r>
              <a:rPr lang="en-US" sz="1800" dirty="0"/>
              <a:t> feature.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13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6B4A-BD34-4F31-B705-01B2D3B0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Featuring</a:t>
            </a:r>
            <a:r>
              <a:rPr lang="en-US" b="1" dirty="0"/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1F82-1F9C-4D6B-BC63-97FE8D770C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351719"/>
            <a:ext cx="11314148" cy="527127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One hot encoding</a:t>
            </a:r>
            <a:r>
              <a:rPr lang="en-US" sz="1800" dirty="0"/>
              <a:t> is applied to categorical features ‘</a:t>
            </a:r>
            <a:r>
              <a:rPr lang="en-US" sz="1800" dirty="0" err="1"/>
              <a:t>authorized_flag</a:t>
            </a:r>
            <a:r>
              <a:rPr lang="en-US" sz="1800" dirty="0"/>
              <a:t>’, ‘category_1’, 'category_2', 'category_3’.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Following </a:t>
            </a:r>
            <a:r>
              <a:rPr lang="en-US" sz="1800" dirty="0" err="1"/>
              <a:t>aggregration</a:t>
            </a:r>
            <a:r>
              <a:rPr lang="en-US" sz="1800" dirty="0"/>
              <a:t> functions is applied by grouping </a:t>
            </a:r>
            <a:r>
              <a:rPr lang="en-US" sz="1800" b="1" dirty="0" err="1"/>
              <a:t>historical_transactions</a:t>
            </a:r>
            <a:r>
              <a:rPr lang="en-US" sz="1800" dirty="0"/>
              <a:t> and </a:t>
            </a:r>
            <a:r>
              <a:rPr lang="en-US" sz="1800" b="1" dirty="0" err="1"/>
              <a:t>new_merchant_transactions</a:t>
            </a:r>
            <a:r>
              <a:rPr lang="en-US" sz="1800" b="1" dirty="0"/>
              <a:t> </a:t>
            </a:r>
            <a:r>
              <a:rPr lang="en-US" sz="1800" dirty="0"/>
              <a:t>by </a:t>
            </a:r>
            <a:r>
              <a:rPr lang="en-US" sz="1800" dirty="0" err="1"/>
              <a:t>card_id</a:t>
            </a:r>
            <a:endParaRPr lang="en-US" sz="1800" dirty="0"/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authorized_flag</a:t>
            </a:r>
            <a:r>
              <a:rPr lang="en-US" sz="1800" b="1" dirty="0"/>
              <a:t>': ['sum', 'mean'],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'category_1':['sum', 'mean'],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'category_2_1.0': 'mean',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'category_2_2.0': 'mean',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'category_2_3.0': 'mean',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'category_2_4.0': 'mean',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‘category_2_5.0': 'mean’,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'category_3_A': 'mean',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'category_3_B': 'mean',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'category_3_C': 'mean',</a:t>
            </a:r>
          </a:p>
          <a:p>
            <a:pPr marL="514350" lvl="1" indent="-2857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'category_3_other': 'mean',</a:t>
            </a:r>
          </a:p>
        </p:txBody>
      </p:sp>
    </p:spTree>
    <p:extLst>
      <p:ext uri="{BB962C8B-B14F-4D97-AF65-F5344CB8AC3E}">
        <p14:creationId xmlns:p14="http://schemas.microsoft.com/office/powerpoint/2010/main" val="2947328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FED4-5D7D-4BE8-B6A5-2C37B4C4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Featuring</a:t>
            </a:r>
            <a:r>
              <a:rPr lang="en-US" b="1" dirty="0"/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3380-E57B-43C4-A0E9-666450C8AC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84607"/>
            <a:ext cx="11305759" cy="5242028"/>
          </a:xfrm>
        </p:spPr>
        <p:txBody>
          <a:bodyPr>
            <a:normAutofit/>
          </a:bodyPr>
          <a:lstStyle/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‘</a:t>
            </a:r>
            <a:r>
              <a:rPr lang="en-US" sz="1800" b="1" dirty="0" err="1"/>
              <a:t>state_id</a:t>
            </a:r>
            <a:r>
              <a:rPr lang="en-US" sz="1800" b="1" dirty="0"/>
              <a:t>': '</a:t>
            </a:r>
            <a:r>
              <a:rPr lang="en-US" sz="1800" b="1" dirty="0" err="1"/>
              <a:t>nunique</a:t>
            </a:r>
            <a:r>
              <a:rPr lang="en-US" sz="1800" b="1" dirty="0"/>
              <a:t>',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city_id</a:t>
            </a:r>
            <a:r>
              <a:rPr lang="en-US" sz="1800" b="1" dirty="0"/>
              <a:t>': '</a:t>
            </a:r>
            <a:r>
              <a:rPr lang="en-US" sz="1800" b="1" dirty="0" err="1"/>
              <a:t>nunique</a:t>
            </a:r>
            <a:r>
              <a:rPr lang="en-US" sz="1800" b="1" dirty="0"/>
              <a:t>',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purchase_amount</a:t>
            </a:r>
            <a:r>
              <a:rPr lang="en-US" sz="1800" b="1" dirty="0"/>
              <a:t>': ['sum', 'mean', 'count', 'max', 'min', 'std'],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'installments': ['sum', 'mean', 'max', 'min', 'std'],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purchase_date</a:t>
            </a:r>
            <a:r>
              <a:rPr lang="en-US" sz="1800" b="1" dirty="0"/>
              <a:t>': ['min', 'max'],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month_lag</a:t>
            </a:r>
            <a:r>
              <a:rPr lang="en-US" sz="1800" b="1" dirty="0"/>
              <a:t>': ['mean', 'max', 'min', 'std'],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card_id</a:t>
            </a:r>
            <a:r>
              <a:rPr lang="en-US" sz="1800" b="1" dirty="0"/>
              <a:t>': ['count'],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month_diff</a:t>
            </a:r>
            <a:r>
              <a:rPr lang="en-US" sz="1800" b="1" dirty="0"/>
              <a:t>': ['mean'],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'weekend' : ['sum', 'mean'],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'month': '</a:t>
            </a:r>
            <a:r>
              <a:rPr lang="en-US" sz="1800" b="1" dirty="0" err="1"/>
              <a:t>nunique</a:t>
            </a:r>
            <a:r>
              <a:rPr lang="en-US" sz="1800" b="1" dirty="0"/>
              <a:t>',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'hour': '</a:t>
            </a:r>
            <a:r>
              <a:rPr lang="en-US" sz="1800" b="1" dirty="0" err="1"/>
              <a:t>nunique</a:t>
            </a:r>
            <a:r>
              <a:rPr lang="en-US" sz="1800" b="1" dirty="0"/>
              <a:t>’,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weekofyear</a:t>
            </a:r>
            <a:r>
              <a:rPr lang="en-US" sz="1800" b="1" dirty="0"/>
              <a:t>': '</a:t>
            </a:r>
            <a:r>
              <a:rPr lang="en-US" sz="1800" b="1" dirty="0" err="1"/>
              <a:t>nunique</a:t>
            </a:r>
            <a:r>
              <a:rPr lang="en-US" sz="1800" b="1" dirty="0"/>
              <a:t>',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 '</a:t>
            </a:r>
            <a:r>
              <a:rPr lang="en-US" sz="1800" b="1" dirty="0" err="1"/>
              <a:t>dayofweek</a:t>
            </a:r>
            <a:r>
              <a:rPr lang="en-US" sz="1800" b="1" dirty="0"/>
              <a:t>': '</a:t>
            </a:r>
            <a:r>
              <a:rPr lang="en-US" sz="1800" b="1" dirty="0" err="1"/>
              <a:t>nunique</a:t>
            </a:r>
            <a:r>
              <a:rPr lang="en-US" sz="1800" b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77438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154A-429F-4A47-80CB-9947C20B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Featuring</a:t>
            </a:r>
            <a:r>
              <a:rPr lang="en-US" b="1" dirty="0"/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6692-0DC7-423D-A449-ABE1588F3C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51051"/>
            <a:ext cx="11322537" cy="5275584"/>
          </a:xfrm>
        </p:spPr>
        <p:txBody>
          <a:bodyPr>
            <a:normAutofit fontScale="92500" lnSpcReduction="10000"/>
          </a:bodyPr>
          <a:lstStyle/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'year': '</a:t>
            </a:r>
            <a:r>
              <a:rPr lang="en-US" sz="1800" b="1" dirty="0" err="1"/>
              <a:t>nunique</a:t>
            </a:r>
            <a:r>
              <a:rPr lang="en-US" sz="1800" b="1" dirty="0"/>
              <a:t>',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subsector_id</a:t>
            </a:r>
            <a:r>
              <a:rPr lang="en-US" sz="1800" b="1" dirty="0"/>
              <a:t>': '</a:t>
            </a:r>
            <a:r>
              <a:rPr lang="en-US" sz="1800" b="1" dirty="0" err="1"/>
              <a:t>nunique</a:t>
            </a:r>
            <a:r>
              <a:rPr lang="en-US" sz="1800" b="1" dirty="0"/>
              <a:t>',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merchant_id</a:t>
            </a:r>
            <a:r>
              <a:rPr lang="en-US" sz="1800" b="1" dirty="0"/>
              <a:t>': '</a:t>
            </a:r>
            <a:r>
              <a:rPr lang="en-US" sz="1800" b="1" dirty="0" err="1"/>
              <a:t>nunique</a:t>
            </a:r>
            <a:r>
              <a:rPr lang="en-US" sz="1800" b="1" dirty="0"/>
              <a:t>',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</a:t>
            </a:r>
            <a:r>
              <a:rPr lang="en-US" sz="1800" b="1" dirty="0" err="1"/>
              <a:t>merchant_category_id</a:t>
            </a:r>
            <a:r>
              <a:rPr lang="en-US" sz="1800" b="1" dirty="0"/>
              <a:t>': '</a:t>
            </a:r>
            <a:r>
              <a:rPr lang="en-US" sz="1800" b="1" dirty="0" err="1"/>
              <a:t>nunique</a:t>
            </a:r>
            <a:r>
              <a:rPr lang="en-US" sz="1800" b="1" dirty="0"/>
              <a:t>',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'category_2_purchaseAmt_mean' : 'mean',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'category_3_purchaseAmt_mean' : 'mean',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'merchDF_numerical_1': ['mean', 'sum'],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'merchDF_numerical_2': ['mean', 'sum’],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'merchDF_category_2_0.0': 'mean', 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'merchDF_category_2_1.0':'mean',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'merchDF_category_2_2.0':'mean', 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'merchDF_category_2_3.0':'mean',</a:t>
            </a:r>
          </a:p>
          <a:p>
            <a:pPr marL="514350" lvl="1" indent="-28575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b="1" dirty="0"/>
              <a:t>'merchDF_category_2_4.0':'mean', </a:t>
            </a:r>
          </a:p>
        </p:txBody>
      </p:sp>
    </p:spTree>
    <p:extLst>
      <p:ext uri="{BB962C8B-B14F-4D97-AF65-F5344CB8AC3E}">
        <p14:creationId xmlns:p14="http://schemas.microsoft.com/office/powerpoint/2010/main" val="1936873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E896-EE2B-4120-BD94-C62ED9E4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Featuring</a:t>
            </a:r>
            <a:r>
              <a:rPr lang="en-US" b="1" dirty="0"/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6EA7-7F14-4CCA-B83E-4AA87CDE70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967" y="1267828"/>
            <a:ext cx="11297370" cy="5300751"/>
          </a:xfrm>
        </p:spPr>
        <p:txBody>
          <a:bodyPr>
            <a:normAutofit/>
          </a:bodyPr>
          <a:lstStyle/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</a:t>
            </a:r>
            <a:r>
              <a:rPr lang="en-US" sz="1700" b="1" dirty="0"/>
              <a:t>'merchDF_category_2_5.0':'mean',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700" b="1" dirty="0"/>
              <a:t> 'merchDF_category_4': 'mean', 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700" b="1" dirty="0"/>
              <a:t> 'merchDF_category_1': 'mean’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700" dirty="0"/>
              <a:t>Datetime features are added to aggregated data frame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700" b="1" dirty="0" err="1"/>
              <a:t>purchase_date_diff</a:t>
            </a:r>
            <a:r>
              <a:rPr lang="en-US" sz="1700" b="1" dirty="0"/>
              <a:t> ---- </a:t>
            </a:r>
            <a:r>
              <a:rPr lang="en-US" sz="1700" b="1" dirty="0" err="1"/>
              <a:t>purchase_date_max</a:t>
            </a:r>
            <a:r>
              <a:rPr lang="en-US" sz="1700" b="1" dirty="0"/>
              <a:t> - </a:t>
            </a:r>
            <a:r>
              <a:rPr lang="en-US" sz="1700" b="1" dirty="0" err="1"/>
              <a:t>purchase_date_min</a:t>
            </a:r>
            <a:endParaRPr lang="en-US" sz="1700" b="1" dirty="0"/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700" b="1" dirty="0" err="1"/>
              <a:t>purchase_date_average</a:t>
            </a:r>
            <a:r>
              <a:rPr lang="en-US" sz="1700" b="1" dirty="0"/>
              <a:t> ----- </a:t>
            </a:r>
            <a:r>
              <a:rPr lang="en-US" sz="1700" b="1" dirty="0" err="1"/>
              <a:t>purchase_date_diff</a:t>
            </a:r>
            <a:r>
              <a:rPr lang="en-US" sz="1700" b="1" dirty="0"/>
              <a:t>/</a:t>
            </a:r>
            <a:r>
              <a:rPr lang="en-US" sz="1700" b="1" dirty="0" err="1"/>
              <a:t>card_id_count</a:t>
            </a:r>
            <a:endParaRPr lang="en-US" sz="1700" b="1" dirty="0"/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700" b="1" dirty="0" err="1"/>
              <a:t>purchase_date_tillToday</a:t>
            </a:r>
            <a:r>
              <a:rPr lang="en-US" sz="1700" b="1" dirty="0"/>
              <a:t> ----- Today's date - </a:t>
            </a:r>
            <a:r>
              <a:rPr lang="en-US" sz="1700" b="1" dirty="0" err="1"/>
              <a:t>purchase_date_max</a:t>
            </a:r>
            <a:endParaRPr lang="en-US" sz="1700" b="1" dirty="0"/>
          </a:p>
          <a:p>
            <a:pPr lvl="1" inden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/>
              <a:t>train and test dataset </a:t>
            </a:r>
            <a:r>
              <a:rPr lang="en-US" sz="1600" dirty="0"/>
              <a:t>– 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Aggregate Data frames generated from </a:t>
            </a:r>
            <a:r>
              <a:rPr lang="en-US" sz="1600" b="1" dirty="0" err="1"/>
              <a:t>historical_transactions</a:t>
            </a:r>
            <a:r>
              <a:rPr lang="en-US" sz="1600" b="1" dirty="0"/>
              <a:t> </a:t>
            </a:r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b="1" dirty="0" err="1"/>
              <a:t>new_merchant_transactions</a:t>
            </a:r>
            <a:r>
              <a:rPr lang="en-US" sz="1600" b="1" dirty="0"/>
              <a:t> </a:t>
            </a:r>
            <a:r>
              <a:rPr lang="en-US" sz="1600" dirty="0"/>
              <a:t>are merged to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dataset</a:t>
            </a:r>
          </a:p>
          <a:p>
            <a:pPr marL="51435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Datetime features are added from</a:t>
            </a:r>
            <a:r>
              <a:rPr lang="en-US" sz="1600" b="1" dirty="0"/>
              <a:t> </a:t>
            </a:r>
            <a:r>
              <a:rPr lang="en-US" sz="1600" b="1" dirty="0" err="1"/>
              <a:t>first_active_month</a:t>
            </a:r>
            <a:endParaRPr lang="en-US" sz="1600" dirty="0"/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700" b="1" dirty="0"/>
              <a:t>Day of the week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700" b="1" dirty="0"/>
              <a:t>Week of year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700" b="1" dirty="0"/>
              <a:t>month</a:t>
            </a:r>
            <a:endParaRPr lang="en-US" sz="1600" dirty="0"/>
          </a:p>
          <a:p>
            <a:pPr lvl="1" inden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/>
          </a:p>
          <a:p>
            <a:pPr lvl="1" inden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/>
          </a:p>
          <a:p>
            <a:pPr lvl="1" inden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33859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5690-8E78-42CF-BABE-82B02E91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Featuring</a:t>
            </a:r>
            <a:r>
              <a:rPr lang="en-US" b="1" dirty="0"/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F0FA-4754-4691-80CD-24DC298CC8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92995"/>
            <a:ext cx="11322537" cy="5183305"/>
          </a:xfrm>
        </p:spPr>
        <p:txBody>
          <a:bodyPr/>
          <a:lstStyle/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 err="1"/>
              <a:t>elapsed_time</a:t>
            </a:r>
            <a:r>
              <a:rPr lang="en-US" sz="1600" dirty="0"/>
              <a:t> - Time elapsed from first active month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 err="1"/>
              <a:t>histDF_first_buy</a:t>
            </a:r>
            <a:r>
              <a:rPr lang="en-US" sz="1600" dirty="0"/>
              <a:t> - number of days from the first buy in historical transactions dataset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 err="1"/>
              <a:t>newMerchDF_hist_first_buy</a:t>
            </a:r>
            <a:r>
              <a:rPr lang="en-US" sz="1600" dirty="0"/>
              <a:t> - number of days from the first buy in new merchant transactions dataset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Convert datetime features ‘</a:t>
            </a:r>
            <a:r>
              <a:rPr lang="en-US" sz="1600" b="1" dirty="0" err="1"/>
              <a:t>histDF_purchase_date_max</a:t>
            </a:r>
            <a:r>
              <a:rPr lang="en-US" sz="1600" dirty="0"/>
              <a:t>’, </a:t>
            </a:r>
            <a:r>
              <a:rPr lang="en-US" sz="1600" b="1" dirty="0"/>
              <a:t>'</a:t>
            </a:r>
            <a:r>
              <a:rPr lang="en-US" sz="1600" b="1" dirty="0" err="1"/>
              <a:t>histDF_purchase_date_min</a:t>
            </a:r>
            <a:r>
              <a:rPr lang="en-US" sz="1600" dirty="0"/>
              <a:t>’, </a:t>
            </a:r>
            <a:r>
              <a:rPr lang="en-US" sz="1600" b="1" dirty="0"/>
              <a:t>'</a:t>
            </a:r>
            <a:r>
              <a:rPr lang="en-US" sz="1600" b="1" dirty="0" err="1"/>
              <a:t>newMerchDF_purchase_date_max</a:t>
            </a:r>
            <a:r>
              <a:rPr lang="en-US" sz="1600" dirty="0"/>
              <a:t>’,  </a:t>
            </a:r>
            <a:r>
              <a:rPr lang="en-US" sz="1600" b="1" dirty="0"/>
              <a:t>'</a:t>
            </a:r>
            <a:r>
              <a:rPr lang="en-US" sz="1600" b="1" dirty="0" err="1"/>
              <a:t>newMerchDF_purchase_date_min</a:t>
            </a:r>
            <a:r>
              <a:rPr lang="en-US" sz="1600" dirty="0"/>
              <a:t>’ to numeric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 err="1"/>
              <a:t>card_id_total</a:t>
            </a:r>
            <a:r>
              <a:rPr lang="en-US" sz="1600" dirty="0"/>
              <a:t> - card Id count total (count of card ID in </a:t>
            </a:r>
            <a:r>
              <a:rPr lang="en-US" sz="1600" b="1" dirty="0" err="1"/>
              <a:t>historical_transactions</a:t>
            </a:r>
            <a:r>
              <a:rPr lang="en-US" sz="1600" b="1" dirty="0"/>
              <a:t> </a:t>
            </a:r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b="1" dirty="0" err="1"/>
              <a:t>new_merchant_transactions</a:t>
            </a:r>
            <a:r>
              <a:rPr lang="en-US" sz="1600" b="1" dirty="0"/>
              <a:t>)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Outlier feature is added to </a:t>
            </a:r>
            <a:r>
              <a:rPr lang="en-US" sz="1600" b="1" dirty="0"/>
              <a:t>train</a:t>
            </a:r>
            <a:r>
              <a:rPr lang="en-US" sz="1600" dirty="0"/>
              <a:t> dataset</a:t>
            </a:r>
          </a:p>
          <a:p>
            <a:pPr marL="971550" lvl="2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Outlier feature is aggregated to mean by grouping on feature_1/2/3. Aggregated data frame is mapped to feature_1/2/3 in </a:t>
            </a:r>
            <a:r>
              <a:rPr lang="en-US" sz="1600" b="1" dirty="0"/>
              <a:t>test</a:t>
            </a:r>
            <a:r>
              <a:rPr lang="en-US" sz="1600" dirty="0"/>
              <a:t> and </a:t>
            </a:r>
            <a:r>
              <a:rPr lang="en-US" sz="1600" b="1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217153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E7E8-8BC8-43B9-B410-2410C7B0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Machine Learning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E472-6781-4FB3-9462-6787931BFA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318162"/>
            <a:ext cx="11374382" cy="5250417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Feature List is generated excluding features</a:t>
            </a:r>
          </a:p>
          <a:p>
            <a:pPr marL="971550" lvl="2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card_id</a:t>
            </a:r>
            <a:endParaRPr lang="en-US" sz="2000" dirty="0"/>
          </a:p>
          <a:p>
            <a:pPr marL="971550" lvl="2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first_active_month</a:t>
            </a:r>
            <a:r>
              <a:rPr lang="en-US" sz="2000" dirty="0"/>
              <a:t> </a:t>
            </a:r>
          </a:p>
          <a:p>
            <a:pPr marL="971550" lvl="2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target </a:t>
            </a:r>
          </a:p>
          <a:p>
            <a:pPr marL="971550" lvl="2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merchant_id</a:t>
            </a:r>
            <a:endParaRPr lang="en-US" sz="2000" dirty="0"/>
          </a:p>
          <a:p>
            <a:pPr marL="971550" lvl="2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outliers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this model hyperparameters are tuned using </a:t>
            </a:r>
            <a:r>
              <a:rPr lang="en-US" sz="2000" b="1" dirty="0" err="1"/>
              <a:t>RandomizedSearchCV</a:t>
            </a:r>
            <a:r>
              <a:rPr lang="en-US" sz="2000" dirty="0"/>
              <a:t>. Hyperparameters found in </a:t>
            </a:r>
            <a:r>
              <a:rPr lang="en-US" sz="2000" b="1" dirty="0" err="1"/>
              <a:t>RandomizedSearchCV</a:t>
            </a:r>
            <a:r>
              <a:rPr lang="en-US" sz="2000" dirty="0"/>
              <a:t> are used to for learning </a:t>
            </a:r>
            <a:r>
              <a:rPr lang="en-US" sz="2000" b="1" dirty="0" err="1"/>
              <a:t>XGBClassifier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Hyperparameters Tuning</a:t>
            </a:r>
            <a:endParaRPr lang="en-US" sz="2000" dirty="0"/>
          </a:p>
          <a:p>
            <a:pPr marL="5715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n_estimators</a:t>
            </a:r>
            <a:r>
              <a:rPr lang="en-US" sz="2000" b="1" dirty="0"/>
              <a:t> </a:t>
            </a:r>
            <a:r>
              <a:rPr lang="en-US" sz="2000" dirty="0"/>
              <a:t>- number of trees to grow. Larger the tree size better the model, but more numbers of trees can be computationally expensive and affects the performance of the model </a:t>
            </a:r>
            <a:r>
              <a:rPr lang="pt-BR" sz="2000" dirty="0"/>
              <a:t>n_estimators = [4, 8, 16, 32, 64, 100, 200]</a:t>
            </a:r>
            <a:endParaRPr lang="en-US" sz="2000" dirty="0"/>
          </a:p>
          <a:p>
            <a:pPr marL="5715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max_depth</a:t>
            </a:r>
            <a:r>
              <a:rPr lang="en-US" sz="2000" b="1" dirty="0"/>
              <a:t> </a:t>
            </a:r>
            <a:r>
              <a:rPr lang="en-US" sz="2000" dirty="0"/>
              <a:t>- depth of the tree, the more splits it has and it captures more information about the data. But as the tree gets very deep, it might lead to overfitting </a:t>
            </a:r>
            <a:r>
              <a:rPr lang="fr-FR" sz="2000" dirty="0" err="1"/>
              <a:t>max_depth</a:t>
            </a:r>
            <a:r>
              <a:rPr lang="fr-FR" sz="2000" dirty="0"/>
              <a:t> = [4, 8, 10, 12, 16, 32, 64]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CA2B-B506-4138-80CC-59E6FE72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Machine Learning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11B7-A266-4552-80FA-D92058EF55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351719"/>
            <a:ext cx="11347704" cy="521686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Hyperparameters Tuning continued….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/>
              <a:t>min_child_weight</a:t>
            </a:r>
            <a:r>
              <a:rPr lang="en-US" sz="1600" b="1" dirty="0"/>
              <a:t> </a:t>
            </a:r>
            <a:r>
              <a:rPr lang="en-US" sz="1600" dirty="0"/>
              <a:t>- Minimum sum of instance weight needed in a child. </a:t>
            </a:r>
            <a:r>
              <a:rPr lang="en-US" sz="1600" dirty="0" err="1"/>
              <a:t>min_child_weight</a:t>
            </a:r>
            <a:r>
              <a:rPr lang="en-US" sz="1600" dirty="0"/>
              <a:t> = [2, 4, 6, 8, 10, 12, 16, 32, 64]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gamma</a:t>
            </a:r>
            <a:r>
              <a:rPr lang="en-US" sz="1600" dirty="0"/>
              <a:t> - [0.1, 0.2, 0.3, 0.4, 0.5]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/>
              <a:t>colsample_bytree</a:t>
            </a:r>
            <a:r>
              <a:rPr lang="en-US" sz="1600" b="1" dirty="0"/>
              <a:t> </a:t>
            </a:r>
            <a:r>
              <a:rPr lang="en-US" sz="1600" dirty="0"/>
              <a:t>- Subsample ratio of columns when constructing each tree. </a:t>
            </a:r>
            <a:r>
              <a:rPr lang="en-US" sz="1600" dirty="0" err="1"/>
              <a:t>colsample_bytree</a:t>
            </a:r>
            <a:r>
              <a:rPr lang="en-US" sz="1600" dirty="0"/>
              <a:t> = [0.2, 0.4, 0.6, 0.8]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/>
              <a:t>colsample_bylevel</a:t>
            </a:r>
            <a:r>
              <a:rPr lang="en-US" sz="1600" b="1" dirty="0"/>
              <a:t> </a:t>
            </a:r>
            <a:r>
              <a:rPr lang="en-US" sz="1600" dirty="0"/>
              <a:t>- Subsample ratio of columns for each split, in each level </a:t>
            </a:r>
            <a:r>
              <a:rPr lang="pt-BR" sz="1600" dirty="0"/>
              <a:t>colsample_bylevel = [0.2, 0.4, 0.6, 0.8]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Tuned Hyperparameters </a:t>
            </a:r>
            <a:r>
              <a:rPr lang="en-US" sz="1600" dirty="0"/>
              <a:t>are</a:t>
            </a:r>
            <a:r>
              <a:rPr lang="en-US" sz="1600" b="1" dirty="0"/>
              <a:t> </a:t>
            </a:r>
            <a:r>
              <a:rPr lang="en-US" sz="1600" b="1" dirty="0" err="1"/>
              <a:t>n_estimators</a:t>
            </a:r>
            <a:r>
              <a:rPr lang="en-US" sz="1600" b="1" dirty="0"/>
              <a:t> </a:t>
            </a:r>
            <a:r>
              <a:rPr lang="en-US" sz="1600" dirty="0"/>
              <a:t>- 100, </a:t>
            </a:r>
            <a:r>
              <a:rPr lang="en-US" sz="1600" b="1" dirty="0" err="1"/>
              <a:t>max_depth</a:t>
            </a:r>
            <a:r>
              <a:rPr lang="en-US" sz="1600" b="1" dirty="0"/>
              <a:t> </a:t>
            </a:r>
            <a:r>
              <a:rPr lang="en-US" sz="1600" dirty="0"/>
              <a:t>- 8, </a:t>
            </a:r>
            <a:r>
              <a:rPr lang="en-US" sz="1600" b="1" dirty="0" err="1"/>
              <a:t>min_child_weight</a:t>
            </a:r>
            <a:r>
              <a:rPr lang="en-US" sz="1600" b="1" dirty="0"/>
              <a:t> </a:t>
            </a:r>
            <a:r>
              <a:rPr lang="en-US" sz="1600" dirty="0"/>
              <a:t>- 32, </a:t>
            </a:r>
            <a:r>
              <a:rPr lang="en-US" sz="1600" b="1" dirty="0"/>
              <a:t>gamma</a:t>
            </a:r>
            <a:r>
              <a:rPr lang="en-US" sz="1600" dirty="0"/>
              <a:t> – 0.2, </a:t>
            </a:r>
            <a:r>
              <a:rPr lang="en-US" sz="1600" b="1" dirty="0" err="1"/>
              <a:t>colsample_bytree</a:t>
            </a:r>
            <a:r>
              <a:rPr lang="en-US" sz="1600" dirty="0"/>
              <a:t>- 0.2, </a:t>
            </a:r>
            <a:r>
              <a:rPr lang="en-US" sz="1600" b="1" dirty="0" err="1"/>
              <a:t>colsample_bylevel</a:t>
            </a:r>
            <a:r>
              <a:rPr lang="en-US" sz="1600" b="1" dirty="0"/>
              <a:t> </a:t>
            </a:r>
            <a:r>
              <a:rPr lang="en-US" sz="1600" dirty="0"/>
              <a:t>– 0.6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RMSE </a:t>
            </a:r>
            <a:r>
              <a:rPr lang="en-US" sz="1600" dirty="0"/>
              <a:t>is calculated on target and values predicted from train dataset, which is </a:t>
            </a:r>
            <a:r>
              <a:rPr lang="en-US" sz="1600" b="1" dirty="0">
                <a:solidFill>
                  <a:srgbClr val="FF0000"/>
                </a:solidFill>
              </a:rPr>
              <a:t>3.38569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89205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 Wrangling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0470948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Following data cleaning methods are used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merchant.csv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603194" y="1926640"/>
            <a:ext cx="10911865" cy="468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Missing Data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Columns having inf are replaced first with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and then are imputed based on datatype of column as described below.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Columns with object datatype having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values are imputed with "other“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Columns with int and float datatype having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values are imputed with median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/>
              <a:t>Outliers -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Outlier identification is applied for following columns. Other columns are either categorical or ID’s.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3-Sigma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Rule is applied to impute outliers.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numerical_1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numerical_2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avg_sales_lag3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D083-DE85-4424-A1BB-BE776E30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Machine Learning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275C-0FEE-4B80-808E-AC9A1305D5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92996"/>
            <a:ext cx="11247036" cy="5258806"/>
          </a:xfrm>
        </p:spPr>
        <p:txBody>
          <a:bodyPr/>
          <a:lstStyle/>
          <a:p>
            <a:r>
              <a:rPr lang="en-US" sz="1600" b="1" dirty="0"/>
              <a:t>Feature</a:t>
            </a:r>
            <a:r>
              <a:rPr lang="en-US" dirty="0"/>
              <a:t> </a:t>
            </a:r>
            <a:r>
              <a:rPr lang="en-US" sz="1600" b="1" dirty="0"/>
              <a:t>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DB573-65D1-42E6-9E6B-7D8F1EC0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79" y="1322962"/>
            <a:ext cx="7290033" cy="52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9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3392-7EB1-40B2-9726-9115BD16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Machine Learning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2C3A5-2450-4777-8721-21FAEC18D01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204871" y="1300163"/>
            <a:ext cx="7147144" cy="52887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615CC9-6A0E-4453-A987-71D85B60A95D}"/>
              </a:ext>
            </a:extLst>
          </p:cNvPr>
          <p:cNvSpPr txBox="1">
            <a:spLocks/>
          </p:cNvSpPr>
          <p:nvPr/>
        </p:nvSpPr>
        <p:spPr>
          <a:xfrm>
            <a:off x="521207" y="1292996"/>
            <a:ext cx="11247036" cy="525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Feature</a:t>
            </a:r>
            <a:r>
              <a:rPr lang="en-US" dirty="0"/>
              <a:t> </a:t>
            </a:r>
            <a:r>
              <a:rPr lang="en-US" sz="1600" b="1" dirty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1187988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6F03-9A17-4682-9252-96C21279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Machine Learning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EFEA-C5B8-41B1-866A-6D77ED0A05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768864" cy="4974336"/>
          </a:xfrm>
        </p:spPr>
        <p:txBody>
          <a:bodyPr/>
          <a:lstStyle/>
          <a:p>
            <a:r>
              <a:rPr lang="en-US" sz="1600" b="1" dirty="0"/>
              <a:t>Feature</a:t>
            </a:r>
            <a:r>
              <a:rPr lang="en-US" sz="1600" dirty="0"/>
              <a:t> </a:t>
            </a:r>
            <a:r>
              <a:rPr lang="en-US" sz="1600" b="1" dirty="0"/>
              <a:t>Importance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447B0-0458-4F81-AEFC-DB7A454A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40" y="1947906"/>
            <a:ext cx="94869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3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E311-0E93-4DAE-8866-DB83BFD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A51-95AE-474B-A94B-1EBF6FF9B5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301385"/>
            <a:ext cx="11263814" cy="535947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dirty="0"/>
              <a:t>Top five features impacting model impacting loyalty score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err="1"/>
              <a:t>histDF_year_nunique</a:t>
            </a:r>
            <a:r>
              <a:rPr lang="en-US" dirty="0"/>
              <a:t> -- number of unique year in a card ID transactions in Historical transactions dataset</a:t>
            </a:r>
          </a:p>
          <a:p>
            <a:pPr marL="457200" lvl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b="1" dirty="0"/>
              <a:t>Card ID with more number of unique year means the card is actively used and hence has most impact on </a:t>
            </a:r>
            <a:r>
              <a:rPr lang="en-US" b="1" dirty="0" err="1"/>
              <a:t>loyality</a:t>
            </a:r>
            <a:r>
              <a:rPr lang="en-US" b="1" dirty="0"/>
              <a:t> score. As number of unique year decreases which means card ID is less active.</a:t>
            </a:r>
            <a:endParaRPr lang="en-US" dirty="0"/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err="1"/>
              <a:t>histDF_month_nunique</a:t>
            </a:r>
            <a:r>
              <a:rPr lang="en-US" dirty="0"/>
              <a:t> -- number of unique months in a card ID transactions in Historical transactions dataset</a:t>
            </a:r>
          </a:p>
          <a:p>
            <a:pPr marL="457200" lvl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b="1" dirty="0"/>
              <a:t>Card ID with more number of unique month means the card is actively used and hence has most impact on loyalty score.</a:t>
            </a:r>
            <a:endParaRPr lang="en-US" dirty="0"/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err="1"/>
              <a:t>newMerchDF_purchase_days_tillToday</a:t>
            </a:r>
            <a:r>
              <a:rPr lang="en-US" dirty="0"/>
              <a:t> -- number of purchase days from last purchase date in new merchant transactions dataset</a:t>
            </a:r>
          </a:p>
          <a:p>
            <a:pPr marL="457200" lvl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b="1" dirty="0"/>
              <a:t>As the number of days since last purchase made impacts loyalty score</a:t>
            </a:r>
            <a:endParaRPr lang="en-US" dirty="0"/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err="1"/>
              <a:t>histDF_purchase_date_max</a:t>
            </a:r>
            <a:r>
              <a:rPr lang="en-US" dirty="0"/>
              <a:t> -- Most recent purchase date of card ID in Historical transactions dataset</a:t>
            </a:r>
          </a:p>
          <a:p>
            <a:pPr marL="457200" lvl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b="1" dirty="0"/>
              <a:t>As the number of days since last purchase made impacts loyalty score</a:t>
            </a:r>
            <a:endParaRPr lang="en-US" dirty="0"/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err="1"/>
              <a:t>newMerchDF_month_nunique</a:t>
            </a:r>
            <a:r>
              <a:rPr lang="en-US" dirty="0"/>
              <a:t> -- number of unique months in a card ID transactions in new merchant transactions dataset</a:t>
            </a:r>
          </a:p>
          <a:p>
            <a:pPr marL="457200" lvl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b="1" dirty="0"/>
              <a:t>Card ID with more number of unique month means the card is actively used and hence has most impact on </a:t>
            </a:r>
            <a:r>
              <a:rPr lang="en-US" b="1" dirty="0" err="1"/>
              <a:t>loyality</a:t>
            </a:r>
            <a:r>
              <a:rPr lang="en-US" b="1" dirty="0"/>
              <a:t> score.</a:t>
            </a:r>
            <a:endParaRPr lang="en-US" dirty="0"/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b="1" dirty="0"/>
              <a:t>Recommendation</a:t>
            </a:r>
            <a:r>
              <a:rPr lang="en-US" dirty="0"/>
              <a:t> -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the loyalty score of a card is low, then discount in top important category can sent to card holder.</a:t>
            </a:r>
          </a:p>
          <a:p>
            <a:pPr marL="228600" indent="-228600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Loyalty score can be monitored monthly and if the loyalty score decrease then a discount in most important category can set to card holder.</a:t>
            </a:r>
          </a:p>
        </p:txBody>
      </p:sp>
    </p:spTree>
    <p:extLst>
      <p:ext uri="{BB962C8B-B14F-4D97-AF65-F5344CB8AC3E}">
        <p14:creationId xmlns:p14="http://schemas.microsoft.com/office/powerpoint/2010/main" val="143373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FBE0-00CC-43B6-9F9C-8329D2F7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 Wrangling</a:t>
            </a:r>
            <a:endParaRPr lang="en-US" dirty="0"/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DAD1915D-06BE-4642-BC28-C73B6FF5FF9C}"/>
              </a:ext>
            </a:extLst>
          </p:cNvPr>
          <p:cNvSpPr txBox="1">
            <a:spLocks/>
          </p:cNvSpPr>
          <p:nvPr/>
        </p:nvSpPr>
        <p:spPr>
          <a:xfrm>
            <a:off x="521207" y="1436310"/>
            <a:ext cx="10911865" cy="476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000" b="1" dirty="0"/>
              <a:t>Outliers -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contniued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avg_purchases_lag3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avg_sales_lag6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avg_purchases_lag6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avg_sales_lag12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avg_purchases_lag12</a:t>
            </a:r>
          </a:p>
          <a:p>
            <a:pPr>
              <a:spcAft>
                <a:spcPts val="600"/>
              </a:spcAft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887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9F7F-AF8A-4B95-A6D7-91B68172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 Wrangling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449D2ED0-1928-4132-9308-8683504FA9F2}"/>
              </a:ext>
            </a:extLst>
          </p:cNvPr>
          <p:cNvSpPr txBox="1">
            <a:spLocks/>
          </p:cNvSpPr>
          <p:nvPr/>
        </p:nvSpPr>
        <p:spPr>
          <a:xfrm>
            <a:off x="371061" y="1404730"/>
            <a:ext cx="11820939" cy="562554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2000" dirty="0"/>
              <a:t>For datasets </a:t>
            </a:r>
            <a:r>
              <a:rPr lang="en-US" sz="2000" b="1" dirty="0"/>
              <a:t>historical_transactions.csv</a:t>
            </a:r>
            <a:r>
              <a:rPr lang="en-US" sz="2000" dirty="0"/>
              <a:t> and </a:t>
            </a:r>
            <a:r>
              <a:rPr lang="en-US" sz="2000" b="1" dirty="0"/>
              <a:t>new_merchant_transactions.csv</a:t>
            </a:r>
            <a:r>
              <a:rPr lang="en-US" sz="2000" dirty="0"/>
              <a:t> –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b="1" dirty="0"/>
              <a:t>Missing values</a:t>
            </a:r>
            <a:r>
              <a:rPr lang="en-US" sz="2000" dirty="0"/>
              <a:t> (</a:t>
            </a:r>
            <a:r>
              <a:rPr lang="en-US" sz="2000" b="1" dirty="0" err="1"/>
              <a:t>NaN</a:t>
            </a:r>
            <a:r>
              <a:rPr lang="en-US" sz="2000" dirty="0"/>
              <a:t>)are imputed with “</a:t>
            </a:r>
            <a:r>
              <a:rPr lang="en-US" sz="2000" b="1" dirty="0"/>
              <a:t>other</a:t>
            </a:r>
            <a:r>
              <a:rPr lang="en-US" sz="2000" dirty="0"/>
              <a:t>” for columns with object datatype, </a:t>
            </a:r>
            <a:r>
              <a:rPr lang="en-US" sz="2000" b="1" dirty="0"/>
              <a:t>median</a:t>
            </a:r>
            <a:r>
              <a:rPr lang="en-US" sz="2000" dirty="0"/>
              <a:t> for columns with int and float datatype, and </a:t>
            </a:r>
            <a:r>
              <a:rPr lang="en-US" sz="2000" b="1" dirty="0"/>
              <a:t>new</a:t>
            </a:r>
            <a:r>
              <a:rPr lang="en-US" sz="2000" dirty="0"/>
              <a:t> category is added for columns with categorical datatype.</a:t>
            </a:r>
          </a:p>
          <a:p>
            <a:pPr lvl="1">
              <a:lnSpc>
                <a:spcPct val="60000"/>
              </a:lnSpc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Outliers 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are imputed with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3-Sigma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rule for columns “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purchase_amount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” and “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installments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”</a:t>
            </a:r>
          </a:p>
          <a:p>
            <a:pPr>
              <a:lnSpc>
                <a:spcPct val="60000"/>
              </a:lnSpc>
              <a:spcAft>
                <a:spcPts val="600"/>
              </a:spcAft>
              <a:defRPr/>
            </a:pPr>
            <a:r>
              <a:rPr lang="en-US" sz="2000" dirty="0"/>
              <a:t>Datetime features are created for “</a:t>
            </a:r>
            <a:r>
              <a:rPr lang="en-US" sz="2000" b="1" dirty="0" err="1"/>
              <a:t>purchase_date</a:t>
            </a:r>
            <a:r>
              <a:rPr lang="en-US" sz="2000" dirty="0"/>
              <a:t>”</a:t>
            </a:r>
          </a:p>
          <a:p>
            <a:pPr lvl="1">
              <a:lnSpc>
                <a:spcPct val="60000"/>
              </a:lnSpc>
            </a:pPr>
            <a:r>
              <a:rPr lang="en-US" sz="2000" dirty="0"/>
              <a:t>Purchase year</a:t>
            </a:r>
          </a:p>
          <a:p>
            <a:pPr lvl="1">
              <a:lnSpc>
                <a:spcPct val="60000"/>
              </a:lnSpc>
            </a:pPr>
            <a:r>
              <a:rPr lang="en-US" sz="2000" dirty="0"/>
              <a:t>Purchase month</a:t>
            </a:r>
          </a:p>
          <a:p>
            <a:pPr lvl="1">
              <a:lnSpc>
                <a:spcPct val="60000"/>
              </a:lnSpc>
            </a:pPr>
            <a:r>
              <a:rPr lang="en-US" sz="2000" dirty="0"/>
              <a:t>Purchase day of the week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Purchase week of the year</a:t>
            </a:r>
          </a:p>
          <a:p>
            <a:pPr lvl="1">
              <a:lnSpc>
                <a:spcPct val="60000"/>
              </a:lnSpc>
            </a:pPr>
            <a:r>
              <a:rPr lang="en-US" sz="2000" dirty="0"/>
              <a:t>Purchase weekend</a:t>
            </a:r>
          </a:p>
          <a:p>
            <a:pPr lvl="1">
              <a:lnSpc>
                <a:spcPct val="60000"/>
              </a:lnSpc>
            </a:pPr>
            <a:r>
              <a:rPr lang="en-US" sz="2000" dirty="0"/>
              <a:t>Purchase hour</a:t>
            </a:r>
          </a:p>
          <a:p>
            <a:pPr lvl="1">
              <a:lnSpc>
                <a:spcPct val="60000"/>
              </a:lnSpc>
            </a:pPr>
            <a:r>
              <a:rPr lang="en-US" sz="2000" dirty="0"/>
              <a:t>month difference - difference in numbers of months from current date to purchase date</a:t>
            </a:r>
          </a:p>
          <a:p>
            <a:pPr lvl="1">
              <a:lnSpc>
                <a:spcPct val="6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13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EAAD-CB1B-488E-AACD-DAC1AA06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1743A-8431-4487-BEF9-90B5056AF2A8}"/>
              </a:ext>
            </a:extLst>
          </p:cNvPr>
          <p:cNvSpPr txBox="1"/>
          <p:nvPr/>
        </p:nvSpPr>
        <p:spPr>
          <a:xfrm>
            <a:off x="521207" y="1372522"/>
            <a:ext cx="3030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</a:t>
            </a:r>
            <a:r>
              <a:rPr lang="en-US" dirty="0" err="1"/>
              <a:t>corelation</a:t>
            </a:r>
            <a:r>
              <a:rPr lang="en-US" dirty="0"/>
              <a:t> numerical_1 and numerical_2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correlation between </a:t>
            </a:r>
            <a:r>
              <a:rPr lang="en-US" dirty="0" err="1"/>
              <a:t>avg_sales</a:t>
            </a:r>
            <a:r>
              <a:rPr lang="en-US" dirty="0"/>
              <a:t> and </a:t>
            </a:r>
            <a:r>
              <a:rPr lang="en-US" dirty="0" err="1"/>
              <a:t>avg_purchases</a:t>
            </a:r>
            <a:r>
              <a:rPr lang="en-US" dirty="0"/>
              <a:t> of 3, 6 an 12 month.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12106-8DF1-4D39-B2A1-573B068A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139" y="1375796"/>
            <a:ext cx="7774653" cy="50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6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4193-C6D5-4ED6-B3A7-80E16681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EDA –merchant.csv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D861-C47B-4D2B-B37C-0474C973AB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7598" y="1383790"/>
            <a:ext cx="3282168" cy="2154539"/>
          </a:xfrm>
        </p:spPr>
        <p:txBody>
          <a:bodyPr>
            <a:noAutofit/>
          </a:bodyPr>
          <a:lstStyle/>
          <a:p>
            <a:r>
              <a:rPr lang="en-US" sz="2000" dirty="0"/>
              <a:t>Merchant category ID 705 is the most famous merchant category with 9%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558AE-91A9-4863-B2DE-98040EA4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13" y="1383791"/>
            <a:ext cx="7058025" cy="4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2876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7138</TotalTime>
  <Words>2450</Words>
  <Application>Microsoft Office PowerPoint</Application>
  <PresentationFormat>Widescreen</PresentationFormat>
  <Paragraphs>282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Segoe UI</vt:lpstr>
      <vt:lpstr>Segoe UI Black</vt:lpstr>
      <vt:lpstr>Segoe UI Light</vt:lpstr>
      <vt:lpstr>WelcomeDoc</vt:lpstr>
      <vt:lpstr>Elo Merchant Category Recommendation</vt:lpstr>
      <vt:lpstr>Overview</vt:lpstr>
      <vt:lpstr>Introduction</vt:lpstr>
      <vt:lpstr>Data Dictionary</vt:lpstr>
      <vt:lpstr>Data Wrangling</vt:lpstr>
      <vt:lpstr>Data Wrangling</vt:lpstr>
      <vt:lpstr>Data Wrangling</vt:lpstr>
      <vt:lpstr>EDA –merchant.csv data</vt:lpstr>
      <vt:lpstr>EDA –merchant.csv data</vt:lpstr>
      <vt:lpstr>EDA –merchant.csv data</vt:lpstr>
      <vt:lpstr>EDA –merchant.csv data</vt:lpstr>
      <vt:lpstr>EDA –merchant.csv data</vt:lpstr>
      <vt:lpstr>EDA –merchant.csv data</vt:lpstr>
      <vt:lpstr>EDA –merchant.csv data</vt:lpstr>
      <vt:lpstr>EDA –merchant.csv data</vt:lpstr>
      <vt:lpstr>EDA –merchant.csv data</vt:lpstr>
      <vt:lpstr>EDA –merchant.csv data</vt:lpstr>
      <vt:lpstr>EDA –merchant.csv data</vt:lpstr>
      <vt:lpstr>EDA –historical_transactions.csv data</vt:lpstr>
      <vt:lpstr>EDA –historical_transactions.csv data</vt:lpstr>
      <vt:lpstr>EDA –historical_transactions.csv data</vt:lpstr>
      <vt:lpstr>EDA –historical_transactions.csv data</vt:lpstr>
      <vt:lpstr>EDA –historical_transactions.csv data</vt:lpstr>
      <vt:lpstr>EDA –historical_transactions.csv data</vt:lpstr>
      <vt:lpstr>EDA –historical_transactions.csv data</vt:lpstr>
      <vt:lpstr>EDA –historical_transactions.csv data</vt:lpstr>
      <vt:lpstr>EDA – newMerchant_transactions.csv data</vt:lpstr>
      <vt:lpstr>EDA – newMerchant_transactions.csv data</vt:lpstr>
      <vt:lpstr>EDA – newMerchant_transactions.csv data</vt:lpstr>
      <vt:lpstr>EDA –EDA – newMerchant_transactions.csv data</vt:lpstr>
      <vt:lpstr>EDA – newMerchant_transactions.csv data</vt:lpstr>
      <vt:lpstr>EDA – newMerchant_transactions.csv data</vt:lpstr>
      <vt:lpstr>EDA – newMerchant_transactions.csv data</vt:lpstr>
      <vt:lpstr>EDA – newMerchant_transactions.csv data</vt:lpstr>
      <vt:lpstr>EDA – train.csv data</vt:lpstr>
      <vt:lpstr>EDA – train.csv data</vt:lpstr>
      <vt:lpstr>EDA – train.csv data</vt:lpstr>
      <vt:lpstr>EDA - Findings</vt:lpstr>
      <vt:lpstr>EDA - Findings</vt:lpstr>
      <vt:lpstr>EDA - Findings</vt:lpstr>
      <vt:lpstr>Feature engineering and Machine Learning Model</vt:lpstr>
      <vt:lpstr>Featuring Engineering</vt:lpstr>
      <vt:lpstr>Featuring Engineering</vt:lpstr>
      <vt:lpstr>Featuring Engineering</vt:lpstr>
      <vt:lpstr>Featuring Engineering</vt:lpstr>
      <vt:lpstr>Featuring Engineering</vt:lpstr>
      <vt:lpstr>Featuring Engineering</vt:lpstr>
      <vt:lpstr>Machine Learning Model</vt:lpstr>
      <vt:lpstr>Machine Learning Model</vt:lpstr>
      <vt:lpstr>Machine Learning Model</vt:lpstr>
      <vt:lpstr>Machine Learning Model</vt:lpstr>
      <vt:lpstr>Machine Learning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HDMA Washington Home Loans Prediction</dc:title>
  <dc:creator>Priyanka RH</dc:creator>
  <cp:keywords/>
  <cp:lastModifiedBy>Priyanka RH</cp:lastModifiedBy>
  <cp:revision>172</cp:revision>
  <dcterms:created xsi:type="dcterms:W3CDTF">2019-02-05T01:28:34Z</dcterms:created>
  <dcterms:modified xsi:type="dcterms:W3CDTF">2019-04-18T04:58:37Z</dcterms:modified>
  <cp:version/>
</cp:coreProperties>
</file>