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301" r:id="rId4"/>
    <p:sldId id="279" r:id="rId5"/>
    <p:sldId id="302" r:id="rId6"/>
    <p:sldId id="283" r:id="rId7"/>
    <p:sldId id="284" r:id="rId8"/>
    <p:sldId id="303" r:id="rId9"/>
    <p:sldId id="300" r:id="rId10"/>
    <p:sldId id="25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8" r:id="rId19"/>
    <p:sldId id="293" r:id="rId20"/>
    <p:sldId id="292" r:id="rId21"/>
    <p:sldId id="294" r:id="rId22"/>
    <p:sldId id="299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Overview" id="{B9B51309-D148-4332-87C2-07BE32FBCA3B}">
          <p14:sldIdLst>
            <p14:sldId id="271"/>
            <p14:sldId id="301"/>
          </p14:sldIdLst>
        </p14:section>
        <p14:section name="Data Wrangling" id="{0AD10F71-6087-4064-B6F6-7F0D3ED97BF1}">
          <p14:sldIdLst>
            <p14:sldId id="279"/>
            <p14:sldId id="302"/>
            <p14:sldId id="283"/>
            <p14:sldId id="284"/>
            <p14:sldId id="303"/>
            <p14:sldId id="300"/>
          </p14:sldIdLst>
        </p14:section>
        <p14:section name="EDA" id="{48323F4D-B832-4D47-9102-8D8707B335DE}">
          <p14:sldIdLst>
            <p14:sldId id="257"/>
            <p14:sldId id="285"/>
          </p14:sldIdLst>
        </p14:section>
        <p14:section name="Prediction Model" id="{FC6F7437-0AE6-4362-97A4-799F5E962455}">
          <p14:sldIdLst>
            <p14:sldId id="286"/>
            <p14:sldId id="287"/>
            <p14:sldId id="288"/>
            <p14:sldId id="289"/>
            <p14:sldId id="290"/>
            <p14:sldId id="291"/>
            <p14:sldId id="298"/>
            <p14:sldId id="293"/>
            <p14:sldId id="292"/>
            <p14:sldId id="294"/>
            <p14:sldId id="299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ker400/washington-state-home-mortgage-hdma2016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9246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HDMA Washington Home Loans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B27E7-2264-458A-BB11-A6008E7F9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1" y="2232993"/>
            <a:ext cx="6158218" cy="37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796949" cy="5065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Gender Bias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hypothesis test was conducted to determine Gender bias.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With a t-statistic value 7.83 and P-value 5.10, failed to reject null hypothesis and determined that there is a gender bias in loan approval.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Racial Bias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Hypothesis test was defined to evaluate if there is racial bias between ‘Not Hispanic or Latino’ and ‘Hispanic or Latnio’.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After calculating t-statistic value 16.62 and P-value 0, it was determined that there is no racial bias in loan approval.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EFB1-380C-433D-A3DE-1FBF07FF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66F9-B8F3-43EB-9D83-53E5639049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35947" cy="4974336"/>
          </a:xfrm>
        </p:spPr>
        <p:txBody>
          <a:bodyPr>
            <a:normAutofit fontScale="25000" lnSpcReduction="20000"/>
          </a:bodyPr>
          <a:lstStyle/>
          <a:p>
            <a:pPr marL="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7600" b="1" dirty="0">
                <a:solidFill>
                  <a:schemeClr val="tx1"/>
                </a:solidFill>
              </a:rPr>
              <a:t>Correlation Between Loan Amount and Applicant Income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1"/>
                </a:solidFill>
              </a:rPr>
              <a:t>Pearson correlation coefficient 0.55 was calculated using </a:t>
            </a:r>
            <a:r>
              <a:rPr lang="en-US" sz="8000" dirty="0" err="1">
                <a:solidFill>
                  <a:schemeClr val="tx1"/>
                </a:solidFill>
              </a:rPr>
              <a:t>np.corrcoef</a:t>
            </a:r>
            <a:r>
              <a:rPr lang="en-US" sz="8000" dirty="0">
                <a:solidFill>
                  <a:schemeClr val="tx1"/>
                </a:solidFill>
              </a:rPr>
              <a:t>() and a hypothesis test was calculated to test the correlation coefficient.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1"/>
                </a:solidFill>
              </a:rPr>
              <a:t>A t-statistic 460.16, confidence interval (-3.48, 3.48) and P-value 0, was calculated and determined that there was a low chance of getting the observed correlation coefficient.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b="1" dirty="0">
                <a:solidFill>
                  <a:schemeClr val="tx1"/>
                </a:solidFill>
              </a:rPr>
              <a:t>However scatter plot does show some positive correlation between loan amount and applicant income.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2949C-0157-4C93-A9CC-1782A946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42" y="1357312"/>
            <a:ext cx="4538208" cy="45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C2B9-47E4-4D75-A130-695273C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CFE6-F543-450E-BA4A-7D60A4508D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273276" cy="542239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Four models are used for loan approval prediction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Logistic Regression from </a:t>
            </a:r>
            <a:r>
              <a:rPr lang="en-US" sz="2000" dirty="0" err="1"/>
              <a:t>SKLearn</a:t>
            </a:r>
            <a:endParaRPr lang="en-US" sz="20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GLM and Logistic Regression from </a:t>
            </a:r>
            <a:r>
              <a:rPr lang="en-US" sz="2000" dirty="0" err="1"/>
              <a:t>StatsModels</a:t>
            </a:r>
            <a:endParaRPr lang="en-US" sz="20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XGBOOST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Data will be trained and tested on all the above four algorithms. Model will be evaluated by calculating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score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and Recall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Confusion matrix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ROC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610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DC4-3F66-4F5E-899A-D2C2F267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78174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- </a:t>
            </a:r>
            <a:r>
              <a:rPr lang="en-US" b="1" dirty="0"/>
              <a:t>Logistic Regression using </a:t>
            </a:r>
            <a:r>
              <a:rPr lang="en-US" b="1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20AD-203B-4F1E-AA86-32B6D4BAA5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422671" cy="5273536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data for training and testing with all the features.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Recursive Feature elimination(RFE)</a:t>
            </a:r>
            <a:r>
              <a:rPr lang="en-US" sz="2000" dirty="0"/>
              <a:t> method is used for feature selection.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find most important features from RFE, again split data for train and test based on features selected.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Second split data for tuning hyperparameter </a:t>
            </a:r>
            <a:r>
              <a:rPr lang="en-US" sz="2000" b="1" dirty="0"/>
              <a:t>C</a:t>
            </a:r>
            <a:r>
              <a:rPr lang="en-US" sz="2000" dirty="0"/>
              <a:t> using </a:t>
            </a:r>
            <a:r>
              <a:rPr lang="en-US" sz="2000" b="1" dirty="0" err="1"/>
              <a:t>GridSearchCV</a:t>
            </a:r>
            <a:r>
              <a:rPr lang="en-US" sz="2000" b="1" dirty="0"/>
              <a:t> and C value of 10 </a:t>
            </a:r>
            <a:r>
              <a:rPr lang="en-US" sz="2000" dirty="0"/>
              <a:t>was obtained.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Confusion Matrix</a:t>
            </a:r>
            <a:r>
              <a:rPr lang="en-US" sz="2000" dirty="0"/>
              <a:t> and </a:t>
            </a:r>
            <a:r>
              <a:rPr lang="en-US" sz="2000" b="1" dirty="0"/>
              <a:t>Precision</a:t>
            </a:r>
            <a:r>
              <a:rPr lang="en-US" sz="2000" dirty="0"/>
              <a:t> and </a:t>
            </a:r>
            <a:r>
              <a:rPr lang="en-US" sz="2000" b="1" dirty="0"/>
              <a:t>Recall</a:t>
            </a:r>
            <a:r>
              <a:rPr lang="en-US" sz="2000" dirty="0"/>
              <a:t> is computed for determining accuracy.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Above steps are repeated for all 25 features by eliminating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1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0047-AF25-4D92-8850-9191772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8551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- </a:t>
            </a:r>
            <a:r>
              <a:rPr lang="en-US" b="1" dirty="0"/>
              <a:t>Logistic Regression using </a:t>
            </a:r>
            <a:r>
              <a:rPr lang="en-US" b="1" dirty="0" err="1"/>
              <a:t>SKLearn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A7DB022-264C-4F60-9990-EC739C594DC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50600310"/>
              </p:ext>
            </p:extLst>
          </p:nvPr>
        </p:nvGraphicFramePr>
        <p:xfrm>
          <a:off x="669850" y="2295181"/>
          <a:ext cx="4349211" cy="1051560"/>
        </p:xfrm>
        <a:graphic>
          <a:graphicData uri="http://schemas.openxmlformats.org/drawingml/2006/table">
            <a:tbl>
              <a:tblPr/>
              <a:tblGrid>
                <a:gridCol w="612098">
                  <a:extLst>
                    <a:ext uri="{9D8B030D-6E8A-4147-A177-3AD203B41FA5}">
                      <a16:colId xmlns:a16="http://schemas.microsoft.com/office/drawing/2014/main" val="419771507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847672743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438820995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949196573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210344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0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76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78834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549C0B4-4BC7-4134-9A16-BB6F04E5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57" y="13996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1D700-98C2-48CA-85E4-80E4D4C8FC1C}"/>
              </a:ext>
            </a:extLst>
          </p:cNvPr>
          <p:cNvSpPr txBox="1"/>
          <p:nvPr/>
        </p:nvSpPr>
        <p:spPr>
          <a:xfrm>
            <a:off x="616687" y="1784841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8DBDB-4B47-47E8-A93A-2BE809CF5280}"/>
              </a:ext>
            </a:extLst>
          </p:cNvPr>
          <p:cNvSpPr txBox="1"/>
          <p:nvPr/>
        </p:nvSpPr>
        <p:spPr>
          <a:xfrm>
            <a:off x="669851" y="3429000"/>
            <a:ext cx="22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A61061-E0CD-4548-9866-55A028383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97724"/>
              </p:ext>
            </p:extLst>
          </p:nvPr>
        </p:nvGraphicFramePr>
        <p:xfrm>
          <a:off x="726372" y="3939340"/>
          <a:ext cx="3915402" cy="1615440"/>
        </p:xfrm>
        <a:graphic>
          <a:graphicData uri="http://schemas.openxmlformats.org/drawingml/2006/table">
            <a:tbl>
              <a:tblPr/>
              <a:tblGrid>
                <a:gridCol w="1090475">
                  <a:extLst>
                    <a:ext uri="{9D8B030D-6E8A-4147-A177-3AD203B41FA5}">
                      <a16:colId xmlns:a16="http://schemas.microsoft.com/office/drawing/2014/main" val="3697395210"/>
                    </a:ext>
                  </a:extLst>
                </a:gridCol>
                <a:gridCol w="1403430">
                  <a:extLst>
                    <a:ext uri="{9D8B030D-6E8A-4147-A177-3AD203B41FA5}">
                      <a16:colId xmlns:a16="http://schemas.microsoft.com/office/drawing/2014/main" val="3851391976"/>
                    </a:ext>
                  </a:extLst>
                </a:gridCol>
                <a:gridCol w="1421497">
                  <a:extLst>
                    <a:ext uri="{9D8B030D-6E8A-4147-A177-3AD203B41FA5}">
                      <a16:colId xmlns:a16="http://schemas.microsoft.com/office/drawing/2014/main" val="1743891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0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14377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4346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54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4203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57912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40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93170F-D073-4EEA-B0DF-C04BA704ACAB}"/>
              </a:ext>
            </a:extLst>
          </p:cNvPr>
          <p:cNvSpPr txBox="1"/>
          <p:nvPr/>
        </p:nvSpPr>
        <p:spPr>
          <a:xfrm>
            <a:off x="669850" y="5688418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89.42</a:t>
            </a:r>
            <a:endParaRPr lang="en-US" b="1" dirty="0"/>
          </a:p>
          <a:p>
            <a:r>
              <a:rPr lang="en-US" b="1" dirty="0"/>
              <a:t>Area Under curve score</a:t>
            </a:r>
            <a:r>
              <a:rPr lang="en-US" dirty="0"/>
              <a:t> : 0.89424</a:t>
            </a: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A1C67BC3-72FE-407A-B6A1-D47FFE9EC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899264"/>
              </p:ext>
            </p:extLst>
          </p:nvPr>
        </p:nvGraphicFramePr>
        <p:xfrm>
          <a:off x="6597254" y="2295181"/>
          <a:ext cx="4349211" cy="1051560"/>
        </p:xfrm>
        <a:graphic>
          <a:graphicData uri="http://schemas.openxmlformats.org/drawingml/2006/table">
            <a:tbl>
              <a:tblPr/>
              <a:tblGrid>
                <a:gridCol w="612098">
                  <a:extLst>
                    <a:ext uri="{9D8B030D-6E8A-4147-A177-3AD203B41FA5}">
                      <a16:colId xmlns:a16="http://schemas.microsoft.com/office/drawing/2014/main" val="419771507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847672743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438820995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949196573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210344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0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0.78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76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788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69DE16-7F84-4CBE-B6D6-9815DE0B1D18}"/>
              </a:ext>
            </a:extLst>
          </p:cNvPr>
          <p:cNvSpPr txBox="1"/>
          <p:nvPr/>
        </p:nvSpPr>
        <p:spPr>
          <a:xfrm>
            <a:off x="6453963" y="1711257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C3F58-5194-49DC-88D3-85DDB2054C43}"/>
              </a:ext>
            </a:extLst>
          </p:cNvPr>
          <p:cNvSpPr txBox="1"/>
          <p:nvPr/>
        </p:nvSpPr>
        <p:spPr>
          <a:xfrm>
            <a:off x="669850" y="1399696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B4DFC-A794-4206-B3AB-5670D294637F}"/>
              </a:ext>
            </a:extLst>
          </p:cNvPr>
          <p:cNvSpPr txBox="1"/>
          <p:nvPr/>
        </p:nvSpPr>
        <p:spPr>
          <a:xfrm>
            <a:off x="6453963" y="1311999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9F404-9B96-4C4F-87AB-2FE8C1ED15E8}"/>
              </a:ext>
            </a:extLst>
          </p:cNvPr>
          <p:cNvSpPr txBox="1"/>
          <p:nvPr/>
        </p:nvSpPr>
        <p:spPr>
          <a:xfrm>
            <a:off x="6453963" y="3429000"/>
            <a:ext cx="22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5FFC37-E301-4374-A6E1-D6DE2011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6069"/>
              </p:ext>
            </p:extLst>
          </p:nvPr>
        </p:nvGraphicFramePr>
        <p:xfrm>
          <a:off x="6540610" y="3887432"/>
          <a:ext cx="3915402" cy="1615440"/>
        </p:xfrm>
        <a:graphic>
          <a:graphicData uri="http://schemas.openxmlformats.org/drawingml/2006/table">
            <a:tbl>
              <a:tblPr/>
              <a:tblGrid>
                <a:gridCol w="1090475">
                  <a:extLst>
                    <a:ext uri="{9D8B030D-6E8A-4147-A177-3AD203B41FA5}">
                      <a16:colId xmlns:a16="http://schemas.microsoft.com/office/drawing/2014/main" val="3697395210"/>
                    </a:ext>
                  </a:extLst>
                </a:gridCol>
                <a:gridCol w="1403430">
                  <a:extLst>
                    <a:ext uri="{9D8B030D-6E8A-4147-A177-3AD203B41FA5}">
                      <a16:colId xmlns:a16="http://schemas.microsoft.com/office/drawing/2014/main" val="3851391976"/>
                    </a:ext>
                  </a:extLst>
                </a:gridCol>
                <a:gridCol w="1421497">
                  <a:extLst>
                    <a:ext uri="{9D8B030D-6E8A-4147-A177-3AD203B41FA5}">
                      <a16:colId xmlns:a16="http://schemas.microsoft.com/office/drawing/2014/main" val="1743891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0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57378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17494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54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16410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232068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4076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34C1771-2171-4239-B018-BE2B7C9A9E88}"/>
              </a:ext>
            </a:extLst>
          </p:cNvPr>
          <p:cNvSpPr txBox="1"/>
          <p:nvPr/>
        </p:nvSpPr>
        <p:spPr>
          <a:xfrm>
            <a:off x="6503966" y="5688418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89.51</a:t>
            </a:r>
            <a:endParaRPr lang="en-US" b="1" dirty="0"/>
          </a:p>
          <a:p>
            <a:r>
              <a:rPr lang="en-US" b="1" dirty="0"/>
              <a:t>Area Under curve score</a:t>
            </a:r>
            <a:r>
              <a:rPr lang="en-US" dirty="0"/>
              <a:t> : 0.95682</a:t>
            </a:r>
          </a:p>
        </p:txBody>
      </p:sp>
    </p:spTree>
    <p:extLst>
      <p:ext uri="{BB962C8B-B14F-4D97-AF65-F5344CB8AC3E}">
        <p14:creationId xmlns:p14="http://schemas.microsoft.com/office/powerpoint/2010/main" val="114681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16E5-F422-4462-8D28-373984B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23733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- </a:t>
            </a:r>
            <a:r>
              <a:rPr lang="en-US" b="1" dirty="0"/>
              <a:t>Logistic Regression using </a:t>
            </a:r>
            <a:r>
              <a:rPr lang="en-US" b="1" dirty="0" err="1"/>
              <a:t>SKLearn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F5856D-42DD-4DE6-A9D0-C22F4C888D1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1207" y="1368855"/>
            <a:ext cx="577624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Importance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B9C7D-477A-4CB1-B717-9059FED0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676632"/>
            <a:ext cx="11312984" cy="48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AF07-335A-46BF-AA55-586D5F0C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0179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b="1" dirty="0"/>
              <a:t>Logit and GLM using stats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A154-228B-4695-AE59-772B87071C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15182" cy="509771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Both logit and GLM yield same result.</a:t>
            </a:r>
          </a:p>
          <a:p>
            <a:r>
              <a:rPr lang="en-US" sz="2000" b="1" dirty="0"/>
              <a:t>Precision and recall</a:t>
            </a:r>
          </a:p>
          <a:p>
            <a:endParaRPr lang="en-US" sz="2000" b="1" dirty="0"/>
          </a:p>
          <a:p>
            <a:r>
              <a:rPr lang="en-US" sz="2000" b="1" dirty="0"/>
              <a:t>Confusion matrix</a:t>
            </a:r>
          </a:p>
          <a:p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E5190-EF95-44FA-A596-8B80DDAF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73337"/>
              </p:ext>
            </p:extLst>
          </p:nvPr>
        </p:nvGraphicFramePr>
        <p:xfrm>
          <a:off x="539750" y="2591176"/>
          <a:ext cx="4231033" cy="1051560"/>
        </p:xfrm>
        <a:graphic>
          <a:graphicData uri="http://schemas.openxmlformats.org/drawingml/2006/table">
            <a:tbl>
              <a:tblPr/>
              <a:tblGrid>
                <a:gridCol w="573433">
                  <a:extLst>
                    <a:ext uri="{9D8B030D-6E8A-4147-A177-3AD203B41FA5}">
                      <a16:colId xmlns:a16="http://schemas.microsoft.com/office/drawing/2014/main" val="3567750031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448112418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4025089480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2608307597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3192331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6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2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9FE379-F95D-45AB-A998-06B1FDAA6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89370"/>
              </p:ext>
            </p:extLst>
          </p:nvPr>
        </p:nvGraphicFramePr>
        <p:xfrm>
          <a:off x="539496" y="4052979"/>
          <a:ext cx="3648191" cy="1325880"/>
        </p:xfrm>
        <a:graphic>
          <a:graphicData uri="http://schemas.openxmlformats.org/drawingml/2006/table">
            <a:tbl>
              <a:tblPr/>
              <a:tblGrid>
                <a:gridCol w="931495">
                  <a:extLst>
                    <a:ext uri="{9D8B030D-6E8A-4147-A177-3AD203B41FA5}">
                      <a16:colId xmlns:a16="http://schemas.microsoft.com/office/drawing/2014/main" val="2572134431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4211528267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2481705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8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15624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3099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5350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56765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045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FC3555-AA26-40AE-B4A0-7FB8B1DD4F6C}"/>
              </a:ext>
            </a:extLst>
          </p:cNvPr>
          <p:cNvSpPr txBox="1"/>
          <p:nvPr/>
        </p:nvSpPr>
        <p:spPr>
          <a:xfrm>
            <a:off x="539496" y="5726331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89.55</a:t>
            </a:r>
            <a:endParaRPr lang="en-US" b="1" dirty="0"/>
          </a:p>
          <a:p>
            <a:r>
              <a:rPr lang="en-US" b="1" dirty="0"/>
              <a:t>Area Under curve score</a:t>
            </a:r>
            <a:r>
              <a:rPr lang="en-US" dirty="0"/>
              <a:t> : 0.95870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053BB-DF0D-472E-8E5C-8FFAD410D6D1}"/>
              </a:ext>
            </a:extLst>
          </p:cNvPr>
          <p:cNvSpPr txBox="1"/>
          <p:nvPr/>
        </p:nvSpPr>
        <p:spPr>
          <a:xfrm>
            <a:off x="539496" y="1882263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96DBB-276F-4B1B-B010-DE25F25D3218}"/>
              </a:ext>
            </a:extLst>
          </p:cNvPr>
          <p:cNvSpPr txBox="1"/>
          <p:nvPr/>
        </p:nvSpPr>
        <p:spPr>
          <a:xfrm>
            <a:off x="6602619" y="1842823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2DA8F-42CD-482F-87C7-153EAB646501}"/>
              </a:ext>
            </a:extLst>
          </p:cNvPr>
          <p:cNvSpPr txBox="1"/>
          <p:nvPr/>
        </p:nvSpPr>
        <p:spPr>
          <a:xfrm>
            <a:off x="6602619" y="2184875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069C3B-A302-4E5F-8B90-48218B00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4391"/>
              </p:ext>
            </p:extLst>
          </p:nvPr>
        </p:nvGraphicFramePr>
        <p:xfrm>
          <a:off x="6602619" y="2599067"/>
          <a:ext cx="4231033" cy="1051560"/>
        </p:xfrm>
        <a:graphic>
          <a:graphicData uri="http://schemas.openxmlformats.org/drawingml/2006/table">
            <a:tbl>
              <a:tblPr/>
              <a:tblGrid>
                <a:gridCol w="573433">
                  <a:extLst>
                    <a:ext uri="{9D8B030D-6E8A-4147-A177-3AD203B41FA5}">
                      <a16:colId xmlns:a16="http://schemas.microsoft.com/office/drawing/2014/main" val="3567750031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448112418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4025089480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2608307597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3192331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6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2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0FCD79-00A3-4165-AF62-45B5DA780AC1}"/>
              </a:ext>
            </a:extLst>
          </p:cNvPr>
          <p:cNvSpPr txBox="1"/>
          <p:nvPr/>
        </p:nvSpPr>
        <p:spPr>
          <a:xfrm>
            <a:off x="6453401" y="3706838"/>
            <a:ext cx="22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3FB3C3-35B3-4C6E-A5BF-A9D94207D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423"/>
              </p:ext>
            </p:extLst>
          </p:nvPr>
        </p:nvGraphicFramePr>
        <p:xfrm>
          <a:off x="6602619" y="4140318"/>
          <a:ext cx="3648191" cy="1325880"/>
        </p:xfrm>
        <a:graphic>
          <a:graphicData uri="http://schemas.openxmlformats.org/drawingml/2006/table">
            <a:tbl>
              <a:tblPr/>
              <a:tblGrid>
                <a:gridCol w="931495">
                  <a:extLst>
                    <a:ext uri="{9D8B030D-6E8A-4147-A177-3AD203B41FA5}">
                      <a16:colId xmlns:a16="http://schemas.microsoft.com/office/drawing/2014/main" val="2572134431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4211528267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2481705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8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62523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12349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21113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227365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045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EA6906-0211-4741-AA25-501DAB1EB2EC}"/>
              </a:ext>
            </a:extLst>
          </p:cNvPr>
          <p:cNvSpPr txBox="1"/>
          <p:nvPr/>
        </p:nvSpPr>
        <p:spPr>
          <a:xfrm>
            <a:off x="6532119" y="5676594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89.65</a:t>
            </a:r>
            <a:endParaRPr lang="en-US" b="1" dirty="0"/>
          </a:p>
          <a:p>
            <a:r>
              <a:rPr lang="en-US" b="1" dirty="0"/>
              <a:t>Area Under curve score</a:t>
            </a:r>
            <a:r>
              <a:rPr lang="en-US" dirty="0"/>
              <a:t> : 0.95933</a:t>
            </a:r>
          </a:p>
        </p:txBody>
      </p:sp>
    </p:spTree>
    <p:extLst>
      <p:ext uri="{BB962C8B-B14F-4D97-AF65-F5344CB8AC3E}">
        <p14:creationId xmlns:p14="http://schemas.microsoft.com/office/powerpoint/2010/main" val="75665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EF54-B0F5-431F-8E0D-FCC5E1F7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18216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E02A-D0E7-48CB-BC90-79A8EF6C80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03155" cy="49743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 this model hyperparameters are tuned using </a:t>
            </a:r>
            <a:r>
              <a:rPr lang="en-US" sz="2000" b="1" dirty="0" err="1"/>
              <a:t>RandomizedSearchCV</a:t>
            </a:r>
            <a:r>
              <a:rPr lang="en-US" sz="2000" dirty="0"/>
              <a:t>. Hyperparameters found in </a:t>
            </a:r>
            <a:r>
              <a:rPr lang="en-US" sz="2000" dirty="0" err="1"/>
              <a:t>RandomizedSearchCV</a:t>
            </a:r>
            <a:r>
              <a:rPr lang="en-US" sz="2000" dirty="0"/>
              <a:t> are used to for learning </a:t>
            </a:r>
            <a:r>
              <a:rPr lang="en-US" sz="2000" b="1" dirty="0" err="1"/>
              <a:t>RandomForestClassifier</a:t>
            </a:r>
            <a:r>
              <a:rPr lang="en-US" sz="2000" dirty="0"/>
              <a:t>. This model is tested on test data and evaluated using accuracy, precision and recall, and confusion matrix.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Hyperparameters tuning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 err="1"/>
              <a:t>n_estimators</a:t>
            </a:r>
            <a:r>
              <a:rPr lang="en-US" sz="2000" b="1" dirty="0"/>
              <a:t> </a:t>
            </a:r>
            <a:r>
              <a:rPr lang="en-US" sz="2000" dirty="0"/>
              <a:t>- the number of trees in the forest. Usually higher number of trees the better to learn the data. </a:t>
            </a:r>
            <a:r>
              <a:rPr lang="en-US" sz="2000" dirty="0" err="1"/>
              <a:t>n_estimators</a:t>
            </a:r>
            <a:r>
              <a:rPr lang="en-US" sz="2000" dirty="0"/>
              <a:t> = [4, 8, 16, 32, 64, 100, 200]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max_features</a:t>
            </a:r>
            <a:r>
              <a:rPr lang="en-US" sz="2000" b="1" dirty="0"/>
              <a:t> </a:t>
            </a:r>
            <a:r>
              <a:rPr lang="en-US" sz="2000" dirty="0"/>
              <a:t>- number of features to consider when looking for the best split. </a:t>
            </a:r>
            <a:r>
              <a:rPr lang="en-US" sz="2000" dirty="0" err="1"/>
              <a:t>max_features</a:t>
            </a:r>
            <a:r>
              <a:rPr lang="en-US" sz="2000" dirty="0"/>
              <a:t> = [2, 4, 5, 10, 15, 20, 25]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max_depth</a:t>
            </a:r>
            <a:r>
              <a:rPr lang="en-US" sz="2000" b="1" dirty="0"/>
              <a:t> </a:t>
            </a:r>
            <a:r>
              <a:rPr lang="en-US" sz="2000" dirty="0"/>
              <a:t>- depth of the tree, the more splits it has and it captures more information about the data. But as the tree gets very deep, it might lead to overfitting. </a:t>
            </a:r>
            <a:r>
              <a:rPr lang="fr-FR" sz="2000" dirty="0" err="1"/>
              <a:t>max_depth</a:t>
            </a:r>
            <a:r>
              <a:rPr lang="fr-FR" sz="2000" b="1" dirty="0"/>
              <a:t> </a:t>
            </a:r>
            <a:r>
              <a:rPr lang="fr-FR" sz="2000" dirty="0"/>
              <a:t>- [4, 8, 10, 12, 16, 32, 64]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97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60A5-CAC5-4379-9D7B-892071B4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D38B-A038-4E56-B9D6-DDCD059891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440470" cy="5296497"/>
          </a:xfrm>
        </p:spPr>
        <p:txBody>
          <a:bodyPr>
            <a:normAutofit/>
          </a:bodyPr>
          <a:lstStyle/>
          <a:p>
            <a:r>
              <a:rPr lang="en-US" sz="2000" b="1" dirty="0"/>
              <a:t>Hyperparameters tuning continued ….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min_samples_split</a:t>
            </a:r>
            <a:r>
              <a:rPr lang="en-US" sz="2000" b="1" dirty="0"/>
              <a:t> </a:t>
            </a:r>
            <a:r>
              <a:rPr lang="en-US" sz="2000" dirty="0"/>
              <a:t>- number of samples required to split an internal node. smaller samples might lead to overfitting. </a:t>
            </a:r>
            <a:r>
              <a:rPr lang="en-US" sz="2000" dirty="0" err="1"/>
              <a:t>min_samples_split</a:t>
            </a:r>
            <a:r>
              <a:rPr lang="en-US" sz="2000" dirty="0"/>
              <a:t> = [2, 4, 6, 8, 10, 12, 16, 32, 64]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min_samples_leaf</a:t>
            </a:r>
            <a:r>
              <a:rPr lang="en-US" sz="2000" b="1" dirty="0"/>
              <a:t> </a:t>
            </a:r>
            <a:r>
              <a:rPr lang="en-US" sz="2000" dirty="0"/>
              <a:t>- The minimum number of samples required to be at a leaf node. smaller samples might lead to overfitting. </a:t>
            </a:r>
            <a:r>
              <a:rPr lang="en-US" sz="2000" dirty="0" err="1"/>
              <a:t>min_samples_leaf</a:t>
            </a:r>
            <a:r>
              <a:rPr lang="en-US" sz="2000" dirty="0"/>
              <a:t> = [2, 4, 6, 8, 10, 12, 16, 32, 64]</a:t>
            </a:r>
          </a:p>
          <a:p>
            <a:r>
              <a:rPr lang="en-US" sz="2000" b="1" dirty="0"/>
              <a:t>criterion</a:t>
            </a:r>
            <a:r>
              <a:rPr lang="en-US" sz="2000" dirty="0"/>
              <a:t> - ['</a:t>
            </a:r>
            <a:r>
              <a:rPr lang="en-US" sz="2000" dirty="0" err="1"/>
              <a:t>gini</a:t>
            </a:r>
            <a:r>
              <a:rPr lang="en-US" sz="2000" dirty="0"/>
              <a:t>','entropy']</a:t>
            </a:r>
          </a:p>
          <a:p>
            <a:r>
              <a:rPr lang="en-US" sz="2000" b="1" dirty="0"/>
              <a:t>bootstrap</a:t>
            </a:r>
            <a:r>
              <a:rPr lang="en-US" sz="2000" dirty="0"/>
              <a:t> - [True, False]</a:t>
            </a:r>
          </a:p>
          <a:p>
            <a:r>
              <a:rPr lang="en-US" sz="2000" dirty="0"/>
              <a:t>Best Parameters are </a:t>
            </a:r>
            <a:r>
              <a:rPr lang="en-US" sz="2000" b="1" dirty="0" err="1"/>
              <a:t>n_estimators</a:t>
            </a:r>
            <a:r>
              <a:rPr lang="en-US" sz="2000" b="1" dirty="0"/>
              <a:t> – 200, </a:t>
            </a:r>
            <a:r>
              <a:rPr lang="en-US" sz="2000" b="1" dirty="0" err="1"/>
              <a:t>max_features</a:t>
            </a:r>
            <a:r>
              <a:rPr lang="en-US" sz="2000" b="1" dirty="0"/>
              <a:t> - 10, </a:t>
            </a:r>
            <a:r>
              <a:rPr lang="en-US" sz="2000" b="1" dirty="0" err="1"/>
              <a:t>max_depth</a:t>
            </a:r>
            <a:r>
              <a:rPr lang="en-US" sz="2000" b="1" dirty="0"/>
              <a:t> - 12, </a:t>
            </a:r>
            <a:r>
              <a:rPr lang="en-US" sz="2000" b="1" dirty="0" err="1"/>
              <a:t>min_samples_split</a:t>
            </a:r>
            <a:r>
              <a:rPr lang="en-US" sz="2000" b="1" dirty="0"/>
              <a:t> - 4, </a:t>
            </a:r>
            <a:r>
              <a:rPr lang="en-US" sz="2000" b="1" dirty="0" err="1"/>
              <a:t>min_samples_leaf</a:t>
            </a:r>
            <a:r>
              <a:rPr lang="en-US" sz="2000" b="1" dirty="0"/>
              <a:t> - 8, criterion - </a:t>
            </a:r>
            <a:r>
              <a:rPr lang="en-US" sz="2000" b="1" dirty="0" err="1"/>
              <a:t>gini</a:t>
            </a:r>
            <a:r>
              <a:rPr lang="en-US" sz="2000" b="1" dirty="0"/>
              <a:t>, bootstrap - False</a:t>
            </a:r>
            <a:endParaRPr lang="en-US" sz="2000" dirty="0"/>
          </a:p>
          <a:p>
            <a:endParaRPr lang="en-US" sz="2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E563-61D8-4972-8478-9DAB7715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6909D3-1405-4BE4-98BB-E2E5EB4343D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5632045"/>
              </p:ext>
            </p:extLst>
          </p:nvPr>
        </p:nvGraphicFramePr>
        <p:xfrm>
          <a:off x="539750" y="2277472"/>
          <a:ext cx="4231033" cy="1051560"/>
        </p:xfrm>
        <a:graphic>
          <a:graphicData uri="http://schemas.openxmlformats.org/drawingml/2006/table">
            <a:tbl>
              <a:tblPr/>
              <a:tblGrid>
                <a:gridCol w="573433">
                  <a:extLst>
                    <a:ext uri="{9D8B030D-6E8A-4147-A177-3AD203B41FA5}">
                      <a16:colId xmlns:a16="http://schemas.microsoft.com/office/drawing/2014/main" val="3983604810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979449345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1453174307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296528564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200211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21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32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AFA36-05FD-408B-B483-5EB39C1C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4463"/>
              </p:ext>
            </p:extLst>
          </p:nvPr>
        </p:nvGraphicFramePr>
        <p:xfrm>
          <a:off x="521207" y="3891403"/>
          <a:ext cx="3732741" cy="1325880"/>
        </p:xfrm>
        <a:graphic>
          <a:graphicData uri="http://schemas.openxmlformats.org/drawingml/2006/table">
            <a:tbl>
              <a:tblPr/>
              <a:tblGrid>
                <a:gridCol w="976289">
                  <a:extLst>
                    <a:ext uri="{9D8B030D-6E8A-4147-A177-3AD203B41FA5}">
                      <a16:colId xmlns:a16="http://schemas.microsoft.com/office/drawing/2014/main" val="1013018621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24973945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124001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32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15609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3114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3994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58121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29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721D029-1FCC-4815-AF1F-8D5BB4C97465}"/>
              </a:ext>
            </a:extLst>
          </p:cNvPr>
          <p:cNvSpPr/>
          <p:nvPr/>
        </p:nvSpPr>
        <p:spPr>
          <a:xfrm>
            <a:off x="539750" y="1740050"/>
            <a:ext cx="227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963CC-9216-4DA6-9D15-0C88454F42B2}"/>
              </a:ext>
            </a:extLst>
          </p:cNvPr>
          <p:cNvSpPr/>
          <p:nvPr/>
        </p:nvSpPr>
        <p:spPr>
          <a:xfrm>
            <a:off x="521207" y="3457089"/>
            <a:ext cx="206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2E7DA-D4AE-4F04-AEA4-BDBE48C09021}"/>
              </a:ext>
            </a:extLst>
          </p:cNvPr>
          <p:cNvSpPr txBox="1"/>
          <p:nvPr/>
        </p:nvSpPr>
        <p:spPr>
          <a:xfrm>
            <a:off x="521207" y="1338890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A8C5D-0D82-435D-BFD1-7671912CB927}"/>
              </a:ext>
            </a:extLst>
          </p:cNvPr>
          <p:cNvSpPr txBox="1"/>
          <p:nvPr/>
        </p:nvSpPr>
        <p:spPr>
          <a:xfrm>
            <a:off x="6981642" y="1338890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B06454-9234-4062-95BE-676BA3A7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30579"/>
              </p:ext>
            </p:extLst>
          </p:nvPr>
        </p:nvGraphicFramePr>
        <p:xfrm>
          <a:off x="6981642" y="3826421"/>
          <a:ext cx="3732741" cy="1325880"/>
        </p:xfrm>
        <a:graphic>
          <a:graphicData uri="http://schemas.openxmlformats.org/drawingml/2006/table">
            <a:tbl>
              <a:tblPr/>
              <a:tblGrid>
                <a:gridCol w="976289">
                  <a:extLst>
                    <a:ext uri="{9D8B030D-6E8A-4147-A177-3AD203B41FA5}">
                      <a16:colId xmlns:a16="http://schemas.microsoft.com/office/drawing/2014/main" val="1013018621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24973945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124001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32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63157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11715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15318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233160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2915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059EB7F-23B5-48A8-A759-5208A6E8A5BE}"/>
              </a:ext>
            </a:extLst>
          </p:cNvPr>
          <p:cNvSpPr/>
          <p:nvPr/>
        </p:nvSpPr>
        <p:spPr>
          <a:xfrm>
            <a:off x="6981642" y="1740050"/>
            <a:ext cx="227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Precision and recall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B853A1E-5A44-4100-BD22-7A771F86B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761953"/>
              </p:ext>
            </p:extLst>
          </p:nvPr>
        </p:nvGraphicFramePr>
        <p:xfrm>
          <a:off x="6981642" y="2262318"/>
          <a:ext cx="4231033" cy="1051560"/>
        </p:xfrm>
        <a:graphic>
          <a:graphicData uri="http://schemas.openxmlformats.org/drawingml/2006/table">
            <a:tbl>
              <a:tblPr/>
              <a:tblGrid>
                <a:gridCol w="573433">
                  <a:extLst>
                    <a:ext uri="{9D8B030D-6E8A-4147-A177-3AD203B41FA5}">
                      <a16:colId xmlns:a16="http://schemas.microsoft.com/office/drawing/2014/main" val="3983604810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979449345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1453174307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296528564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200211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21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3244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DD36441-C151-4770-8FB1-9DB8000978AF}"/>
              </a:ext>
            </a:extLst>
          </p:cNvPr>
          <p:cNvSpPr/>
          <p:nvPr/>
        </p:nvSpPr>
        <p:spPr>
          <a:xfrm>
            <a:off x="7028065" y="3397240"/>
            <a:ext cx="206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88B63-9944-4F9D-964F-2673CC917D03}"/>
              </a:ext>
            </a:extLst>
          </p:cNvPr>
          <p:cNvSpPr txBox="1"/>
          <p:nvPr/>
        </p:nvSpPr>
        <p:spPr>
          <a:xfrm>
            <a:off x="539496" y="5726331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91.21</a:t>
            </a:r>
          </a:p>
          <a:p>
            <a:r>
              <a:rPr lang="en-US" b="1" dirty="0"/>
              <a:t>Area Under curve score</a:t>
            </a:r>
            <a:r>
              <a:rPr lang="en-US" dirty="0"/>
              <a:t> : 0.97015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2773C6-7ED4-49F9-9419-604633994ACB}"/>
              </a:ext>
            </a:extLst>
          </p:cNvPr>
          <p:cNvSpPr txBox="1"/>
          <p:nvPr/>
        </p:nvSpPr>
        <p:spPr>
          <a:xfrm>
            <a:off x="6981642" y="5664844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91.64</a:t>
            </a:r>
            <a:endParaRPr lang="en-US" b="1" dirty="0"/>
          </a:p>
          <a:p>
            <a:r>
              <a:rPr lang="en-US" b="1" dirty="0"/>
              <a:t>Area Under curve score</a:t>
            </a:r>
            <a:r>
              <a:rPr lang="en-US" dirty="0"/>
              <a:t> : 0.97363</a:t>
            </a:r>
          </a:p>
        </p:txBody>
      </p:sp>
    </p:spTree>
    <p:extLst>
      <p:ext uri="{BB962C8B-B14F-4D97-AF65-F5344CB8AC3E}">
        <p14:creationId xmlns:p14="http://schemas.microsoft.com/office/powerpoint/2010/main" val="23826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6660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/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A604D-DD03-448E-AED7-83E9EC119459}"/>
              </a:ext>
            </a:extLst>
          </p:cNvPr>
          <p:cNvSpPr txBox="1"/>
          <p:nvPr/>
        </p:nvSpPr>
        <p:spPr>
          <a:xfrm>
            <a:off x="636104" y="1285462"/>
            <a:ext cx="11171583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is divided into 4 parts 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Wrangling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Methods used to transform data into statistical usable format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Story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Visual insights into data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A hypothesis test to analyze bias and correlation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model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Machine learning algorithms used and methods applied to predict the model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Findings of the Machine learning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2DAA-EBC7-4889-AFC8-93FACAD4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Random Forest</a:t>
            </a:r>
            <a:r>
              <a:rPr lang="en-US" b="1" dirty="0">
                <a:ea typeface="Segoe UI Black" panose="020B0A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858AA8-C1A9-460E-B057-5E929918B05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13972" y="1390055"/>
            <a:ext cx="503196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Feature </a:t>
            </a:r>
            <a:r>
              <a:rPr lang="en-US" altLang="en-US" sz="2000" b="1" dirty="0">
                <a:solidFill>
                  <a:srgbClr val="000000"/>
                </a:solidFill>
                <a:cs typeface="Courier New" panose="02070309020205020404" pitchFamily="49" charset="0"/>
              </a:rPr>
              <a:t>Importance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652DE-E1EC-454A-A209-5BF56799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2" y="1697833"/>
            <a:ext cx="11180463" cy="49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FF3C-6EC1-40E5-BF0F-D800933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FAE-5A28-4271-9F42-E7A3E550B7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22851" cy="506144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In this model hyperparameters are tuned using </a:t>
            </a:r>
            <a:r>
              <a:rPr lang="en-US" sz="2000" b="1" dirty="0" err="1"/>
              <a:t>RandomizedSearchCV</a:t>
            </a:r>
            <a:r>
              <a:rPr lang="en-US" sz="2000" dirty="0"/>
              <a:t>. Hyperparameters found in </a:t>
            </a:r>
            <a:r>
              <a:rPr lang="en-US" sz="2000" b="1" dirty="0" err="1"/>
              <a:t>RandomizedSearchCV</a:t>
            </a:r>
            <a:r>
              <a:rPr lang="en-US" sz="2000" dirty="0"/>
              <a:t> are used to for learning </a:t>
            </a:r>
            <a:r>
              <a:rPr lang="en-US" sz="2000" b="1" dirty="0" err="1"/>
              <a:t>XGBClassifier</a:t>
            </a:r>
            <a:r>
              <a:rPr lang="en-US" sz="2000" dirty="0"/>
              <a:t>. This model is tested on test data and evaluate using precision and recall, and confusion matrix.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Hyperparameters Tuning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n_estimators</a:t>
            </a:r>
            <a:r>
              <a:rPr lang="en-US" sz="2000" b="1" dirty="0"/>
              <a:t> </a:t>
            </a:r>
            <a:r>
              <a:rPr lang="en-US" sz="2000" dirty="0"/>
              <a:t>- number of trees to grow. Larger the tree size better the model, but more numbers of trees can be computationally expensive and affects the performance of the model </a:t>
            </a:r>
            <a:r>
              <a:rPr lang="pt-BR" sz="2000" dirty="0"/>
              <a:t>n_estimators = [4, 8, 16, 32, 64, 100, 200]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max_depth</a:t>
            </a:r>
            <a:r>
              <a:rPr lang="en-US" sz="2000" b="1" dirty="0"/>
              <a:t> </a:t>
            </a:r>
            <a:r>
              <a:rPr lang="en-US" sz="2000" dirty="0"/>
              <a:t>- depth of the tree, the more splits it has and it captures more information about the data. But as the tree gets very deep, it might lead to overfitting </a:t>
            </a:r>
            <a:r>
              <a:rPr lang="fr-FR" sz="2000" dirty="0" err="1"/>
              <a:t>max_depth</a:t>
            </a:r>
            <a:r>
              <a:rPr lang="fr-FR" sz="2000" dirty="0"/>
              <a:t> = [4, 8, 10, 12, 16, 32, 64]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4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571-210D-43AD-A3EA-BE60B027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3428-4070-4BB1-AF12-33C40B623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32453"/>
            <a:ext cx="11360957" cy="536713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Hyperparameters Tuning continued….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min_child_weight</a:t>
            </a:r>
            <a:r>
              <a:rPr lang="en-US" sz="2000" b="1" dirty="0"/>
              <a:t> </a:t>
            </a:r>
            <a:r>
              <a:rPr lang="en-US" sz="2000" dirty="0"/>
              <a:t>- Minimum sum of instance weight needed in a child. </a:t>
            </a:r>
            <a:r>
              <a:rPr lang="en-US" sz="2000" dirty="0" err="1"/>
              <a:t>min_child_weight</a:t>
            </a:r>
            <a:r>
              <a:rPr lang="en-US" sz="2000" dirty="0"/>
              <a:t> = [2, 4, 6, 8, 10, 12, 16, 32, 64]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gamma</a:t>
            </a:r>
            <a:r>
              <a:rPr lang="en-US" sz="2000" dirty="0"/>
              <a:t> - [0.1, 0.2, 0.3, 0.4, 0.5]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colsample_bytree</a:t>
            </a:r>
            <a:r>
              <a:rPr lang="en-US" sz="2000" b="1" dirty="0"/>
              <a:t> </a:t>
            </a:r>
            <a:r>
              <a:rPr lang="en-US" sz="2000" dirty="0"/>
              <a:t>- Subsample ratio of columns when constructing each tree. </a:t>
            </a:r>
            <a:r>
              <a:rPr lang="en-US" sz="2000" dirty="0" err="1"/>
              <a:t>colsample_bytree</a:t>
            </a:r>
            <a:r>
              <a:rPr lang="en-US" sz="2000" dirty="0"/>
              <a:t> = [0.2, 0.4, 0.6, 0.8]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colsample_bylevel</a:t>
            </a:r>
            <a:r>
              <a:rPr lang="en-US" sz="2000" b="1" dirty="0"/>
              <a:t> </a:t>
            </a:r>
            <a:r>
              <a:rPr lang="en-US" sz="2000" dirty="0"/>
              <a:t>- Subsample ratio of columns for each split, in each level </a:t>
            </a:r>
            <a:r>
              <a:rPr lang="pt-BR" sz="2000" dirty="0"/>
              <a:t>colsample_bylevel = [0.2, 0.4, 0.6, 0.8]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Best Parameters are </a:t>
            </a:r>
            <a:r>
              <a:rPr lang="en-US" sz="2000" b="1" dirty="0" err="1"/>
              <a:t>n_estimators</a:t>
            </a:r>
            <a:r>
              <a:rPr lang="en-US" sz="2000" b="1" dirty="0"/>
              <a:t> - 64, </a:t>
            </a:r>
            <a:r>
              <a:rPr lang="en-US" sz="2000" b="1" dirty="0" err="1"/>
              <a:t>max_depth</a:t>
            </a:r>
            <a:r>
              <a:rPr lang="en-US" sz="2000" b="1" dirty="0"/>
              <a:t> - 32, </a:t>
            </a:r>
            <a:r>
              <a:rPr lang="en-US" sz="2000" b="1" dirty="0" err="1"/>
              <a:t>min_child_weight</a:t>
            </a:r>
            <a:r>
              <a:rPr lang="en-US" sz="2000" b="1" dirty="0"/>
              <a:t> - 64, gamma – 0.3, </a:t>
            </a:r>
            <a:r>
              <a:rPr lang="en-US" sz="2000" b="1" dirty="0" err="1"/>
              <a:t>colsample_bytree</a:t>
            </a:r>
            <a:r>
              <a:rPr lang="en-US" sz="2000" b="1" dirty="0"/>
              <a:t>- 0.8, </a:t>
            </a:r>
            <a:r>
              <a:rPr lang="en-US" sz="2000" b="1" dirty="0" err="1"/>
              <a:t>colsample_bylevel</a:t>
            </a:r>
            <a:r>
              <a:rPr lang="en-US" sz="2000" b="1" dirty="0"/>
              <a:t> – 0.2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4B20-CC7B-4711-8DDB-DE416E19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A4BF1-7B03-40DE-97D4-1737BDF9C68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05075060"/>
              </p:ext>
            </p:extLst>
          </p:nvPr>
        </p:nvGraphicFramePr>
        <p:xfrm>
          <a:off x="539496" y="2155634"/>
          <a:ext cx="4244539" cy="1051560"/>
        </p:xfrm>
        <a:graphic>
          <a:graphicData uri="http://schemas.openxmlformats.org/drawingml/2006/table">
            <a:tbl>
              <a:tblPr/>
              <a:tblGrid>
                <a:gridCol w="573687">
                  <a:extLst>
                    <a:ext uri="{9D8B030D-6E8A-4147-A177-3AD203B41FA5}">
                      <a16:colId xmlns:a16="http://schemas.microsoft.com/office/drawing/2014/main" val="1775202765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608310462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339344511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368208596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236850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5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6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B1DAB-D410-4D31-A291-184C95AFF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47455"/>
              </p:ext>
            </p:extLst>
          </p:nvPr>
        </p:nvGraphicFramePr>
        <p:xfrm>
          <a:off x="521207" y="3921315"/>
          <a:ext cx="3785750" cy="1341120"/>
        </p:xfrm>
        <a:graphic>
          <a:graphicData uri="http://schemas.openxmlformats.org/drawingml/2006/table">
            <a:tbl>
              <a:tblPr/>
              <a:tblGrid>
                <a:gridCol w="1000291">
                  <a:extLst>
                    <a:ext uri="{9D8B030D-6E8A-4147-A177-3AD203B41FA5}">
                      <a16:colId xmlns:a16="http://schemas.microsoft.com/office/drawing/2014/main" val="3428317711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442327224"/>
                    </a:ext>
                  </a:extLst>
                </a:gridCol>
                <a:gridCol w="1389796">
                  <a:extLst>
                    <a:ext uri="{9D8B030D-6E8A-4147-A177-3AD203B41FA5}">
                      <a16:colId xmlns:a16="http://schemas.microsoft.com/office/drawing/2014/main" val="2504202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0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15621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3102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4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3889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58226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01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C3930C-770C-444B-A16E-5BF38CED2005}"/>
              </a:ext>
            </a:extLst>
          </p:cNvPr>
          <p:cNvSpPr/>
          <p:nvPr/>
        </p:nvSpPr>
        <p:spPr>
          <a:xfrm>
            <a:off x="539749" y="1740050"/>
            <a:ext cx="2985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Precision and recall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9A916-DF56-4E49-8079-BCA9B1BEA6F9}"/>
              </a:ext>
            </a:extLst>
          </p:cNvPr>
          <p:cNvSpPr/>
          <p:nvPr/>
        </p:nvSpPr>
        <p:spPr>
          <a:xfrm>
            <a:off x="521207" y="3517221"/>
            <a:ext cx="2829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A1EE2-A3BC-4929-B6EF-9185469CE567}"/>
              </a:ext>
            </a:extLst>
          </p:cNvPr>
          <p:cNvSpPr txBox="1"/>
          <p:nvPr/>
        </p:nvSpPr>
        <p:spPr>
          <a:xfrm>
            <a:off x="521207" y="1338890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BAE6-D91D-407E-AE14-70352857BD7D}"/>
              </a:ext>
            </a:extLst>
          </p:cNvPr>
          <p:cNvSpPr txBox="1"/>
          <p:nvPr/>
        </p:nvSpPr>
        <p:spPr>
          <a:xfrm>
            <a:off x="539496" y="5726331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91.35</a:t>
            </a:r>
          </a:p>
          <a:p>
            <a:r>
              <a:rPr lang="en-US" b="1" dirty="0"/>
              <a:t>Area Under curve score</a:t>
            </a:r>
            <a:r>
              <a:rPr lang="en-US" dirty="0"/>
              <a:t> : 0.97056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07AB7-09EF-4D16-915D-5810EDE0719B}"/>
              </a:ext>
            </a:extLst>
          </p:cNvPr>
          <p:cNvSpPr txBox="1"/>
          <p:nvPr/>
        </p:nvSpPr>
        <p:spPr>
          <a:xfrm>
            <a:off x="6570825" y="1372936"/>
            <a:ext cx="3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FEDB0-CB25-4B36-8617-E08819F1F3CE}"/>
              </a:ext>
            </a:extLst>
          </p:cNvPr>
          <p:cNvSpPr/>
          <p:nvPr/>
        </p:nvSpPr>
        <p:spPr>
          <a:xfrm>
            <a:off x="6570825" y="1755524"/>
            <a:ext cx="2985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Precision and recall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77E2E443-8945-4537-A361-E450CBA05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784416"/>
              </p:ext>
            </p:extLst>
          </p:nvPr>
        </p:nvGraphicFramePr>
        <p:xfrm>
          <a:off x="6570825" y="2126162"/>
          <a:ext cx="4244539" cy="1051560"/>
        </p:xfrm>
        <a:graphic>
          <a:graphicData uri="http://schemas.openxmlformats.org/drawingml/2006/table">
            <a:tbl>
              <a:tblPr/>
              <a:tblGrid>
                <a:gridCol w="573687">
                  <a:extLst>
                    <a:ext uri="{9D8B030D-6E8A-4147-A177-3AD203B41FA5}">
                      <a16:colId xmlns:a16="http://schemas.microsoft.com/office/drawing/2014/main" val="1775202765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608310462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339344511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368208596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236850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5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18723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62115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66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4CE4921-1B30-4F4A-A5B2-92C1B4E4071D}"/>
              </a:ext>
            </a:extLst>
          </p:cNvPr>
          <p:cNvSpPr/>
          <p:nvPr/>
        </p:nvSpPr>
        <p:spPr>
          <a:xfrm>
            <a:off x="6570825" y="3361561"/>
            <a:ext cx="2829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Confusion Matrix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F0BBFF-5BBC-4ABF-960C-B7253AB2B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90337"/>
              </p:ext>
            </p:extLst>
          </p:nvPr>
        </p:nvGraphicFramePr>
        <p:xfrm>
          <a:off x="6570825" y="3917331"/>
          <a:ext cx="3785750" cy="1341120"/>
        </p:xfrm>
        <a:graphic>
          <a:graphicData uri="http://schemas.openxmlformats.org/drawingml/2006/table">
            <a:tbl>
              <a:tblPr/>
              <a:tblGrid>
                <a:gridCol w="1000291">
                  <a:extLst>
                    <a:ext uri="{9D8B030D-6E8A-4147-A177-3AD203B41FA5}">
                      <a16:colId xmlns:a16="http://schemas.microsoft.com/office/drawing/2014/main" val="3428317711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442327224"/>
                    </a:ext>
                  </a:extLst>
                </a:gridCol>
                <a:gridCol w="1389796">
                  <a:extLst>
                    <a:ext uri="{9D8B030D-6E8A-4147-A177-3AD203B41FA5}">
                      <a16:colId xmlns:a16="http://schemas.microsoft.com/office/drawing/2014/main" val="2504202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Predicted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0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63644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11228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4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Actual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14538 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233940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01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FEA7E73-B9ED-4374-8FC2-35138C394E47}"/>
              </a:ext>
            </a:extLst>
          </p:cNvPr>
          <p:cNvSpPr txBox="1"/>
          <p:nvPr/>
        </p:nvSpPr>
        <p:spPr>
          <a:xfrm>
            <a:off x="6469844" y="5674894"/>
            <a:ext cx="47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Score : </a:t>
            </a:r>
            <a:r>
              <a:rPr lang="en-US" dirty="0"/>
              <a:t>92.03</a:t>
            </a:r>
          </a:p>
          <a:p>
            <a:r>
              <a:rPr lang="en-US" b="1" dirty="0"/>
              <a:t>Area Under curve score</a:t>
            </a:r>
            <a:r>
              <a:rPr lang="en-US" dirty="0"/>
              <a:t> : 0.97434</a:t>
            </a:r>
          </a:p>
        </p:txBody>
      </p:sp>
    </p:spTree>
    <p:extLst>
      <p:ext uri="{BB962C8B-B14F-4D97-AF65-F5344CB8AC3E}">
        <p14:creationId xmlns:p14="http://schemas.microsoft.com/office/powerpoint/2010/main" val="425970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BEAB-ECFD-41EB-903F-1B62D0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Prediction Model – </a:t>
            </a:r>
            <a:r>
              <a:rPr lang="en-US" dirty="0">
                <a:ea typeface="Segoe UI Black" panose="020B0A02040204020203" pitchFamily="34" charset="0"/>
              </a:rPr>
              <a:t>XGBOOST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82A8F-2BC0-45D7-BA54-512A7688DD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55627"/>
            <a:ext cx="4416552" cy="64008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820A5-B247-4664-8299-6602EA97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696278"/>
            <a:ext cx="10751356" cy="48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75F-1E51-4FF8-80E8-4D102336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619-3552-4828-816F-A424782EF0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601746" cy="3977640"/>
          </a:xfrm>
        </p:spPr>
        <p:txBody>
          <a:bodyPr>
            <a:normAutofit/>
          </a:bodyPr>
          <a:lstStyle/>
          <a:p>
            <a:r>
              <a:rPr lang="en-US" sz="2000" dirty="0"/>
              <a:t>Among all the four models, </a:t>
            </a:r>
            <a:r>
              <a:rPr lang="en-US" sz="2000" b="1" dirty="0"/>
              <a:t>XGBOOST</a:t>
            </a:r>
            <a:r>
              <a:rPr lang="en-US" sz="2000" dirty="0"/>
              <a:t> and </a:t>
            </a:r>
            <a:r>
              <a:rPr lang="en-US" sz="2000" b="1" dirty="0"/>
              <a:t>Random Forest</a:t>
            </a:r>
            <a:r>
              <a:rPr lang="en-US" sz="2000" dirty="0"/>
              <a:t> do better than other models. </a:t>
            </a:r>
            <a:r>
              <a:rPr lang="en-US" sz="2000" b="1" dirty="0"/>
              <a:t>XGBOOST</a:t>
            </a:r>
            <a:r>
              <a:rPr lang="en-US" sz="2000" dirty="0"/>
              <a:t> and </a:t>
            </a:r>
            <a:r>
              <a:rPr lang="en-US" sz="2000" b="1" dirty="0"/>
              <a:t>Random Forest</a:t>
            </a:r>
            <a:r>
              <a:rPr lang="en-US" sz="2000" dirty="0"/>
              <a:t> both have almost same precision and recall. </a:t>
            </a:r>
            <a:r>
              <a:rPr lang="en-US" sz="2000" b="1" dirty="0"/>
              <a:t> XGBOOST </a:t>
            </a:r>
            <a:r>
              <a:rPr lang="en-US" sz="2000" dirty="0"/>
              <a:t>is 1% better(F1-Score) at predicting loan rejection rate than </a:t>
            </a:r>
            <a:r>
              <a:rPr lang="en-US" sz="2000" b="1" dirty="0"/>
              <a:t>Random Forest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8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594-010A-48B1-B840-5DC75DB4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3D4E-9AD8-4633-A00C-5CCDC08ED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35669" cy="497433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The Home Mortgage Disclosure Act (HMDA) requires many financial institutions to maintain, report, and publicly disclose information about mortgages. The project uses this data to make loan approval predictions.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Data is at </a:t>
            </a:r>
            <a:r>
              <a:rPr lang="en-US" sz="2000" dirty="0">
                <a:hlinkClick r:id="rId2"/>
              </a:rPr>
              <a:t>https://www.kaggle.com/miker400/washington-state-home-mortgage-hdma2016/home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This project builds prediction model to help bank make data driven decisions and features affecting loan approval.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This project is divided into three parts </a:t>
            </a:r>
            <a:r>
              <a:rPr lang="en-US" sz="2000" b="1" dirty="0"/>
              <a:t>Data Wrangling</a:t>
            </a:r>
            <a:r>
              <a:rPr lang="en-US" sz="2000" dirty="0"/>
              <a:t>, </a:t>
            </a:r>
            <a:r>
              <a:rPr lang="en-US" sz="2000" b="1" dirty="0"/>
              <a:t>EDA</a:t>
            </a:r>
            <a:r>
              <a:rPr lang="en-US" sz="2000" dirty="0"/>
              <a:t> and </a:t>
            </a:r>
            <a:r>
              <a:rPr lang="en-US" sz="2000" b="1" dirty="0"/>
              <a:t>Prediction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 Wrangling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Following data cleaning methods are used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603194" y="1926640"/>
            <a:ext cx="10911865" cy="4048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Drop Columns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- </a:t>
            </a:r>
            <a:r>
              <a:rPr lang="en-US" sz="2000" dirty="0"/>
              <a:t>Columns with few data elements are dropped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Column Data Types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– Data type of Columns with categorical data is changed to “Category”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Missing Data –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Columns having around 90% of  “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” values are dropped, since there were 11 columns with less than 90% data and also imputed values cause bias in data. Columns having fewer missing values(2%) of “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” data are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imputed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to median values and values based on other column values.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ex - </a:t>
            </a:r>
            <a:r>
              <a:rPr lang="en-US" sz="2000" dirty="0"/>
              <a:t>Substitute missing values in </a:t>
            </a:r>
            <a:r>
              <a:rPr lang="en-US" sz="2000" dirty="0" err="1"/>
              <a:t>msamd_name</a:t>
            </a:r>
            <a:r>
              <a:rPr lang="en-US" sz="2000" dirty="0"/>
              <a:t> with value based on value in </a:t>
            </a:r>
            <a:r>
              <a:rPr lang="en-US" sz="2000" dirty="0" err="1"/>
              <a:t>census_tract_number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/>
              <a:t>Outliers - </a:t>
            </a:r>
            <a:r>
              <a:rPr lang="en-US" sz="2000" dirty="0"/>
              <a:t>Outliers are visually inspected with box plots and filtered out</a:t>
            </a:r>
            <a:endParaRPr lang="en-US" sz="2000" b="1" dirty="0"/>
          </a:p>
          <a:p>
            <a:pPr>
              <a:spcAft>
                <a:spcPts val="600"/>
              </a:spcAft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FBE0-00CC-43B6-9F9C-8329D2F7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A84B8-2F3E-4558-BBB3-685DCEC254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42536" y="1425530"/>
            <a:ext cx="7844663" cy="4524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13230-6F4B-4439-B37C-BCCD28910B59}"/>
              </a:ext>
            </a:extLst>
          </p:cNvPr>
          <p:cNvSpPr txBox="1"/>
          <p:nvPr/>
        </p:nvSpPr>
        <p:spPr>
          <a:xfrm>
            <a:off x="521207" y="1425530"/>
            <a:ext cx="332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310593 loan approved applications and 93595 loans rejected. Data is not a balanced data.</a:t>
            </a:r>
          </a:p>
        </p:txBody>
      </p:sp>
    </p:spTree>
    <p:extLst>
      <p:ext uri="{BB962C8B-B14F-4D97-AF65-F5344CB8AC3E}">
        <p14:creationId xmlns:p14="http://schemas.microsoft.com/office/powerpoint/2010/main" val="34788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9F7F-AF8A-4B95-A6D7-91B68172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B25D6-096D-41CD-9831-05A3EC5155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5999" y="1258257"/>
            <a:ext cx="5349573" cy="2142684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449D2ED0-1928-4132-9308-8683504FA9F2}"/>
              </a:ext>
            </a:extLst>
          </p:cNvPr>
          <p:cNvSpPr txBox="1">
            <a:spLocks/>
          </p:cNvSpPr>
          <p:nvPr/>
        </p:nvSpPr>
        <p:spPr>
          <a:xfrm>
            <a:off x="533708" y="1404571"/>
            <a:ext cx="5562291" cy="469142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Distribution of loan amounts are between 150K to 300K across all the Metropolitan areas, loan purpose and action taken.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53% of the loans applications are Refinancing, 40% are for Home Purchase and 7% are for Home Improvement.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2B848-AD06-4413-8B48-FEFDA6BB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7060"/>
            <a:ext cx="5349574" cy="27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EAAD-CB1B-488E-AACD-DAC1AA06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3306D-7F02-44B7-8DEF-FB092914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59" y="1324496"/>
            <a:ext cx="8778241" cy="5085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1743A-8431-4487-BEF9-90B5056AF2A8}"/>
              </a:ext>
            </a:extLst>
          </p:cNvPr>
          <p:cNvSpPr txBox="1"/>
          <p:nvPr/>
        </p:nvSpPr>
        <p:spPr>
          <a:xfrm>
            <a:off x="521207" y="1372522"/>
            <a:ext cx="2460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40% of the loans are approved in each loan purpose Home purchase and Refinancing, and 20% for Home Improvement.</a:t>
            </a:r>
          </a:p>
        </p:txBody>
      </p:sp>
    </p:spTree>
    <p:extLst>
      <p:ext uri="{BB962C8B-B14F-4D97-AF65-F5344CB8AC3E}">
        <p14:creationId xmlns:p14="http://schemas.microsoft.com/office/powerpoint/2010/main" val="256546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193-C6D5-4ED6-B3A7-80E1668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D861-C47B-4D2B-B37C-0474C973AB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5413248"/>
            <a:ext cx="10663627" cy="996696"/>
          </a:xfrm>
        </p:spPr>
        <p:txBody>
          <a:bodyPr>
            <a:normAutofit/>
          </a:bodyPr>
          <a:lstStyle/>
          <a:p>
            <a:r>
              <a:rPr lang="en-US" sz="1800" dirty="0"/>
              <a:t>Approximately 70% of the loans applications are Conventional loan type.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6536A-FCE6-4539-819A-E914BC8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39277"/>
            <a:ext cx="10663627" cy="40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2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BCC-68B7-4598-8467-C3119844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F7CD-6BAB-4D66-BB80-0976712B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39" y="1411593"/>
            <a:ext cx="8321028" cy="5108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7A4-4D49-4564-B2AD-F2EB8E8A71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2866313" cy="3732740"/>
          </a:xfrm>
        </p:spPr>
        <p:txBody>
          <a:bodyPr>
            <a:normAutofit/>
          </a:bodyPr>
          <a:lstStyle/>
          <a:p>
            <a:r>
              <a:rPr lang="en-US" sz="1800" dirty="0"/>
              <a:t>Approximately 60% of the loans approved are Conventional loans.</a:t>
            </a:r>
          </a:p>
        </p:txBody>
      </p:sp>
    </p:spTree>
    <p:extLst>
      <p:ext uri="{BB962C8B-B14F-4D97-AF65-F5344CB8AC3E}">
        <p14:creationId xmlns:p14="http://schemas.microsoft.com/office/powerpoint/2010/main" val="273167108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6109</TotalTime>
  <Words>1265</Words>
  <Application>Microsoft Office PowerPoint</Application>
  <PresentationFormat>Widescreen</PresentationFormat>
  <Paragraphs>343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Segoe UI</vt:lpstr>
      <vt:lpstr>Segoe UI Black</vt:lpstr>
      <vt:lpstr>Segoe UI Light</vt:lpstr>
      <vt:lpstr>Wingdings</vt:lpstr>
      <vt:lpstr>WelcomeDoc</vt:lpstr>
      <vt:lpstr>HDMA Washington Home Loans Prediction</vt:lpstr>
      <vt:lpstr>Overview</vt:lpstr>
      <vt:lpstr>Introduction</vt:lpstr>
      <vt:lpstr>Data Wrangling</vt:lpstr>
      <vt:lpstr>Data Story</vt:lpstr>
      <vt:lpstr>Data Story</vt:lpstr>
      <vt:lpstr>Data Story</vt:lpstr>
      <vt:lpstr>Data Story</vt:lpstr>
      <vt:lpstr>Data Story</vt:lpstr>
      <vt:lpstr>EDA</vt:lpstr>
      <vt:lpstr>EDA</vt:lpstr>
      <vt:lpstr>Prediction Model</vt:lpstr>
      <vt:lpstr>Prediction Model - Logistic Regression using SKLearn</vt:lpstr>
      <vt:lpstr>Prediction Model - Logistic Regression using SKLearn</vt:lpstr>
      <vt:lpstr>Prediction Model - Logistic Regression using SKLearn</vt:lpstr>
      <vt:lpstr>Prediction Model – Logit and GLM using stats model</vt:lpstr>
      <vt:lpstr>Prediction Model – Random Forest </vt:lpstr>
      <vt:lpstr>Prediction Model – Random Forest </vt:lpstr>
      <vt:lpstr>Prediction Model – Random Forest </vt:lpstr>
      <vt:lpstr>Prediction Model – Random Forest </vt:lpstr>
      <vt:lpstr>Prediction Model – XGBOOST</vt:lpstr>
      <vt:lpstr>Prediction Model – XGBOOST</vt:lpstr>
      <vt:lpstr>Prediction Model – XGBOOST</vt:lpstr>
      <vt:lpstr>Prediction Model – XGBOOST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HDMA Washington Home Loans Prediction</dc:title>
  <dc:creator>Priyanka RH</dc:creator>
  <cp:keywords/>
  <cp:lastModifiedBy>Priyanka RH</cp:lastModifiedBy>
  <cp:revision>100</cp:revision>
  <dcterms:created xsi:type="dcterms:W3CDTF">2019-02-05T01:28:34Z</dcterms:created>
  <dcterms:modified xsi:type="dcterms:W3CDTF">2019-02-18T02:56:58Z</dcterms:modified>
  <cp:version/>
</cp:coreProperties>
</file>