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79" r:id="rId4"/>
    <p:sldId id="283" r:id="rId5"/>
    <p:sldId id="284" r:id="rId6"/>
    <p:sldId id="281" r:id="rId7"/>
    <p:sldId id="257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8" r:id="rId16"/>
    <p:sldId id="293" r:id="rId17"/>
    <p:sldId id="292" r:id="rId18"/>
    <p:sldId id="294" r:id="rId19"/>
    <p:sldId id="299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Overview" id="{B9B51309-D148-4332-87C2-07BE32FBCA3B}">
          <p14:sldIdLst>
            <p14:sldId id="271"/>
          </p14:sldIdLst>
        </p14:section>
        <p14:section name="Data Wrangling" id="{0AD10F71-6087-4064-B6F6-7F0D3ED97BF1}">
          <p14:sldIdLst>
            <p14:sldId id="279"/>
            <p14:sldId id="283"/>
            <p14:sldId id="284"/>
            <p14:sldId id="281"/>
          </p14:sldIdLst>
        </p14:section>
        <p14:section name="EDA" id="{48323F4D-B832-4D47-9102-8D8707B335DE}">
          <p14:sldIdLst>
            <p14:sldId id="257"/>
            <p14:sldId id="285"/>
          </p14:sldIdLst>
        </p14:section>
        <p14:section name="Prediction Model" id="{FC6F7437-0AE6-4362-97A4-799F5E962455}">
          <p14:sldIdLst>
            <p14:sldId id="286"/>
            <p14:sldId id="287"/>
            <p14:sldId id="288"/>
            <p14:sldId id="289"/>
            <p14:sldId id="290"/>
            <p14:sldId id="291"/>
            <p14:sldId id="298"/>
            <p14:sldId id="293"/>
            <p14:sldId id="292"/>
            <p14:sldId id="294"/>
            <p14:sldId id="299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>
        <p:scale>
          <a:sx n="80" d="100"/>
          <a:sy n="80" d="100"/>
        </p:scale>
        <p:origin x="342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ker400/washington-state-home-mortgage-hdma2016/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9246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HDMA Washington Home Loans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B27E7-2264-458A-BB11-A6008E7F9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1" y="2232993"/>
            <a:ext cx="6158218" cy="37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DC4-3F66-4F5E-899A-D2C2F26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8174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20AD-203B-4F1E-AA86-32B6D4BAA5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422671" cy="5273536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data for training and testing with all the features.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Recursive Feature elimination(RFE)</a:t>
            </a:r>
            <a:r>
              <a:rPr lang="en-US" sz="2000" dirty="0"/>
              <a:t> method is used for feature selection.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find most important features from RFE, again split data for train and test based on features selected.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Second split data for tuning hyperparameter </a:t>
            </a:r>
            <a:r>
              <a:rPr lang="en-US" sz="2000" b="1" dirty="0"/>
              <a:t>C</a:t>
            </a:r>
            <a:r>
              <a:rPr lang="en-US" sz="2000" dirty="0"/>
              <a:t> using </a:t>
            </a:r>
            <a:r>
              <a:rPr lang="en-US" sz="2000" b="1" dirty="0" err="1"/>
              <a:t>GridSearchCV</a:t>
            </a:r>
            <a:r>
              <a:rPr lang="en-US" sz="20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Confusion Matrix</a:t>
            </a:r>
            <a:r>
              <a:rPr lang="en-US" sz="2000" dirty="0"/>
              <a:t> and </a:t>
            </a:r>
            <a:r>
              <a:rPr lang="en-US" sz="2000" b="1" dirty="0"/>
              <a:t>Precision</a:t>
            </a:r>
            <a:r>
              <a:rPr lang="en-US" sz="2000" dirty="0"/>
              <a:t> and </a:t>
            </a:r>
            <a:r>
              <a:rPr lang="en-US" sz="2000" b="1" dirty="0"/>
              <a:t>Recall</a:t>
            </a:r>
            <a:r>
              <a:rPr lang="en-US" sz="2000" dirty="0"/>
              <a:t> is computed for determining accuracy.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Above steps are repeated for all 25 features by eliminating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1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047-AF25-4D92-8850-9191772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8551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A7DB022-264C-4F60-9990-EC739C594DC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25376326"/>
              </p:ext>
            </p:extLst>
          </p:nvPr>
        </p:nvGraphicFramePr>
        <p:xfrm>
          <a:off x="726372" y="1889427"/>
          <a:ext cx="5238493" cy="1051560"/>
        </p:xfrm>
        <a:graphic>
          <a:graphicData uri="http://schemas.openxmlformats.org/drawingml/2006/table">
            <a:tbl>
              <a:tblPr/>
              <a:tblGrid>
                <a:gridCol w="1047698">
                  <a:extLst>
                    <a:ext uri="{9D8B030D-6E8A-4147-A177-3AD203B41FA5}">
                      <a16:colId xmlns:a16="http://schemas.microsoft.com/office/drawing/2014/main" val="4197715077"/>
                    </a:ext>
                  </a:extLst>
                </a:gridCol>
                <a:gridCol w="1268870">
                  <a:extLst>
                    <a:ext uri="{9D8B030D-6E8A-4147-A177-3AD203B41FA5}">
                      <a16:colId xmlns:a16="http://schemas.microsoft.com/office/drawing/2014/main" val="847672743"/>
                    </a:ext>
                  </a:extLst>
                </a:gridCol>
                <a:gridCol w="826528">
                  <a:extLst>
                    <a:ext uri="{9D8B030D-6E8A-4147-A177-3AD203B41FA5}">
                      <a16:colId xmlns:a16="http://schemas.microsoft.com/office/drawing/2014/main" val="1438820995"/>
                    </a:ext>
                  </a:extLst>
                </a:gridCol>
                <a:gridCol w="1117202">
                  <a:extLst>
                    <a:ext uri="{9D8B030D-6E8A-4147-A177-3AD203B41FA5}">
                      <a16:colId xmlns:a16="http://schemas.microsoft.com/office/drawing/2014/main" val="949196573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10344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0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76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78834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549C0B4-4BC7-4134-9A16-BB6F04E5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57" y="13996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1D700-98C2-48CA-85E4-80E4D4C8FC1C}"/>
              </a:ext>
            </a:extLst>
          </p:cNvPr>
          <p:cNvSpPr txBox="1"/>
          <p:nvPr/>
        </p:nvSpPr>
        <p:spPr>
          <a:xfrm>
            <a:off x="616688" y="1399696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8DBDB-4B47-47E8-A93A-2BE809CF5280}"/>
              </a:ext>
            </a:extLst>
          </p:cNvPr>
          <p:cNvSpPr txBox="1"/>
          <p:nvPr/>
        </p:nvSpPr>
        <p:spPr>
          <a:xfrm>
            <a:off x="669851" y="3244334"/>
            <a:ext cx="22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A61061-E0CD-4548-9866-55A028383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42371"/>
              </p:ext>
            </p:extLst>
          </p:nvPr>
        </p:nvGraphicFramePr>
        <p:xfrm>
          <a:off x="726373" y="3646967"/>
          <a:ext cx="5387348" cy="1615440"/>
        </p:xfrm>
        <a:graphic>
          <a:graphicData uri="http://schemas.openxmlformats.org/drawingml/2006/table">
            <a:tbl>
              <a:tblPr/>
              <a:tblGrid>
                <a:gridCol w="1090475">
                  <a:extLst>
                    <a:ext uri="{9D8B030D-6E8A-4147-A177-3AD203B41FA5}">
                      <a16:colId xmlns:a16="http://schemas.microsoft.com/office/drawing/2014/main" val="3697395210"/>
                    </a:ext>
                  </a:extLst>
                </a:gridCol>
                <a:gridCol w="1947078">
                  <a:extLst>
                    <a:ext uri="{9D8B030D-6E8A-4147-A177-3AD203B41FA5}">
                      <a16:colId xmlns:a16="http://schemas.microsoft.com/office/drawing/2014/main" val="3851391976"/>
                    </a:ext>
                  </a:extLst>
                </a:gridCol>
                <a:gridCol w="2349795">
                  <a:extLst>
                    <a:ext uri="{9D8B030D-6E8A-4147-A177-3AD203B41FA5}">
                      <a16:colId xmlns:a16="http://schemas.microsoft.com/office/drawing/2014/main" val="1743891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0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14377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4346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5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4203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57912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40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93170F-D073-4EEA-B0DF-C04BA704ACAB}"/>
              </a:ext>
            </a:extLst>
          </p:cNvPr>
          <p:cNvSpPr txBox="1"/>
          <p:nvPr/>
        </p:nvSpPr>
        <p:spPr>
          <a:xfrm>
            <a:off x="669850" y="5688418"/>
            <a:ext cx="45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Area Under curve score</a:t>
            </a:r>
            <a:r>
              <a:rPr lang="en-US" dirty="0"/>
              <a:t> : 0.894245280685</a:t>
            </a:r>
          </a:p>
        </p:txBody>
      </p:sp>
    </p:spTree>
    <p:extLst>
      <p:ext uri="{BB962C8B-B14F-4D97-AF65-F5344CB8AC3E}">
        <p14:creationId xmlns:p14="http://schemas.microsoft.com/office/powerpoint/2010/main" val="114681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16E5-F422-4462-8D28-373984B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23733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F5856D-42DD-4DE6-A9D0-C22F4C888D1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03291" y="1296308"/>
            <a:ext cx="577624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Importance with Coefficients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purchaser_type_name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2.64912139139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application_date_indicator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0.678134593229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agency_name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0.440960808163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loan_purpose_name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0.394873550464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lien_status_name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0.199213009858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applicant_sex_name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0.182303123995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preapproval_name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0.165103198597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co_applicant_ethnicity_name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0.0562936316467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msamd_name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0.0228445107127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applicant_income_000s : 0.00546084063481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loan_amount_000s : 0.0016369371761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number_of_owner_occupied_units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0.000363495340591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hoepa_status_name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0.000253244350495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census_tract_number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1.59324814892e-06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hud_median_family_income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-1.45322566506e-05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population : -3.3019326535e-05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number_of_1_to_4_family_units : -0.000265665383835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owner_occupancy_name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-0.00221655093575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tract_to_msamd_income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-0.00319185224085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minority_population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-0.00540672824681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property_type_name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-0.0253570700574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applicant_ethnicity_name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-0.0327905508411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county_name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-0.0406843239824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co_applicant_sex_name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-0.0877752616605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loan_type_name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 -0.367246414504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5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AF07-335A-46BF-AA55-586D5F0C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0179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b="1" dirty="0"/>
              <a:t>Logit and GLM using stats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A154-228B-4695-AE59-772B87071C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859146" cy="39776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Both logit and GLM yield same result.</a:t>
            </a:r>
          </a:p>
          <a:p>
            <a:r>
              <a:rPr lang="en-US" sz="2000" b="1" dirty="0"/>
              <a:t>Precision and recall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Confusion matrix</a:t>
            </a:r>
          </a:p>
          <a:p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E5190-EF95-44FA-A596-8B80DDAF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75129"/>
              </p:ext>
            </p:extLst>
          </p:nvPr>
        </p:nvGraphicFramePr>
        <p:xfrm>
          <a:off x="539750" y="2591176"/>
          <a:ext cx="5524239" cy="1051560"/>
        </p:xfrm>
        <a:graphic>
          <a:graphicData uri="http://schemas.openxmlformats.org/drawingml/2006/table">
            <a:tbl>
              <a:tblPr/>
              <a:tblGrid>
                <a:gridCol w="883285">
                  <a:extLst>
                    <a:ext uri="{9D8B030D-6E8A-4147-A177-3AD203B41FA5}">
                      <a16:colId xmlns:a16="http://schemas.microsoft.com/office/drawing/2014/main" val="3567750031"/>
                    </a:ext>
                  </a:extLst>
                </a:gridCol>
                <a:gridCol w="1277635">
                  <a:extLst>
                    <a:ext uri="{9D8B030D-6E8A-4147-A177-3AD203B41FA5}">
                      <a16:colId xmlns:a16="http://schemas.microsoft.com/office/drawing/2014/main" val="448112418"/>
                    </a:ext>
                  </a:extLst>
                </a:gridCol>
                <a:gridCol w="882502">
                  <a:extLst>
                    <a:ext uri="{9D8B030D-6E8A-4147-A177-3AD203B41FA5}">
                      <a16:colId xmlns:a16="http://schemas.microsoft.com/office/drawing/2014/main" val="4025089480"/>
                    </a:ext>
                  </a:extLst>
                </a:gridCol>
                <a:gridCol w="1013524">
                  <a:extLst>
                    <a:ext uri="{9D8B030D-6E8A-4147-A177-3AD203B41FA5}">
                      <a16:colId xmlns:a16="http://schemas.microsoft.com/office/drawing/2014/main" val="2608307597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3192331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6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2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9FE379-F95D-45AB-A998-06B1FDAA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16417"/>
              </p:ext>
            </p:extLst>
          </p:nvPr>
        </p:nvGraphicFramePr>
        <p:xfrm>
          <a:off x="539751" y="4809744"/>
          <a:ext cx="4416424" cy="1325880"/>
        </p:xfrm>
        <a:graphic>
          <a:graphicData uri="http://schemas.openxmlformats.org/drawingml/2006/table">
            <a:tbl>
              <a:tblPr/>
              <a:tblGrid>
                <a:gridCol w="1090475">
                  <a:extLst>
                    <a:ext uri="{9D8B030D-6E8A-4147-A177-3AD203B41FA5}">
                      <a16:colId xmlns:a16="http://schemas.microsoft.com/office/drawing/2014/main" val="2572134431"/>
                    </a:ext>
                  </a:extLst>
                </a:gridCol>
                <a:gridCol w="1453216">
                  <a:extLst>
                    <a:ext uri="{9D8B030D-6E8A-4147-A177-3AD203B41FA5}">
                      <a16:colId xmlns:a16="http://schemas.microsoft.com/office/drawing/2014/main" val="4211528267"/>
                    </a:ext>
                  </a:extLst>
                </a:gridCol>
                <a:gridCol w="1872733">
                  <a:extLst>
                    <a:ext uri="{9D8B030D-6E8A-4147-A177-3AD203B41FA5}">
                      <a16:colId xmlns:a16="http://schemas.microsoft.com/office/drawing/2014/main" val="2481705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8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15624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3099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5350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56765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0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5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EF54-B0F5-431F-8E0D-FCC5E1F7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18216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E02A-D0E7-48CB-BC90-79A8EF6C80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03155" cy="49743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 this model hyperparameters are tuned using </a:t>
            </a:r>
            <a:r>
              <a:rPr lang="en-US" sz="2000" b="1" dirty="0" err="1"/>
              <a:t>RandomizedSearchCV</a:t>
            </a:r>
            <a:r>
              <a:rPr lang="en-US" sz="2000" dirty="0"/>
              <a:t>. Hyperparameters found in </a:t>
            </a:r>
            <a:r>
              <a:rPr lang="en-US" sz="2000" dirty="0" err="1"/>
              <a:t>RandomizedSearchCV</a:t>
            </a:r>
            <a:r>
              <a:rPr lang="en-US" sz="2000" dirty="0"/>
              <a:t> are used to for learning </a:t>
            </a:r>
            <a:r>
              <a:rPr lang="en-US" sz="2000" b="1" dirty="0" err="1"/>
              <a:t>RandomForestClassifier</a:t>
            </a:r>
            <a:r>
              <a:rPr lang="en-US" sz="2000" dirty="0"/>
              <a:t>. This model is tested on test data and evaluated using accuracy, precision and recall, and confusion matrix.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Hyperparameters tuning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 err="1"/>
              <a:t>n_estimators</a:t>
            </a:r>
            <a:r>
              <a:rPr lang="en-US" sz="2000" b="1" dirty="0"/>
              <a:t> </a:t>
            </a:r>
            <a:r>
              <a:rPr lang="en-US" sz="2000" dirty="0"/>
              <a:t>- the number of trees in the forest. Usually higher number of trees the better to learn the data. </a:t>
            </a:r>
            <a:r>
              <a:rPr lang="en-US" sz="2000" dirty="0" err="1"/>
              <a:t>n_estimators</a:t>
            </a:r>
            <a:r>
              <a:rPr lang="en-US" sz="2000" dirty="0"/>
              <a:t> = [4, 8, 16, 32, 64, 100, 200]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max_features</a:t>
            </a:r>
            <a:r>
              <a:rPr lang="en-US" sz="2000" b="1" dirty="0"/>
              <a:t> </a:t>
            </a:r>
            <a:r>
              <a:rPr lang="en-US" sz="2000" dirty="0"/>
              <a:t>- number of features to consider when looking for the best split. </a:t>
            </a:r>
            <a:r>
              <a:rPr lang="en-US" sz="2000" dirty="0" err="1"/>
              <a:t>max_features</a:t>
            </a:r>
            <a:r>
              <a:rPr lang="en-US" sz="2000" dirty="0"/>
              <a:t> = [2, 4, 5, 10, 15, 20, 25]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max_depth</a:t>
            </a:r>
            <a:r>
              <a:rPr lang="en-US" sz="2000" b="1" dirty="0"/>
              <a:t> </a:t>
            </a:r>
            <a:r>
              <a:rPr lang="en-US" sz="2000" dirty="0"/>
              <a:t>- depth of the tree, the more splits it has and it captures more information about the data. But as the tree gets very deep, it might lead to overfitting. </a:t>
            </a:r>
            <a:r>
              <a:rPr lang="fr-FR" sz="2000" dirty="0" err="1"/>
              <a:t>max_depth</a:t>
            </a:r>
            <a:r>
              <a:rPr lang="fr-FR" sz="2000" b="1" dirty="0"/>
              <a:t> </a:t>
            </a:r>
            <a:r>
              <a:rPr lang="fr-FR" sz="2000" dirty="0"/>
              <a:t>- [4, 8, 10, 12, 16, 32, 64]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97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60A5-CAC5-4379-9D7B-892071B4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D38B-A038-4E56-B9D6-DDCD059891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397209" cy="4808781"/>
          </a:xfrm>
        </p:spPr>
        <p:txBody>
          <a:bodyPr>
            <a:normAutofit/>
          </a:bodyPr>
          <a:lstStyle/>
          <a:p>
            <a:r>
              <a:rPr lang="en-US" sz="2000" b="1" dirty="0"/>
              <a:t>Hyperparameters tuning continued ….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min_samples_split</a:t>
            </a:r>
            <a:r>
              <a:rPr lang="en-US" sz="2000" b="1" dirty="0"/>
              <a:t> </a:t>
            </a:r>
            <a:r>
              <a:rPr lang="en-US" sz="2000" dirty="0"/>
              <a:t>- number of samples required to split an internal node. smaller samples might lead to overfitting. </a:t>
            </a:r>
            <a:r>
              <a:rPr lang="en-US" sz="2000" dirty="0" err="1"/>
              <a:t>min_samples_split</a:t>
            </a:r>
            <a:r>
              <a:rPr lang="en-US" sz="2000" dirty="0"/>
              <a:t> = [2, 4, 6, 8, 10, 12, 16, 32, 64]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min_samples_leaf</a:t>
            </a:r>
            <a:r>
              <a:rPr lang="en-US" sz="2000" b="1" dirty="0"/>
              <a:t> </a:t>
            </a:r>
            <a:r>
              <a:rPr lang="en-US" sz="2000" dirty="0"/>
              <a:t>- The minimum number of samples required to be at a leaf node. smaller samples might lead to overfitting. </a:t>
            </a:r>
            <a:r>
              <a:rPr lang="en-US" sz="2000" dirty="0" err="1"/>
              <a:t>min_samples_leaf</a:t>
            </a:r>
            <a:r>
              <a:rPr lang="en-US" sz="2000" dirty="0"/>
              <a:t> = [2, 4, 6, 8, 10, 12, 16, 32, 64]</a:t>
            </a:r>
          </a:p>
          <a:p>
            <a:r>
              <a:rPr lang="en-US" sz="2000" b="1" dirty="0"/>
              <a:t>criterion</a:t>
            </a:r>
            <a:r>
              <a:rPr lang="en-US" sz="2000" dirty="0"/>
              <a:t> - ['</a:t>
            </a:r>
            <a:r>
              <a:rPr lang="en-US" sz="2000" dirty="0" err="1"/>
              <a:t>gini</a:t>
            </a:r>
            <a:r>
              <a:rPr lang="en-US" sz="2000" dirty="0"/>
              <a:t>','entropy']</a:t>
            </a:r>
          </a:p>
          <a:p>
            <a:r>
              <a:rPr lang="en-US" sz="2000" b="1" dirty="0"/>
              <a:t>bootstrap</a:t>
            </a:r>
            <a:r>
              <a:rPr lang="en-US" sz="2000" dirty="0"/>
              <a:t> - [True, False]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E563-61D8-4972-8478-9DAB7715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6909D3-1405-4BE4-98BB-E2E5EB4343D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18995970"/>
              </p:ext>
            </p:extLst>
          </p:nvPr>
        </p:nvGraphicFramePr>
        <p:xfrm>
          <a:off x="539750" y="2277472"/>
          <a:ext cx="5211345" cy="1051560"/>
        </p:xfrm>
        <a:graphic>
          <a:graphicData uri="http://schemas.openxmlformats.org/drawingml/2006/table">
            <a:tbl>
              <a:tblPr/>
              <a:tblGrid>
                <a:gridCol w="735597">
                  <a:extLst>
                    <a:ext uri="{9D8B030D-6E8A-4147-A177-3AD203B41FA5}">
                      <a16:colId xmlns:a16="http://schemas.microsoft.com/office/drawing/2014/main" val="3983604810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79449345"/>
                    </a:ext>
                  </a:extLst>
                </a:gridCol>
                <a:gridCol w="783289">
                  <a:extLst>
                    <a:ext uri="{9D8B030D-6E8A-4147-A177-3AD203B41FA5}">
                      <a16:colId xmlns:a16="http://schemas.microsoft.com/office/drawing/2014/main" val="1453174307"/>
                    </a:ext>
                  </a:extLst>
                </a:gridCol>
                <a:gridCol w="1057542">
                  <a:extLst>
                    <a:ext uri="{9D8B030D-6E8A-4147-A177-3AD203B41FA5}">
                      <a16:colId xmlns:a16="http://schemas.microsoft.com/office/drawing/2014/main" val="1296528564"/>
                    </a:ext>
                  </a:extLst>
                </a:gridCol>
                <a:gridCol w="1503948">
                  <a:extLst>
                    <a:ext uri="{9D8B030D-6E8A-4147-A177-3AD203B41FA5}">
                      <a16:colId xmlns:a16="http://schemas.microsoft.com/office/drawing/2014/main" val="200211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21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32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AFA36-05FD-408B-B483-5EB39C1C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75841"/>
              </p:ext>
            </p:extLst>
          </p:nvPr>
        </p:nvGraphicFramePr>
        <p:xfrm>
          <a:off x="521207" y="4616623"/>
          <a:ext cx="4416424" cy="1325880"/>
        </p:xfrm>
        <a:graphic>
          <a:graphicData uri="http://schemas.openxmlformats.org/drawingml/2006/table">
            <a:tbl>
              <a:tblPr/>
              <a:tblGrid>
                <a:gridCol w="1090475">
                  <a:extLst>
                    <a:ext uri="{9D8B030D-6E8A-4147-A177-3AD203B41FA5}">
                      <a16:colId xmlns:a16="http://schemas.microsoft.com/office/drawing/2014/main" val="1013018621"/>
                    </a:ext>
                  </a:extLst>
                </a:gridCol>
                <a:gridCol w="1433910">
                  <a:extLst>
                    <a:ext uri="{9D8B030D-6E8A-4147-A177-3AD203B41FA5}">
                      <a16:colId xmlns:a16="http://schemas.microsoft.com/office/drawing/2014/main" val="1024973945"/>
                    </a:ext>
                  </a:extLst>
                </a:gridCol>
                <a:gridCol w="1892039">
                  <a:extLst>
                    <a:ext uri="{9D8B030D-6E8A-4147-A177-3AD203B41FA5}">
                      <a16:colId xmlns:a16="http://schemas.microsoft.com/office/drawing/2014/main" val="1124001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3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15640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3083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3979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58136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29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721D029-1FCC-4815-AF1F-8D5BB4C97465}"/>
              </a:ext>
            </a:extLst>
          </p:cNvPr>
          <p:cNvSpPr/>
          <p:nvPr/>
        </p:nvSpPr>
        <p:spPr>
          <a:xfrm>
            <a:off x="539750" y="1740050"/>
            <a:ext cx="227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963CC-9216-4DA6-9D15-0C88454F42B2}"/>
              </a:ext>
            </a:extLst>
          </p:cNvPr>
          <p:cNvSpPr/>
          <p:nvPr/>
        </p:nvSpPr>
        <p:spPr>
          <a:xfrm>
            <a:off x="539750" y="4086545"/>
            <a:ext cx="206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38261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DAA-EBC7-4889-AFC8-93FACAD4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858AA8-C1A9-460E-B057-5E929918B05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1207" y="1361105"/>
            <a:ext cx="503196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ranking: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purchaser_type_name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(0.684821)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agency_name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(0.061374)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loan_purpose_name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(0.040386)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applicant_income_000s (0.037195)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loan_amount_000s (0.028927)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application_date_indicator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(0.028002)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lien_status_name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(0.017696)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applicant_sex_name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(0.015376)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loan_type_name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(0.014553)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co_applicant_ethnicity_name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(0.008757)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tract_to_msamd_income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(0.007277)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census_tract_number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(0.006767)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minority_population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(0.006365)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preapproval_name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(0.005608)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co_applicant_sex_name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(0.005432)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population (0.004687)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number_of_owner_occupied_units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(0.004635)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number_of_1_to_4_family_units (0.004509)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applicant_ethnicity_name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(0.004251)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county_name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(0.004085)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hud_median_family_income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(0.003347)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msamd_name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(0.002703)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property_type_name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(0.001703)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owner_occupancy_name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(0.001544)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hoepa_status_name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(0.000000)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32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FF3C-6EC1-40E5-BF0F-D800933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FAE-5A28-4271-9F42-E7A3E550B7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22851" cy="506144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 this model hyperparameters are tuned using </a:t>
            </a:r>
            <a:r>
              <a:rPr lang="en-US" sz="2000" b="1" dirty="0" err="1"/>
              <a:t>RandomizedSearchCV</a:t>
            </a:r>
            <a:r>
              <a:rPr lang="en-US" sz="2000" dirty="0"/>
              <a:t>. Hyperparameters found in </a:t>
            </a:r>
            <a:r>
              <a:rPr lang="en-US" sz="2000" b="1" dirty="0" err="1"/>
              <a:t>RandomizedSearchCV</a:t>
            </a:r>
            <a:r>
              <a:rPr lang="en-US" sz="2000" dirty="0"/>
              <a:t> are used to for learning </a:t>
            </a:r>
            <a:r>
              <a:rPr lang="en-US" sz="2000" b="1" dirty="0" err="1"/>
              <a:t>XGBClassifier</a:t>
            </a:r>
            <a:r>
              <a:rPr lang="en-US" sz="2000" dirty="0"/>
              <a:t>. This model is tested on test data and evaluate using precision and recall, and confusion matrix.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Hyperparameters Tuning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n_estimators</a:t>
            </a:r>
            <a:r>
              <a:rPr lang="en-US" sz="2000" b="1" dirty="0"/>
              <a:t> </a:t>
            </a:r>
            <a:r>
              <a:rPr lang="en-US" sz="2000" dirty="0"/>
              <a:t>- number of trees to grow. Larger the tree size better the model, but more numbers of trees can be computationally expensive and affects the performance of the model </a:t>
            </a:r>
            <a:r>
              <a:rPr lang="pt-BR" sz="2000" dirty="0"/>
              <a:t>n_estimators = [4, 8, 16, 32, 64, 100, 200]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max_depth</a:t>
            </a:r>
            <a:r>
              <a:rPr lang="en-US" sz="2000" b="1" dirty="0"/>
              <a:t> </a:t>
            </a:r>
            <a:r>
              <a:rPr lang="en-US" sz="2000" dirty="0"/>
              <a:t>- depth of the tree, the more splits it has and it captures more information about the data. But as the tree gets very deep, it might lead to overfitting </a:t>
            </a:r>
            <a:r>
              <a:rPr lang="fr-FR" sz="2000" dirty="0" err="1"/>
              <a:t>max_depth</a:t>
            </a:r>
            <a:r>
              <a:rPr lang="fr-FR" sz="2000" dirty="0"/>
              <a:t> = [4, 8, 10, 12, 16, 32, 64]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4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571-210D-43AD-A3EA-BE60B027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3428-4070-4BB1-AF12-33C40B623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577683" cy="48809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Hyperparameters Tuning continued….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min_child_weight</a:t>
            </a:r>
            <a:r>
              <a:rPr lang="en-US" sz="2000" b="1" dirty="0"/>
              <a:t> </a:t>
            </a:r>
            <a:r>
              <a:rPr lang="en-US" sz="2000" dirty="0"/>
              <a:t>- Minimum sum of instance weight needed in a child. </a:t>
            </a:r>
            <a:r>
              <a:rPr lang="en-US" sz="2000" dirty="0" err="1"/>
              <a:t>min_child_weight</a:t>
            </a:r>
            <a:r>
              <a:rPr lang="en-US" sz="2000" dirty="0"/>
              <a:t> = [2, 4, 6, 8, 10, 12, 16, 32, 64]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gamma</a:t>
            </a:r>
            <a:r>
              <a:rPr lang="en-US" sz="2000" dirty="0"/>
              <a:t> - [0.1, 0.2, 0.3, 0.4, 0.5]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colsample_bytree</a:t>
            </a:r>
            <a:r>
              <a:rPr lang="en-US" sz="2000" b="1" dirty="0"/>
              <a:t> </a:t>
            </a:r>
            <a:r>
              <a:rPr lang="en-US" sz="2000" dirty="0"/>
              <a:t>- Subsample ratio of columns when constructing each tree. </a:t>
            </a:r>
            <a:r>
              <a:rPr lang="en-US" sz="2000" dirty="0" err="1"/>
              <a:t>colsample_bytree</a:t>
            </a:r>
            <a:r>
              <a:rPr lang="en-US" sz="2000" dirty="0"/>
              <a:t> = [0.2, 0.4, 0.6, 0.8]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colsample_bylevel</a:t>
            </a:r>
            <a:r>
              <a:rPr lang="en-US" sz="2000" b="1" dirty="0"/>
              <a:t> </a:t>
            </a:r>
            <a:r>
              <a:rPr lang="en-US" sz="2000" dirty="0"/>
              <a:t>- Subsample ratio of columns for each split, in each level </a:t>
            </a:r>
            <a:r>
              <a:rPr lang="pt-BR" sz="2000" dirty="0"/>
              <a:t>colsample_bylevel = [0.2, 0.4, 0.6, 0.8]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6660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The Home Mortgage Disclosure Act (HMDA) requires many financial institutions to maintain, report, and publicly disclose information about mortgages. The project uses this data to make loan approval predictions.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Data is at </a:t>
            </a:r>
            <a:r>
              <a:rPr lang="en-US" sz="2000" dirty="0">
                <a:hlinkClick r:id="rId2"/>
              </a:rPr>
              <a:t>https://www.kaggle.com/miker400/washington-state-home-mortgage-hdma2016/home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builds prediction model to help bank make data driven decisions and features affecting loan approval.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is divided into three parts </a:t>
            </a:r>
            <a:r>
              <a:rPr lang="en-US" sz="2000" b="1" dirty="0"/>
              <a:t>Data Wrangling</a:t>
            </a:r>
            <a:r>
              <a:rPr lang="en-US" sz="2000" dirty="0"/>
              <a:t>, </a:t>
            </a:r>
            <a:r>
              <a:rPr lang="en-US" sz="2000" b="1" dirty="0"/>
              <a:t>EDA</a:t>
            </a:r>
            <a:r>
              <a:rPr lang="en-US" sz="2000" dirty="0"/>
              <a:t> and </a:t>
            </a:r>
            <a:r>
              <a:rPr lang="en-US" sz="2000" b="1" dirty="0"/>
              <a:t>Prediction Model.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4B20-CC7B-4711-8DDB-DE416E19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A4BF1-7B03-40DE-97D4-1737BDF9C68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6499774"/>
              </p:ext>
            </p:extLst>
          </p:nvPr>
        </p:nvGraphicFramePr>
        <p:xfrm>
          <a:off x="611135" y="2435023"/>
          <a:ext cx="4574476" cy="1051560"/>
        </p:xfrm>
        <a:graphic>
          <a:graphicData uri="http://schemas.openxmlformats.org/drawingml/2006/table">
            <a:tbl>
              <a:tblPr/>
              <a:tblGrid>
                <a:gridCol w="676244">
                  <a:extLst>
                    <a:ext uri="{9D8B030D-6E8A-4147-A177-3AD203B41FA5}">
                      <a16:colId xmlns:a16="http://schemas.microsoft.com/office/drawing/2014/main" val="1775202765"/>
                    </a:ext>
                  </a:extLst>
                </a:gridCol>
                <a:gridCol w="1090326">
                  <a:extLst>
                    <a:ext uri="{9D8B030D-6E8A-4147-A177-3AD203B41FA5}">
                      <a16:colId xmlns:a16="http://schemas.microsoft.com/office/drawing/2014/main" val="3608310462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1339344511"/>
                    </a:ext>
                  </a:extLst>
                </a:gridCol>
                <a:gridCol w="979970">
                  <a:extLst>
                    <a:ext uri="{9D8B030D-6E8A-4147-A177-3AD203B41FA5}">
                      <a16:colId xmlns:a16="http://schemas.microsoft.com/office/drawing/2014/main" val="368208596"/>
                    </a:ext>
                  </a:extLst>
                </a:gridCol>
                <a:gridCol w="1041336">
                  <a:extLst>
                    <a:ext uri="{9D8B030D-6E8A-4147-A177-3AD203B41FA5}">
                      <a16:colId xmlns:a16="http://schemas.microsoft.com/office/drawing/2014/main" val="236850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5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6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B1DAB-D410-4D31-A291-184C95AFF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2336"/>
              </p:ext>
            </p:extLst>
          </p:nvPr>
        </p:nvGraphicFramePr>
        <p:xfrm>
          <a:off x="539751" y="4665589"/>
          <a:ext cx="4416424" cy="1325880"/>
        </p:xfrm>
        <a:graphic>
          <a:graphicData uri="http://schemas.openxmlformats.org/drawingml/2006/table">
            <a:tbl>
              <a:tblPr/>
              <a:tblGrid>
                <a:gridCol w="1000291">
                  <a:extLst>
                    <a:ext uri="{9D8B030D-6E8A-4147-A177-3AD203B41FA5}">
                      <a16:colId xmlns:a16="http://schemas.microsoft.com/office/drawing/2014/main" val="3428317711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442327224"/>
                    </a:ext>
                  </a:extLst>
                </a:gridCol>
                <a:gridCol w="2020470">
                  <a:extLst>
                    <a:ext uri="{9D8B030D-6E8A-4147-A177-3AD203B41FA5}">
                      <a16:colId xmlns:a16="http://schemas.microsoft.com/office/drawing/2014/main" val="2504202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15403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4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3711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58404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01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C3930C-770C-444B-A16E-5BF38CED2005}"/>
              </a:ext>
            </a:extLst>
          </p:cNvPr>
          <p:cNvSpPr/>
          <p:nvPr/>
        </p:nvSpPr>
        <p:spPr>
          <a:xfrm>
            <a:off x="539749" y="1740050"/>
            <a:ext cx="2985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Precision and recall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9A916-DF56-4E49-8079-BCA9B1BEA6F9}"/>
              </a:ext>
            </a:extLst>
          </p:cNvPr>
          <p:cNvSpPr/>
          <p:nvPr/>
        </p:nvSpPr>
        <p:spPr>
          <a:xfrm>
            <a:off x="539750" y="4086545"/>
            <a:ext cx="2829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5970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BEAB-ECFD-41EB-903F-1B62D0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ECCC0-1DA5-49B6-9F0C-016069B1C5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5182" y="1956391"/>
            <a:ext cx="10299218" cy="42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75F-1E51-4FF8-80E8-4D102336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619-3552-4828-816F-A424782EF0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601746" cy="3977640"/>
          </a:xfrm>
        </p:spPr>
        <p:txBody>
          <a:bodyPr>
            <a:normAutofit/>
          </a:bodyPr>
          <a:lstStyle/>
          <a:p>
            <a:r>
              <a:rPr lang="en-US" sz="2000" dirty="0"/>
              <a:t>Among all the four models, </a:t>
            </a:r>
            <a:r>
              <a:rPr lang="en-US" sz="2000" b="1" dirty="0"/>
              <a:t>XGBOOST</a:t>
            </a:r>
            <a:r>
              <a:rPr lang="en-US" sz="2000" dirty="0"/>
              <a:t> and </a:t>
            </a:r>
            <a:r>
              <a:rPr lang="en-US" sz="2000" b="1" dirty="0"/>
              <a:t>Random Forest</a:t>
            </a:r>
            <a:r>
              <a:rPr lang="en-US" sz="2000" dirty="0"/>
              <a:t> do better than other models. </a:t>
            </a:r>
            <a:r>
              <a:rPr lang="en-US" sz="2000" b="1" dirty="0"/>
              <a:t>XGBOOST</a:t>
            </a:r>
            <a:r>
              <a:rPr lang="en-US" sz="2000" dirty="0"/>
              <a:t> and </a:t>
            </a:r>
            <a:r>
              <a:rPr lang="en-US" sz="2000" b="1" dirty="0"/>
              <a:t>Random Forest</a:t>
            </a:r>
            <a:r>
              <a:rPr lang="en-US" sz="2000" dirty="0"/>
              <a:t> both have almost same precision and recall. </a:t>
            </a:r>
            <a:r>
              <a:rPr lang="en-US" sz="2000" b="1" dirty="0"/>
              <a:t>Random Forest</a:t>
            </a:r>
            <a:r>
              <a:rPr lang="en-US" sz="2000" dirty="0"/>
              <a:t> is 1% better(F1-Score) at predicting loan rejection rate than </a:t>
            </a:r>
            <a:r>
              <a:rPr lang="en-US" sz="2000" b="1" dirty="0"/>
              <a:t>XGBOOST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8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Wrangling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Following data cleaning methods are used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603194" y="1926640"/>
            <a:ext cx="10911865" cy="404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Drop Columns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- </a:t>
            </a:r>
            <a:r>
              <a:rPr lang="en-US" sz="2000" dirty="0"/>
              <a:t>Columns with few data elements are dropped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 Data Types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– Data type of Columns with categorical data is changed to “Category”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Missing Data –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Columns containing less than 20% of “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 data are dropped. Columns with greater than 20% of “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 data are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imputed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to median values and values based on other column values.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ex - </a:t>
            </a:r>
            <a:r>
              <a:rPr lang="en-US" sz="2000" dirty="0"/>
              <a:t>Substitute missing values in </a:t>
            </a:r>
            <a:r>
              <a:rPr lang="en-US" sz="2000" dirty="0" err="1"/>
              <a:t>msamd_name</a:t>
            </a:r>
            <a:r>
              <a:rPr lang="en-US" sz="2000" dirty="0"/>
              <a:t> with value based on value in </a:t>
            </a:r>
            <a:r>
              <a:rPr lang="en-US" sz="2000" dirty="0" err="1"/>
              <a:t>census_tract_number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/>
              <a:t>Outliers - </a:t>
            </a:r>
            <a:r>
              <a:rPr lang="en-US" sz="2000" dirty="0"/>
              <a:t>Outliers are visually inspected with box plots and filtered out.</a:t>
            </a:r>
            <a:endParaRPr lang="en-US" sz="2000" b="1" dirty="0"/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9F7F-AF8A-4B95-A6D7-91B68172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B25D6-096D-41CD-9831-05A3EC5155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5999" y="1258257"/>
            <a:ext cx="5349573" cy="2142684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449D2ED0-1928-4132-9308-8683504FA9F2}"/>
              </a:ext>
            </a:extLst>
          </p:cNvPr>
          <p:cNvSpPr txBox="1">
            <a:spLocks/>
          </p:cNvSpPr>
          <p:nvPr/>
        </p:nvSpPr>
        <p:spPr>
          <a:xfrm>
            <a:off x="533708" y="1404571"/>
            <a:ext cx="5562291" cy="4048857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Distribution of loan amounts are between 150K to 300K across all the Metropolitan areas, loan purpose and action taken.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Seattle-Bellevue-Everett Metropolitan area largest population and highest income and most number of applicants.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Most of the loans applications are either for Home purchase or Refinancing.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Most of the loan applicants are Male.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Most of the loan applications are conventional loans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2B848-AD06-4413-8B48-FEFDA6BB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7060"/>
            <a:ext cx="5349574" cy="27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EAAD-CB1B-488E-AACD-DAC1AA0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85EE8-9962-448A-9363-E2D73B8A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7" y="1219770"/>
            <a:ext cx="5648539" cy="2316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631B4-AA72-43CD-9A11-2045A31A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8232"/>
            <a:ext cx="5817396" cy="2919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3306D-7F02-44B7-8DEF-FB092914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9" y="1324497"/>
            <a:ext cx="5218796" cy="46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Story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9DA073-B919-4E87-BE22-AF30E287BF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0" y="1435100"/>
            <a:ext cx="10677525" cy="497484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Action taken trends –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sz="8000" dirty="0"/>
              <a:t>Loan applicants in each action taken category is “Not Hispanic or Latino”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sz="8000" dirty="0"/>
              <a:t>Seattle-Bellevue-Everett Metropolitan area has the highest loan approval this could because of highest number of loan applications.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sz="8000" dirty="0"/>
              <a:t>Most of the loans applications accepted are either for Home purchase or Refinancing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0" dirty="0"/>
              <a:t>Conventional loans types are most accepted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796949" cy="5065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Gender Bias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hypothesis test was conducted to determine Gender bias.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t-statistic and P-value was calculated as per of hypothesis test and determined that there is a gender bias in loan approval.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Racial Bias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Hypothesis test was defined to evaluate if there is racial bias between ‘Not Hispanic or Latino’ and ‘Hispanic or Latnio’.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After calculating t-statistic and p-value it was determined that there is no racial bias in loan approval.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EFB1-380C-433D-A3DE-1FBF07FF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66F9-B8F3-43EB-9D83-53E5639049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35947" cy="4974336"/>
          </a:xfrm>
        </p:spPr>
        <p:txBody>
          <a:bodyPr>
            <a:normAutofit fontScale="25000" lnSpcReduction="20000"/>
          </a:bodyPr>
          <a:lstStyle/>
          <a:p>
            <a:pPr marL="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7600" b="1" dirty="0">
                <a:solidFill>
                  <a:schemeClr val="tx1"/>
                </a:solidFill>
              </a:rPr>
              <a:t>Correlation Between Loan Amount and Applicant Income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/>
                </a:solidFill>
              </a:rPr>
              <a:t>Pearson correlation coefficient was calculated using </a:t>
            </a:r>
            <a:r>
              <a:rPr lang="en-US" sz="8000" dirty="0" err="1">
                <a:solidFill>
                  <a:schemeClr val="tx1"/>
                </a:solidFill>
              </a:rPr>
              <a:t>np.corrcoef</a:t>
            </a:r>
            <a:r>
              <a:rPr lang="en-US" sz="8000" dirty="0">
                <a:solidFill>
                  <a:schemeClr val="tx1"/>
                </a:solidFill>
              </a:rPr>
              <a:t>() and a hypothesis test was calculated to test the correlation coefficient.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/>
                </a:solidFill>
              </a:rPr>
              <a:t>A t-statistic, confidence interval and P-value was calculated and determined that there was a low chance of getting the observed correlation coefficient.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b="1" dirty="0">
                <a:solidFill>
                  <a:schemeClr val="tx1"/>
                </a:solidFill>
              </a:rPr>
              <a:t>However scatter plot does show some positive correlation between loan amount and applicant income.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2949C-0157-4C93-A9CC-1782A946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2" y="1357312"/>
            <a:ext cx="4538208" cy="45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C2B9-47E4-4D75-A130-695273C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CFE6-F543-450E-BA4A-7D60A4508D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273276" cy="542239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Four models are used for loan approval prediction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 from </a:t>
            </a:r>
            <a:r>
              <a:rPr lang="en-US" sz="2000" dirty="0" err="1"/>
              <a:t>SKLearn</a:t>
            </a:r>
            <a:endParaRPr lang="en-US" sz="20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GLM and Logistic Regression from </a:t>
            </a:r>
            <a:r>
              <a:rPr lang="en-US" sz="2000" dirty="0" err="1"/>
              <a:t>StatsModels</a:t>
            </a:r>
            <a:endParaRPr lang="en-US" sz="20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XGBOOST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Data will be trained and tested on all the above four algorithms. Model will be evaluated by calculating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score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and Recall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Confusion matrix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ROC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610231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3035</TotalTime>
  <Words>1374</Words>
  <Application>Microsoft Office PowerPoint</Application>
  <PresentationFormat>Widescreen</PresentationFormat>
  <Paragraphs>254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Segoe UI</vt:lpstr>
      <vt:lpstr>Segoe UI Black</vt:lpstr>
      <vt:lpstr>Segoe UI Light</vt:lpstr>
      <vt:lpstr>Wingdings</vt:lpstr>
      <vt:lpstr>WelcomeDoc</vt:lpstr>
      <vt:lpstr>HDMA Washington Home Loans Prediction</vt:lpstr>
      <vt:lpstr>Overview</vt:lpstr>
      <vt:lpstr>Data Wrangling</vt:lpstr>
      <vt:lpstr>Data Story</vt:lpstr>
      <vt:lpstr>Data Story</vt:lpstr>
      <vt:lpstr>Data Story</vt:lpstr>
      <vt:lpstr>EDA</vt:lpstr>
      <vt:lpstr>EDA</vt:lpstr>
      <vt:lpstr>Prediction Model</vt:lpstr>
      <vt:lpstr>Prediction Model - Logistic Regression using SKLearn</vt:lpstr>
      <vt:lpstr>Prediction Model - Logistic Regression using SKLearn</vt:lpstr>
      <vt:lpstr>Prediction Model - Logistic Regression using SKLearn</vt:lpstr>
      <vt:lpstr>Prediction Model – Logit and GLM using stats model</vt:lpstr>
      <vt:lpstr>Prediction Model – Random Forest </vt:lpstr>
      <vt:lpstr>Prediction Model – Random Forest </vt:lpstr>
      <vt:lpstr>Prediction Model – Random Forest </vt:lpstr>
      <vt:lpstr>Prediction Model – Random Forest </vt:lpstr>
      <vt:lpstr>Prediction Model – XGBOOST</vt:lpstr>
      <vt:lpstr>PowerPoint Presentation</vt:lpstr>
      <vt:lpstr>Prediction Model – XGBOOST</vt:lpstr>
      <vt:lpstr>Prediction Model – XGBOOST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HDMA Washington Home Loans Prediction</dc:title>
  <dc:creator>Priyanka RH</dc:creator>
  <cp:keywords/>
  <cp:lastModifiedBy>Priyanka RH</cp:lastModifiedBy>
  <cp:revision>58</cp:revision>
  <dcterms:created xsi:type="dcterms:W3CDTF">2019-02-05T01:28:34Z</dcterms:created>
  <dcterms:modified xsi:type="dcterms:W3CDTF">2019-02-07T04:04:18Z</dcterms:modified>
  <cp:version/>
</cp:coreProperties>
</file>