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71" r:id="rId7"/>
    <p:sldId id="276" r:id="rId8"/>
    <p:sldId id="275" r:id="rId9"/>
    <p:sldId id="274" r:id="rId10"/>
    <p:sldId id="269" r:id="rId11"/>
    <p:sldId id="270" r:id="rId12"/>
    <p:sldId id="272" r:id="rId13"/>
    <p:sldId id="273" r:id="rId14"/>
    <p:sldId id="277" r:id="rId15"/>
    <p:sldId id="278" r:id="rId16"/>
    <p:sldId id="279" r:id="rId17"/>
    <p:sldId id="280" r:id="rId18"/>
    <p:sldId id="282" r:id="rId19"/>
    <p:sldId id="296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81" r:id="rId28"/>
    <p:sldId id="291" r:id="rId29"/>
    <p:sldId id="293" r:id="rId30"/>
    <p:sldId id="292" r:id="rId31"/>
    <p:sldId id="294" r:id="rId32"/>
    <p:sldId id="295" r:id="rId3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2017/4/22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2017/4/22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2017/4/22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44379" y="2292094"/>
            <a:ext cx="7186863" cy="2219691"/>
          </a:xfrm>
        </p:spPr>
        <p:txBody>
          <a:bodyPr rtlCol="0" anchor="ctr"/>
          <a:lstStyle/>
          <a:p>
            <a:pPr rtl="0"/>
            <a:r>
              <a:rPr lang="zh-CN" altLang="en-US" dirty="0" smtClean="0"/>
              <a:t>“编程”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计算机程序设计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</a:t>
            </a:r>
            <a:r>
              <a:rPr lang="zh-CN" altLang="en-US" dirty="0" smtClean="0"/>
              <a:t>课 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/>
              <a:t>W</a:t>
            </a:r>
            <a:r>
              <a:rPr lang="en-US" altLang="zh-CN" dirty="0" smtClean="0"/>
              <a:t>orld</a:t>
            </a:r>
            <a:r>
              <a:rPr lang="zh-CN" altLang="en-US" dirty="0" smtClean="0"/>
              <a:t>！”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语言简介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</a:t>
            </a:r>
            <a:r>
              <a:rPr lang="en-US" altLang="zh-CN" dirty="0" smtClean="0"/>
              <a:t>BCPL</a:t>
            </a:r>
            <a:r>
              <a:rPr lang="zh-CN" altLang="en-US" dirty="0" smtClean="0"/>
              <a:t>语言发展而来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简洁、紧凑、方便、灵活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运算符丰富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数据类型丰富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结构化控制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限制不严格，自由度大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能够直接操作底层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可移植性好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生成的目标代码</a:t>
            </a:r>
            <a:r>
              <a:rPr lang="zh-CN" altLang="en-US" dirty="0"/>
              <a:t>质量</a:t>
            </a:r>
            <a:r>
              <a:rPr lang="zh-CN" altLang="en-US" dirty="0" smtClean="0"/>
              <a:t>高，程序执行效率高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074" name="Picture 2" descr="https://upload.wikimedia.org/wikipedia/commons/thumb/3/36/Ken_n_dennis.jpg/220px-Ken_n_denni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62" y="2142743"/>
            <a:ext cx="2682240" cy="17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Hello, World!”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在屏幕上显示“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1" r="43205" b="46521"/>
          <a:stretch/>
        </p:blipFill>
        <p:spPr>
          <a:xfrm>
            <a:off x="7172234" y="2292094"/>
            <a:ext cx="4871410" cy="2860291"/>
          </a:xfrm>
        </p:spPr>
      </p:pic>
    </p:spTree>
    <p:extLst>
      <p:ext uri="{BB962C8B-B14F-4D97-AF65-F5344CB8AC3E}">
        <p14:creationId xmlns:p14="http://schemas.microsoft.com/office/powerpoint/2010/main" val="17022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Hello.c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!\n”);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在终端中打开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vi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按一下</a:t>
            </a:r>
            <a:r>
              <a:rPr lang="en-US" altLang="zh-CN" dirty="0" smtClean="0"/>
              <a:t>insert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输入代码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输入“：</a:t>
            </a:r>
            <a:r>
              <a:rPr lang="en-US" altLang="zh-CN" dirty="0" smtClean="0"/>
              <a:t>w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输入“：</a:t>
            </a:r>
            <a:r>
              <a:rPr lang="en-US" altLang="zh-CN" dirty="0" smtClean="0"/>
              <a:t>q”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输入“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”./</a:t>
            </a:r>
            <a:r>
              <a:rPr lang="en-US" altLang="zh-CN" dirty="0" err="1" smtClean="0"/>
              <a:t>a.out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Hello.c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!\n”);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编译预处理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函数开始标识符</a:t>
            </a:r>
            <a:endParaRPr lang="en-US" altLang="zh-CN" dirty="0" smtClean="0"/>
          </a:p>
          <a:p>
            <a:r>
              <a:rPr lang="zh-CN" altLang="en-US" dirty="0" smtClean="0"/>
              <a:t>输出指定信息</a:t>
            </a:r>
            <a:endParaRPr lang="en-US" altLang="zh-CN" dirty="0" smtClean="0"/>
          </a:p>
          <a:p>
            <a:r>
              <a:rPr lang="zh-CN" altLang="en-US" dirty="0"/>
              <a:t>执行</a:t>
            </a:r>
            <a:r>
              <a:rPr lang="zh-CN" altLang="en-US" dirty="0" smtClean="0"/>
              <a:t>完毕返回数值</a:t>
            </a:r>
            <a:endParaRPr lang="en-US" altLang="zh-CN" dirty="0" smtClean="0"/>
          </a:p>
          <a:p>
            <a:r>
              <a:rPr lang="zh-CN" altLang="en-US" dirty="0" smtClean="0"/>
              <a:t>函数结束标识符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3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注意编译错误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编译器发现某些内容无法编译，会生成编译错误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编译</a:t>
            </a:r>
            <a:r>
              <a:rPr lang="zh-CN" altLang="en-US" dirty="0" smtClean="0"/>
              <a:t>错误包含有错误类型、位置等信息，以帮助开发人员排除错误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定位信息有时并不是错误真正的位置，要根据上下文具体判断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程序</a:t>
            </a:r>
            <a:r>
              <a:rPr lang="zh-CN" altLang="en-US" dirty="0" smtClean="0"/>
              <a:t>调试需要进行大量的练习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8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个练习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1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自选两个数，用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语言编写程序，求得这两个数的和。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语言支持“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”运算符，可以实现加法运算；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函数将结果输出。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8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(“123+456=%d\n”,123+456);</a:t>
            </a:r>
          </a:p>
          <a:p>
            <a:pPr marL="0" indent="0">
              <a:buNone/>
            </a:pPr>
            <a:r>
              <a:rPr lang="en-US" altLang="zh-CN" dirty="0" smtClean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9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计算机是如何思考的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了解一点计算机的基本工作原理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什么是“编程”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程序设计与程序设计语言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/>
              <a:t>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！”</a:t>
            </a:r>
            <a:endParaRPr 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几</a:t>
            </a:r>
            <a:r>
              <a:rPr lang="zh-CN" altLang="en-US" dirty="0" smtClean="0"/>
              <a:t>个练习</a:t>
            </a:r>
            <a:endParaRPr lang="en-US" altLang="zh-CN" dirty="0" smtClean="0"/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/>
              <a:t>程序开发周期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、输入下面的程序并编译。该程序完成了什么任务？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radius,area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(“Enter radius(i.e. 10):”;</a:t>
            </a:r>
          </a:p>
          <a:p>
            <a:pPr marL="914400" lvl="2" indent="0">
              <a:buNone/>
            </a:pPr>
            <a:r>
              <a:rPr lang="en-US" altLang="zh-CN" sz="1600" dirty="0" err="1"/>
              <a:t>scanf</a:t>
            </a:r>
            <a:r>
              <a:rPr lang="en-US" altLang="zh-CN" sz="1600" dirty="0"/>
              <a:t>(“%</a:t>
            </a:r>
            <a:r>
              <a:rPr lang="en-US" altLang="zh-CN" sz="1600" dirty="0" err="1"/>
              <a:t>d”,&amp;radius</a:t>
            </a:r>
            <a:r>
              <a:rPr lang="en-US" altLang="zh-CN" sz="1600" dirty="0"/>
              <a:t>);</a:t>
            </a:r>
          </a:p>
          <a:p>
            <a:pPr marL="914400" lvl="2" indent="0">
              <a:buNone/>
            </a:pPr>
            <a:r>
              <a:rPr lang="en-US" altLang="zh-CN" sz="1600" dirty="0"/>
              <a:t>area=(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)(3.14159*radius*radius);</a:t>
            </a:r>
          </a:p>
          <a:p>
            <a:pPr marL="914400" lvl="2" indent="0">
              <a:buNone/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(“\n\</a:t>
            </a:r>
            <a:r>
              <a:rPr lang="en-US" altLang="zh-CN" sz="1600" dirty="0" err="1"/>
              <a:t>nArea</a:t>
            </a:r>
            <a:r>
              <a:rPr lang="en-US" altLang="zh-CN" sz="1600" dirty="0"/>
              <a:t>=%d\</a:t>
            </a:r>
            <a:r>
              <a:rPr lang="en-US" altLang="zh-CN" sz="1600" dirty="0" err="1"/>
              <a:t>n”,area</a:t>
            </a:r>
            <a:r>
              <a:rPr lang="en-US" altLang="zh-CN" sz="1600" dirty="0"/>
              <a:t>);</a:t>
            </a:r>
          </a:p>
          <a:p>
            <a:pPr marL="914400" lvl="2" indent="0">
              <a:buNone/>
            </a:pPr>
            <a:r>
              <a:rPr lang="en-US" altLang="zh-CN" sz="1600" dirty="0"/>
              <a:t>return 0;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0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输入下面的程序并编译。该程序完成了什么任务？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for (x=0;x&lt;10;x++,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(“\n”))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for (y=0;y&lt;10;y++)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(“X”);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、下面的程序中存在问题，输入该程序并编译。哪些行导致产生错误消息？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(“Keep looking!”);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(“You\’ll find it!\n”);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、将第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行做如下修改，重新编译并运行程序。现在程序完成什么任务？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c”,l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程序随机选一个秘密数</a:t>
            </a:r>
            <a:endParaRPr lang="en-US" altLang="zh-CN" dirty="0" smtClean="0"/>
          </a:p>
          <a:p>
            <a:r>
              <a:rPr lang="zh-CN" altLang="en-US" dirty="0"/>
              <a:t>玩家</a:t>
            </a:r>
            <a:r>
              <a:rPr lang="zh-CN" altLang="en-US" dirty="0" smtClean="0"/>
              <a:t>输入猜测的值</a:t>
            </a:r>
            <a:endParaRPr lang="en-US" altLang="zh-CN" dirty="0" smtClean="0"/>
          </a:p>
          <a:p>
            <a:r>
              <a:rPr lang="zh-CN" altLang="en-US" dirty="0"/>
              <a:t>程序</a:t>
            </a:r>
            <a:r>
              <a:rPr lang="zh-CN" altLang="en-US" dirty="0" smtClean="0"/>
              <a:t>判断所猜数值是大还是小</a:t>
            </a:r>
            <a:endParaRPr lang="en-US" altLang="zh-CN" dirty="0" smtClean="0"/>
          </a:p>
          <a:p>
            <a:r>
              <a:rPr lang="zh-CN" altLang="en-US" dirty="0"/>
              <a:t>玩家</a:t>
            </a:r>
            <a:r>
              <a:rPr lang="zh-CN" altLang="en-US" dirty="0" smtClean="0"/>
              <a:t>不断猜测，直到猜出这个数，或者用完所有机会</a:t>
            </a:r>
            <a:endParaRPr lang="en-US" altLang="zh-CN" dirty="0" smtClean="0"/>
          </a:p>
          <a:p>
            <a:r>
              <a:rPr lang="zh-CN" altLang="en-US" dirty="0"/>
              <a:t>猜到</a:t>
            </a:r>
            <a:r>
              <a:rPr lang="zh-CN" altLang="en-US" dirty="0" smtClean="0"/>
              <a:t>的数与秘密数一致时，玩家获胜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54146"/>
              </p:ext>
            </p:extLst>
          </p:nvPr>
        </p:nvGraphicFramePr>
        <p:xfrm>
          <a:off x="8267498" y="2245893"/>
          <a:ext cx="2818084" cy="164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937800" imgH="546840" progId="Package">
                  <p:embed/>
                </p:oleObj>
              </mc:Choice>
              <mc:Fallback>
                <p:oleObj name="包装程序外壳对象" showAsIcon="1" r:id="rId3" imgW="937800" imgH="54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67498" y="2245893"/>
                        <a:ext cx="2818084" cy="1640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8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语言程序结构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一个程序由一个或多个源文件组成</a:t>
            </a:r>
            <a:endParaRPr lang="en-US" altLang="zh-CN" dirty="0" smtClean="0"/>
          </a:p>
          <a:p>
            <a:pPr lvl="1"/>
            <a:r>
              <a:rPr lang="zh-CN" altLang="en-US" dirty="0"/>
              <a:t>预处理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全局声明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 smtClean="0"/>
              <a:t>函数是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程序的主要组成部分</a:t>
            </a:r>
            <a:endParaRPr lang="en-US" altLang="zh-CN" dirty="0" smtClean="0"/>
          </a:p>
          <a:p>
            <a:r>
              <a:rPr lang="zh-CN" altLang="en-US" dirty="0" smtClean="0"/>
              <a:t>函数包括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部分：函数首部和函数体</a:t>
            </a:r>
            <a:endParaRPr lang="en-US" altLang="zh-CN" dirty="0" smtClean="0"/>
          </a:p>
          <a:p>
            <a:r>
              <a:rPr lang="zh-CN" altLang="en-US" dirty="0" smtClean="0"/>
              <a:t>程序入口总是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程序由一条条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语句组成</a:t>
            </a:r>
            <a:endParaRPr lang="en-US" altLang="zh-CN" dirty="0" smtClean="0"/>
          </a:p>
          <a:p>
            <a:r>
              <a:rPr lang="zh-CN" altLang="en-US" dirty="0" smtClean="0"/>
              <a:t>每个数据声明和语句的最后必须有一个分号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语言本身不提供输入输出语句</a:t>
            </a:r>
            <a:endParaRPr lang="en-US" altLang="zh-CN" dirty="0" smtClean="0"/>
          </a:p>
          <a:p>
            <a:r>
              <a:rPr lang="zh-CN" altLang="en-US" dirty="0" smtClean="0"/>
              <a:t>程序应该包含友好的注释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8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程序开发周期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程序开发周期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创建源代码</a:t>
            </a:r>
            <a:endParaRPr lang="en-US" altLang="zh-CN" dirty="0" smtClean="0"/>
          </a:p>
          <a:p>
            <a:r>
              <a:rPr lang="zh-CN" altLang="en-US" dirty="0" smtClean="0"/>
              <a:t>编译源代码</a:t>
            </a:r>
            <a:endParaRPr lang="en-US" altLang="zh-CN" dirty="0" smtClean="0"/>
          </a:p>
          <a:p>
            <a:r>
              <a:rPr lang="zh-CN" altLang="en-US" dirty="0" smtClean="0"/>
              <a:t>链接以创建可执行文件</a:t>
            </a:r>
            <a:endParaRPr lang="en-US" altLang="zh-CN" dirty="0" smtClean="0"/>
          </a:p>
          <a:p>
            <a:r>
              <a:rPr lang="zh-CN" altLang="en-US" dirty="0" smtClean="0"/>
              <a:t>执行以测试程序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编写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运行程序，分析结果</a:t>
            </a:r>
            <a:endParaRPr lang="en-US" altLang="zh-CN" dirty="0" smtClean="0"/>
          </a:p>
          <a:p>
            <a:r>
              <a:rPr lang="zh-CN" altLang="en-US" dirty="0" smtClean="0"/>
              <a:t>编写程序文档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4186989" y="1600201"/>
            <a:ext cx="1832811" cy="1736558"/>
          </a:xfrm>
          <a:prstGeom prst="rightBrace">
            <a:avLst>
              <a:gd name="adj1" fmla="val 8333"/>
              <a:gd name="adj2" fmla="val 68406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如果想把自己写好的程序给他人使用，应提供哪些文件？</a:t>
            </a:r>
            <a:endParaRPr lang="en-US" altLang="zh-CN" dirty="0" smtClean="0"/>
          </a:p>
          <a:p>
            <a:r>
              <a:rPr lang="zh-CN" altLang="en-US" dirty="0" smtClean="0"/>
              <a:t>创建可执行代码后，是否还要保留源代码？</a:t>
            </a:r>
            <a:endParaRPr lang="en-US" altLang="zh-CN" dirty="0" smtClean="0"/>
          </a:p>
          <a:p>
            <a:r>
              <a:rPr lang="zh-CN" altLang="en-US" dirty="0" smtClean="0"/>
              <a:t>是否必须使用编译器自带编辑器？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计算机的世界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8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计算机的世界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78" y="1663616"/>
            <a:ext cx="2352675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173201"/>
            <a:ext cx="238125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602" y="2982576"/>
            <a:ext cx="2095500" cy="10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195" y="2773026"/>
            <a:ext cx="190500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332" y="2577763"/>
            <a:ext cx="2381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计算机的“器官”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冯诺依曼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存储程序型计算机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运算器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内存储器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输入设备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输出设备</a:t>
            </a:r>
          </a:p>
        </p:txBody>
      </p:sp>
      <p:pic>
        <p:nvPicPr>
          <p:cNvPr id="1026" name="Picture 2" descr="JohnvonNeumann-LosAlamos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68" y="1600200"/>
            <a:ext cx="2095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5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计算机的世界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2537" y="2252662"/>
            <a:ext cx="4619625" cy="3267075"/>
          </a:xfrm>
          <a:prstGeom prst="rect">
            <a:avLst/>
          </a:prstGeom>
        </p:spPr>
      </p:pic>
      <p:pic>
        <p:nvPicPr>
          <p:cNvPr id="14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84967"/>
            <a:ext cx="4914900" cy="22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是“编程”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程序设计与程序设计语言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3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“编程”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程序（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组计算机能够识别和执行的指令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指令：计算机能够理解并执行的基本命令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计算机程序设计（</a:t>
            </a:r>
            <a:r>
              <a:rPr lang="en-US" altLang="zh-CN" dirty="0"/>
              <a:t>Computer programming</a:t>
            </a:r>
            <a:r>
              <a:rPr lang="zh-CN" altLang="en-US" dirty="0"/>
              <a:t>），或称程序设计（</a:t>
            </a:r>
            <a:r>
              <a:rPr lang="en-US" altLang="zh-CN" dirty="0"/>
              <a:t>programming</a:t>
            </a:r>
            <a:r>
              <a:rPr lang="zh-CN" altLang="en-US" dirty="0"/>
              <a:t>），是给出解决特定问题程序的过程，软件开发过程中的重要步骤。程序设计往往以某种程序设计语言为工具，给出这种语言下的程序。程序设计</a:t>
            </a:r>
            <a:r>
              <a:rPr lang="zh-CN" altLang="en-US" dirty="0" smtClean="0"/>
              <a:t>过程通常应</a:t>
            </a:r>
            <a:r>
              <a:rPr lang="zh-CN" altLang="en-US" dirty="0"/>
              <a:t>包括分析、设计、编码、测试、除错等不同阶段。</a:t>
            </a:r>
            <a:endParaRPr lang="en-US" altLang="zh-CN" dirty="0"/>
          </a:p>
        </p:txBody>
      </p:sp>
      <p:pic>
        <p:nvPicPr>
          <p:cNvPr id="2050" name="Picture 2" descr="https://upload.wikimedia.org/wikipedia/commons/thumb/a/a1/Bundesarchiv_B_145_Bild-F031434-0006%2C_Aachen%2C_Technische_Hochschule%2C_Rechenzentrum.jpg/220px-Bundesarchiv_B_145_Bild-F031434-0006%2C_Aachen%2C_Technische_Hochschule%2C_Rechenzentrum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70" y="1911096"/>
            <a:ext cx="4023360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程序设计语言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programming </a:t>
            </a:r>
            <a:r>
              <a:rPr lang="en-US" altLang="zh-CN" dirty="0"/>
              <a:t>language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用来</a:t>
            </a:r>
            <a:r>
              <a:rPr lang="zh-CN" altLang="en-US" dirty="0"/>
              <a:t>定义计算机程序的形式语言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作用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将程序员编写的程序翻译成计算机能够理解的二进制指令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种类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机器语言、汇编语言、高级语言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hlinkClick r:id="rId2"/>
              </a:rPr>
              <a:t>程序设计语言排名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682" y="2827420"/>
            <a:ext cx="4914900" cy="21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758</Words>
  <Application>Microsoft Office PowerPoint</Application>
  <PresentationFormat>宽屏</PresentationFormat>
  <Paragraphs>163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Euphemia</vt:lpstr>
      <vt:lpstr>微软雅黑</vt:lpstr>
      <vt:lpstr>Arial</vt:lpstr>
      <vt:lpstr>Times New Roman</vt:lpstr>
      <vt:lpstr>Wingdings</vt:lpstr>
      <vt:lpstr>学术文献 16x9</vt:lpstr>
      <vt:lpstr>程序包</vt:lpstr>
      <vt:lpstr>“编程”—计算机程序设计</vt:lpstr>
      <vt:lpstr>Hello，World！</vt:lpstr>
      <vt:lpstr>计算机的世界</vt:lpstr>
      <vt:lpstr>计算机的世界</vt:lpstr>
      <vt:lpstr>计算机的“器官”</vt:lpstr>
      <vt:lpstr>计算机的世界</vt:lpstr>
      <vt:lpstr>什么是“编程”</vt:lpstr>
      <vt:lpstr>“编程”——程序设计</vt:lpstr>
      <vt:lpstr>程序设计语言</vt:lpstr>
      <vt:lpstr>程序设计语言</vt:lpstr>
      <vt:lpstr>“Hello, World!”</vt:lpstr>
      <vt:lpstr>在屏幕上显示“hello，World！”</vt:lpstr>
      <vt:lpstr>Hello.c</vt:lpstr>
      <vt:lpstr>步骤</vt:lpstr>
      <vt:lpstr>Hello.c</vt:lpstr>
      <vt:lpstr>注意编译错误</vt:lpstr>
      <vt:lpstr>几个练习</vt:lpstr>
      <vt:lpstr>求和</vt:lpstr>
      <vt:lpstr>求和</vt:lpstr>
      <vt:lpstr>继续</vt:lpstr>
      <vt:lpstr>PowerPoint 演示文稿</vt:lpstr>
      <vt:lpstr>PowerPoint 演示文稿</vt:lpstr>
      <vt:lpstr>PowerPoint 演示文稿</vt:lpstr>
      <vt:lpstr>猜数游戏</vt:lpstr>
      <vt:lpstr>C语言程序结构</vt:lpstr>
      <vt:lpstr>C语言程序结构</vt:lpstr>
      <vt:lpstr>程序开发周期</vt:lpstr>
      <vt:lpstr>程序开发周期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2017-04-21T01:32:53Z</dcterms:created>
  <dcterms:modified xsi:type="dcterms:W3CDTF">2017-04-22T01:37:54Z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