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9" r:id="rId7"/>
    <p:sldId id="258" r:id="rId8"/>
    <p:sldId id="270" r:id="rId9"/>
    <p:sldId id="259" r:id="rId10"/>
    <p:sldId id="271" r:id="rId11"/>
    <p:sldId id="260" r:id="rId12"/>
    <p:sldId id="267" r:id="rId13"/>
    <p:sldId id="261" r:id="rId14"/>
    <p:sldId id="272" r:id="rId15"/>
    <p:sldId id="262" r:id="rId16"/>
    <p:sldId id="263" r:id="rId17"/>
    <p:sldId id="268" r:id="rId18"/>
    <p:sldId id="273" r:id="rId19"/>
    <p:sldId id="265" r:id="rId20"/>
    <p:sldId id="274" r:id="rId21"/>
    <p:sldId id="266" r:id="rId22"/>
    <p:sldId id="275" r:id="rId23"/>
    <p:sldId id="264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2017/5/28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2017/5/28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2017/5/28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2017/5/28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2017/5/28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2017/5/28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2017/5/28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2017/5/28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2017/5/28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2017/5/28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储存信息：变量和常量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有关使用变量的一些概念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变量声明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i="1" dirty="0" err="1"/>
              <a:t>typename</a:t>
            </a:r>
            <a:r>
              <a:rPr lang="en-US" altLang="zh-CN" i="1" dirty="0"/>
              <a:t> </a:t>
            </a:r>
            <a:r>
              <a:rPr lang="en-US" altLang="zh-CN" i="1" dirty="0" err="1"/>
              <a:t>varname</a:t>
            </a:r>
            <a:endParaRPr lang="en-US" altLang="zh-CN" i="1" dirty="0"/>
          </a:p>
          <a:p>
            <a:r>
              <a:rPr lang="en-US" altLang="zh-CN" i="1" dirty="0"/>
              <a:t>typedef</a:t>
            </a:r>
          </a:p>
          <a:p>
            <a:pPr lvl="1"/>
            <a:r>
              <a:rPr lang="zh-CN" altLang="en-US" dirty="0"/>
              <a:t>为已存在的数据类型创建新的名称（别名）</a:t>
            </a:r>
            <a:endParaRPr lang="en-US" altLang="zh-CN" dirty="0"/>
          </a:p>
          <a:p>
            <a:r>
              <a:rPr lang="zh-CN" altLang="en-US" dirty="0"/>
              <a:t>初始化变量</a:t>
            </a:r>
            <a:endParaRPr lang="en-US" altLang="zh-CN" dirty="0"/>
          </a:p>
          <a:p>
            <a:pPr lvl="1"/>
            <a:r>
              <a:rPr lang="zh-CN" altLang="en-US" dirty="0"/>
              <a:t>使用“</a:t>
            </a:r>
            <a:r>
              <a:rPr lang="en-US" altLang="zh-CN" dirty="0"/>
              <a:t>=</a:t>
            </a:r>
            <a:r>
              <a:rPr lang="zh-CN" altLang="en-US" dirty="0"/>
              <a:t>”为变量赋值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r>
              <a:rPr lang="en-US" altLang="zh-CN" dirty="0"/>
              <a:t>C</a:t>
            </a:r>
            <a:r>
              <a:rPr lang="zh-CN" altLang="en-US" dirty="0"/>
              <a:t>语言中“</a:t>
            </a:r>
            <a:r>
              <a:rPr lang="en-US" altLang="zh-CN" dirty="0"/>
              <a:t>=</a:t>
            </a:r>
            <a:r>
              <a:rPr lang="zh-CN" altLang="en-US" dirty="0"/>
              <a:t>”不代表相等，而是将值存到变量中，也就是内存中。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常量（</a:t>
            </a:r>
            <a:r>
              <a:rPr lang="en-US" altLang="zh-CN" dirty="0"/>
              <a:t>constant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也是内存中数据存储位置，但其保存的值在程序运行期间不会更改。</a:t>
            </a:r>
            <a:endParaRPr lang="en-US" altLang="zh-CN" dirty="0"/>
          </a:p>
          <a:p>
            <a:pPr lvl="1"/>
            <a:r>
              <a:rPr lang="zh-CN" altLang="en-US" dirty="0"/>
              <a:t>分为字面常量和符号常量</a:t>
            </a:r>
            <a:endParaRPr lang="en-US" altLang="zh-CN" dirty="0"/>
          </a:p>
          <a:p>
            <a:r>
              <a:rPr lang="zh-CN" altLang="en-US" dirty="0"/>
              <a:t>字面常量（</a:t>
            </a:r>
            <a:r>
              <a:rPr lang="en-US" altLang="zh-CN" dirty="0"/>
              <a:t>literal constant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直接在源代码中出现的值</a:t>
            </a:r>
            <a:endParaRPr lang="en-US" altLang="zh-CN" dirty="0"/>
          </a:p>
          <a:p>
            <a:pPr lvl="1"/>
            <a:r>
              <a:rPr lang="zh-CN" altLang="en-US" dirty="0"/>
              <a:t>是否有小数点决定了是整型常量还是浮点型常量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语言支持科学计数法，适用于表示极大极小值</a:t>
            </a:r>
            <a:endParaRPr lang="en-US" altLang="zh-CN" dirty="0"/>
          </a:p>
          <a:p>
            <a:pPr lvl="1"/>
            <a:r>
              <a:rPr lang="zh-CN" altLang="en-US" dirty="0"/>
              <a:t>进制：非</a:t>
            </a:r>
            <a:r>
              <a:rPr lang="en-US" altLang="zh-CN" dirty="0"/>
              <a:t>0</a:t>
            </a:r>
            <a:r>
              <a:rPr lang="zh-CN" altLang="en-US" dirty="0"/>
              <a:t>开头十进制，</a:t>
            </a:r>
            <a:r>
              <a:rPr lang="en-US" altLang="zh-CN" dirty="0"/>
              <a:t>0</a:t>
            </a:r>
            <a:r>
              <a:rPr lang="zh-CN" altLang="en-US" dirty="0"/>
              <a:t>开头为</a:t>
            </a:r>
            <a:r>
              <a:rPr lang="en-US" altLang="zh-CN" dirty="0"/>
              <a:t>8</a:t>
            </a:r>
            <a:r>
              <a:rPr lang="zh-CN" altLang="en-US" dirty="0"/>
              <a:t>进制，</a:t>
            </a:r>
            <a:r>
              <a:rPr lang="en-US" altLang="zh-CN" dirty="0"/>
              <a:t>0x</a:t>
            </a:r>
            <a:r>
              <a:rPr lang="zh-CN" altLang="en-US" dirty="0"/>
              <a:t>开头</a:t>
            </a:r>
            <a:r>
              <a:rPr lang="en-US" altLang="zh-CN" dirty="0"/>
              <a:t>16</a:t>
            </a:r>
            <a:r>
              <a:rPr lang="zh-CN" altLang="en-US" dirty="0"/>
              <a:t>进制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30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符号常量（</a:t>
            </a:r>
            <a:r>
              <a:rPr lang="en-US" altLang="zh-CN" dirty="0"/>
              <a:t>symbolic constant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通过常量名（符号）指代的值</a:t>
            </a:r>
            <a:endParaRPr lang="en-US" altLang="zh-CN" dirty="0"/>
          </a:p>
          <a:p>
            <a:r>
              <a:rPr lang="zh-CN" altLang="en-US" dirty="0"/>
              <a:t>定义：使用</a:t>
            </a:r>
            <a:r>
              <a:rPr lang="en-US" altLang="zh-CN" dirty="0"/>
              <a:t>define</a:t>
            </a:r>
          </a:p>
          <a:p>
            <a:pPr lvl="1"/>
            <a:r>
              <a:rPr lang="en-US" altLang="zh-CN" dirty="0"/>
              <a:t>#define </a:t>
            </a:r>
            <a:r>
              <a:rPr lang="en-US" altLang="zh-CN" dirty="0" err="1"/>
              <a:t>constname</a:t>
            </a:r>
            <a:r>
              <a:rPr lang="en-US" altLang="zh-CN" dirty="0"/>
              <a:t> literal</a:t>
            </a:r>
          </a:p>
          <a:p>
            <a:pPr lvl="1"/>
            <a:r>
              <a:rPr lang="en-US" altLang="zh-CN" dirty="0" err="1"/>
              <a:t>constname</a:t>
            </a:r>
            <a:r>
              <a:rPr lang="zh-CN" altLang="en-US" dirty="0"/>
              <a:t>起名规则同变量起名规则，一般</a:t>
            </a:r>
            <a:r>
              <a:rPr lang="zh-CN" altLang="en-US"/>
              <a:t>全大写字母，以区分变量名</a:t>
            </a:r>
            <a:endParaRPr lang="en-US" altLang="zh-CN" dirty="0"/>
          </a:p>
          <a:p>
            <a:pPr lvl="1"/>
            <a:r>
              <a:rPr lang="en-US" altLang="zh-CN" dirty="0"/>
              <a:t>define</a:t>
            </a:r>
            <a:r>
              <a:rPr lang="zh-CN" altLang="en-US" dirty="0"/>
              <a:t>语句是预处理语句，其作用为告知编译器用</a:t>
            </a:r>
            <a:r>
              <a:rPr lang="en-US" altLang="zh-CN" dirty="0"/>
              <a:t>literal</a:t>
            </a:r>
            <a:r>
              <a:rPr lang="zh-CN" altLang="en-US" dirty="0"/>
              <a:t>替换源代码中的</a:t>
            </a:r>
            <a:r>
              <a:rPr lang="en-US" altLang="zh-CN" dirty="0" err="1"/>
              <a:t>constname</a:t>
            </a:r>
            <a:r>
              <a:rPr lang="zh-CN" altLang="en-US" dirty="0"/>
              <a:t>部分</a:t>
            </a:r>
          </a:p>
          <a:p>
            <a:r>
              <a:rPr lang="zh-CN" altLang="en-US" dirty="0"/>
              <a:t>定义：使用</a:t>
            </a:r>
            <a:r>
              <a:rPr lang="en-US" altLang="zh-CN" dirty="0" err="1"/>
              <a:t>const</a:t>
            </a:r>
            <a:endParaRPr lang="en-US" altLang="zh-CN" dirty="0"/>
          </a:p>
          <a:p>
            <a:pPr lvl="1"/>
            <a:r>
              <a:rPr lang="zh-CN" altLang="en-US" dirty="0"/>
              <a:t>使用方法同变量，但是其值在程序运行期间不允许改变，如试图更改则程序报错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88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示例程序：</a:t>
            </a:r>
            <a:r>
              <a:rPr lang="en-US" altLang="zh-CN" dirty="0" err="1"/>
              <a:t>const.c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演示变量和常量的用法</a:t>
            </a:r>
          </a:p>
        </p:txBody>
      </p:sp>
    </p:spTree>
    <p:extLst>
      <p:ext uri="{BB962C8B-B14F-4D97-AF65-F5344CB8AC3E}">
        <p14:creationId xmlns:p14="http://schemas.microsoft.com/office/powerpoint/2010/main" val="277409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程序使用数值变量在程序运行时储存数据</a:t>
            </a:r>
            <a:endParaRPr lang="en-US" altLang="zh-CN" dirty="0"/>
          </a:p>
          <a:p>
            <a:r>
              <a:rPr lang="zh-CN" altLang="en-US" dirty="0"/>
              <a:t>数值变量分为整型变量和浮点型变量两种</a:t>
            </a:r>
            <a:endParaRPr lang="en-US" altLang="zh-CN" dirty="0"/>
          </a:p>
          <a:p>
            <a:r>
              <a:rPr lang="zh-CN" altLang="en-US" dirty="0"/>
              <a:t>根据待存数据的大小和类型确定变量类型</a:t>
            </a:r>
            <a:endParaRPr lang="en-US" altLang="zh-CN" dirty="0"/>
          </a:p>
          <a:p>
            <a:r>
              <a:rPr lang="zh-CN" altLang="en-US" dirty="0"/>
              <a:t>必须先声明变量才能使用</a:t>
            </a:r>
            <a:endParaRPr lang="en-US" altLang="zh-CN" dirty="0"/>
          </a:p>
          <a:p>
            <a:r>
              <a:rPr lang="zh-CN" altLang="en-US" dirty="0"/>
              <a:t>程序运行时的常量有字面常量和符号常量两种</a:t>
            </a:r>
            <a:endParaRPr lang="en-US" altLang="zh-CN" dirty="0"/>
          </a:p>
          <a:p>
            <a:r>
              <a:rPr lang="zh-CN" altLang="en-US" dirty="0"/>
              <a:t>符号常量可以使用</a:t>
            </a:r>
            <a:r>
              <a:rPr lang="en-US" altLang="zh-CN" dirty="0"/>
              <a:t>#define</a:t>
            </a:r>
            <a:r>
              <a:rPr lang="zh-CN" altLang="en-US" dirty="0"/>
              <a:t>和</a:t>
            </a:r>
            <a:r>
              <a:rPr lang="en-US" altLang="zh-CN" dirty="0" err="1"/>
              <a:t>const</a:t>
            </a:r>
            <a:r>
              <a:rPr lang="zh-CN" altLang="en-US" dirty="0"/>
              <a:t>语句定义</a:t>
            </a:r>
          </a:p>
        </p:txBody>
      </p:sp>
    </p:spTree>
    <p:extLst>
      <p:ext uri="{BB962C8B-B14F-4D97-AF65-F5344CB8AC3E}">
        <p14:creationId xmlns:p14="http://schemas.microsoft.com/office/powerpoint/2010/main" val="34575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在储存更大的数时，为什么用</a:t>
            </a:r>
            <a:r>
              <a:rPr lang="en-US" altLang="zh-CN" dirty="0" err="1"/>
              <a:t>int</a:t>
            </a:r>
            <a:r>
              <a:rPr lang="zh-CN" altLang="en-US" dirty="0"/>
              <a:t>或</a:t>
            </a:r>
            <a:r>
              <a:rPr lang="en-US" altLang="zh-CN" dirty="0"/>
              <a:t>float</a:t>
            </a:r>
            <a:r>
              <a:rPr lang="zh-CN" altLang="en-US" dirty="0"/>
              <a:t>而不是使用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如果把一个小数赋给整型变量会怎样？</a:t>
            </a:r>
            <a:endParaRPr lang="en-US" altLang="zh-CN" dirty="0"/>
          </a:p>
          <a:p>
            <a:r>
              <a:rPr lang="zh-CN" altLang="en-US" dirty="0"/>
              <a:t>如果将超出某类型取值范围的数赋给该类型变量，会出现什么情况？</a:t>
            </a:r>
            <a:endParaRPr lang="en-US" altLang="zh-CN" dirty="0"/>
          </a:p>
          <a:p>
            <a:r>
              <a:rPr lang="zh-CN" altLang="en-US" dirty="0"/>
              <a:t>如果将负值赋给无符号类型变量，会出现什么情况？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#define</a:t>
            </a:r>
            <a:r>
              <a:rPr lang="zh-CN" altLang="en-US" dirty="0"/>
              <a:t>创建的符号常量和用</a:t>
            </a:r>
            <a:r>
              <a:rPr lang="en-US" altLang="zh-CN" dirty="0" err="1"/>
              <a:t>const</a:t>
            </a:r>
            <a:r>
              <a:rPr lang="zh-CN" altLang="en-US"/>
              <a:t>创建的有何区别？</a:t>
            </a:r>
          </a:p>
        </p:txBody>
      </p:sp>
    </p:spTree>
    <p:extLst>
      <p:ext uri="{BB962C8B-B14F-4D97-AF65-F5344CB8AC3E}">
        <p14:creationId xmlns:p14="http://schemas.microsoft.com/office/powerpoint/2010/main" val="22401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测验与练习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0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如何使用变量储存信息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储存不同类型数值的方式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字符和数值之间的异同</a:t>
            </a:r>
            <a:endParaRPr lang="en-US" altLang="zh-CN" dirty="0"/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如何声明并初始化变量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两种类型的数值常量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07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计算机的内存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0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计算机的内存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zh-CN" altLang="en-US" dirty="0"/>
              <a:t>计算机内部的随机存取存储器（</a:t>
            </a:r>
            <a:r>
              <a:rPr lang="en-US" altLang="zh-CN" dirty="0"/>
              <a:t>RAM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易失性，只能在计算机运行时保存信息，关闭后信息丢失。</a:t>
            </a:r>
            <a:endParaRPr lang="en-US" altLang="zh-CN" dirty="0"/>
          </a:p>
          <a:p>
            <a:pPr lvl="1"/>
            <a:r>
              <a:rPr lang="zh-CN" altLang="en-US" dirty="0"/>
              <a:t>单位：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</a:p>
          <a:p>
            <a:r>
              <a:rPr lang="zh-CN" altLang="en-US" dirty="0"/>
              <a:t>字节（</a:t>
            </a:r>
            <a:r>
              <a:rPr lang="en-US" altLang="zh-CN" dirty="0"/>
              <a:t>byte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计算机数据存储的基本单元</a:t>
            </a:r>
            <a:endParaRPr lang="en-US" altLang="zh-CN" dirty="0"/>
          </a:p>
          <a:p>
            <a:r>
              <a:rPr lang="en-US" altLang="zh-CN" dirty="0"/>
              <a:t>RAM</a:t>
            </a:r>
            <a:r>
              <a:rPr lang="zh-CN" altLang="en-US" dirty="0"/>
              <a:t>按顺序逐字节排列，内存中每个字节都有一个唯一的地址。</a:t>
            </a:r>
            <a:endParaRPr lang="en-US" altLang="zh-CN" dirty="0"/>
          </a:p>
          <a:p>
            <a:r>
              <a:rPr lang="zh-CN" altLang="en-US" dirty="0"/>
              <a:t>地址从</a:t>
            </a:r>
            <a:r>
              <a:rPr lang="en-US" altLang="zh-CN" dirty="0"/>
              <a:t>0</a:t>
            </a:r>
            <a:r>
              <a:rPr lang="zh-CN" altLang="en-US" dirty="0"/>
              <a:t>开始，按顺序赋给内存单元，从</a:t>
            </a:r>
            <a:r>
              <a:rPr lang="en-US" altLang="zh-CN" dirty="0"/>
              <a:t>0</a:t>
            </a:r>
            <a:r>
              <a:rPr lang="zh-CN" altLang="en-US" dirty="0"/>
              <a:t>开始，一直增加到内存的最大值。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7881409"/>
              </p:ext>
            </p:extLst>
          </p:nvPr>
        </p:nvGraphicFramePr>
        <p:xfrm>
          <a:off x="6768398" y="2346820"/>
          <a:ext cx="43171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702">
                  <a:extLst>
                    <a:ext uri="{9D8B030D-6E8A-4147-A177-3AD203B41FA5}">
                      <a16:colId xmlns:a16="http://schemas.microsoft.com/office/drawing/2014/main" val="2261118802"/>
                    </a:ext>
                  </a:extLst>
                </a:gridCol>
                <a:gridCol w="1347482">
                  <a:extLst>
                    <a:ext uri="{9D8B030D-6E8A-4147-A177-3AD203B41FA5}">
                      <a16:colId xmlns:a16="http://schemas.microsoft.com/office/drawing/2014/main" val="396242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所需字节数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60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字母</a:t>
                      </a: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35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数字</a:t>
                      </a:r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29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数字</a:t>
                      </a:r>
                      <a:r>
                        <a:rPr lang="en-US" altLang="zh-CN" dirty="0"/>
                        <a:t>241.105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02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短语</a:t>
                      </a:r>
                      <a:r>
                        <a:rPr lang="en-US" altLang="zh-CN" dirty="0" err="1"/>
                        <a:t>sams</a:t>
                      </a:r>
                      <a:r>
                        <a:rPr lang="en-US" altLang="zh-CN" dirty="0"/>
                        <a:t> teach yourself 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42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一张</a:t>
                      </a:r>
                      <a:r>
                        <a:rPr lang="en-US" altLang="zh-CN" dirty="0"/>
                        <a:t>A4</a:t>
                      </a:r>
                      <a:r>
                        <a:rPr lang="zh-CN" altLang="en-US" dirty="0"/>
                        <a:t>打印页面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大约</a:t>
                      </a:r>
                      <a:r>
                        <a:rPr lang="en-US" altLang="zh-CN" dirty="0"/>
                        <a:t>3000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37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1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用变量储存信息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变量（</a:t>
            </a:r>
            <a:r>
              <a:rPr lang="en-US" altLang="zh-CN" dirty="0"/>
              <a:t>variable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计算机内存中一个已命名的数据存储位置，其内保存的数值在程序运行期间可以改变。</a:t>
            </a:r>
            <a:endParaRPr lang="en-US" altLang="zh-CN" dirty="0"/>
          </a:p>
          <a:p>
            <a:r>
              <a:rPr lang="zh-CN" altLang="en-US" dirty="0"/>
              <a:t>变量名</a:t>
            </a:r>
            <a:endParaRPr lang="en-US" altLang="zh-CN" dirty="0"/>
          </a:p>
          <a:p>
            <a:pPr lvl="1"/>
            <a:r>
              <a:rPr lang="zh-CN" altLang="en-US" dirty="0"/>
              <a:t>使用变量的依据</a:t>
            </a:r>
            <a:endParaRPr lang="en-US" altLang="zh-CN" dirty="0"/>
          </a:p>
          <a:p>
            <a:pPr lvl="1"/>
            <a:r>
              <a:rPr lang="zh-CN" altLang="en-US" dirty="0"/>
              <a:t>命名规则</a:t>
            </a:r>
            <a:endParaRPr lang="en-US" altLang="zh-CN" dirty="0"/>
          </a:p>
          <a:p>
            <a:pPr lvl="2"/>
            <a:r>
              <a:rPr lang="zh-CN" altLang="en-US" dirty="0"/>
              <a:t>可以使用字母、数字和下划线</a:t>
            </a:r>
            <a:endParaRPr lang="en-US" altLang="zh-CN" dirty="0"/>
          </a:p>
          <a:p>
            <a:pPr lvl="2"/>
            <a:r>
              <a:rPr lang="zh-CN" altLang="en-US" dirty="0"/>
              <a:t>第一个字符必需是字母或下划线，但不推荐使用下划线</a:t>
            </a:r>
            <a:endParaRPr lang="en-US" altLang="zh-CN" dirty="0"/>
          </a:p>
          <a:p>
            <a:pPr lvl="2"/>
            <a:r>
              <a:rPr lang="zh-CN" altLang="en-US" dirty="0"/>
              <a:t>区分大小写</a:t>
            </a:r>
            <a:endParaRPr lang="en-US" altLang="zh-CN" dirty="0"/>
          </a:p>
          <a:p>
            <a:pPr lvl="2"/>
            <a:r>
              <a:rPr lang="zh-CN" altLang="en-US" dirty="0"/>
              <a:t>不能使用</a:t>
            </a:r>
            <a:r>
              <a:rPr lang="en-US" altLang="zh-CN" dirty="0"/>
              <a:t>C</a:t>
            </a:r>
            <a:r>
              <a:rPr lang="zh-CN" altLang="en-US" dirty="0"/>
              <a:t>语言关键字</a:t>
            </a:r>
            <a:endParaRPr lang="en-US" altLang="zh-CN" dirty="0"/>
          </a:p>
          <a:p>
            <a:pPr lvl="2"/>
            <a:r>
              <a:rPr lang="zh-CN" altLang="en-US" dirty="0"/>
              <a:t>长度不超过</a:t>
            </a:r>
            <a:r>
              <a:rPr lang="en-US" altLang="zh-CN" dirty="0"/>
              <a:t>31</a:t>
            </a:r>
            <a:r>
              <a:rPr lang="zh-CN" altLang="en-US" dirty="0"/>
              <a:t>个字符</a:t>
            </a:r>
            <a:endParaRPr lang="en-US" altLang="zh-CN" dirty="0"/>
          </a:p>
          <a:p>
            <a:pPr lvl="1"/>
            <a:r>
              <a:rPr lang="zh-CN" altLang="en-US" dirty="0"/>
              <a:t>命名方法与风格</a:t>
            </a:r>
            <a:endParaRPr lang="en-US" altLang="zh-CN" dirty="0"/>
          </a:p>
          <a:p>
            <a:pPr lvl="2"/>
            <a:r>
              <a:rPr lang="zh-CN" altLang="en-US" dirty="0"/>
              <a:t>使用小写命名变量，使用大写命名常量</a:t>
            </a:r>
            <a:endParaRPr lang="en-US" altLang="zh-CN" dirty="0"/>
          </a:p>
          <a:p>
            <a:pPr lvl="2"/>
            <a:r>
              <a:rPr lang="zh-CN" altLang="en-US" dirty="0"/>
              <a:t>使用多个单词命名变量，单词间用下划线连接</a:t>
            </a:r>
            <a:endParaRPr lang="en-US" altLang="zh-CN" dirty="0"/>
          </a:p>
          <a:p>
            <a:pPr lvl="2"/>
            <a:r>
              <a:rPr lang="zh-CN" altLang="en-US" dirty="0"/>
              <a:t>驼峰式命名法（</a:t>
            </a:r>
            <a:r>
              <a:rPr lang="en-US" altLang="zh-CN" dirty="0"/>
              <a:t>camel notation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使用单词首字母大写区分</a:t>
            </a:r>
          </a:p>
        </p:txBody>
      </p:sp>
    </p:spTree>
    <p:extLst>
      <p:ext uri="{BB962C8B-B14F-4D97-AF65-F5344CB8AC3E}">
        <p14:creationId xmlns:p14="http://schemas.microsoft.com/office/powerpoint/2010/main" val="206268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数值类型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9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不同类型的数值需要不同的内存空间，数学运算也不同。</a:t>
            </a:r>
            <a:endParaRPr lang="en-US" altLang="zh-CN" dirty="0"/>
          </a:p>
          <a:p>
            <a:pPr lvl="1"/>
            <a:r>
              <a:rPr lang="zh-CN" altLang="en-US" dirty="0"/>
              <a:t>小整数占用空间少，运算快</a:t>
            </a:r>
            <a:endParaRPr lang="en-US" altLang="zh-CN" dirty="0"/>
          </a:p>
          <a:p>
            <a:pPr lvl="1"/>
            <a:r>
              <a:rPr lang="zh-CN" altLang="en-US" dirty="0"/>
              <a:t>大整数和小数所需空间多，运算慢</a:t>
            </a:r>
            <a:endParaRPr lang="en-US" altLang="zh-CN" dirty="0"/>
          </a:p>
          <a:p>
            <a:pPr lvl="1"/>
            <a:r>
              <a:rPr lang="zh-CN" altLang="en-US" dirty="0"/>
              <a:t>选择合适的变量类型，确保程序尽可能高效运行。</a:t>
            </a:r>
            <a:endParaRPr lang="en-US" altLang="zh-CN" dirty="0"/>
          </a:p>
          <a:p>
            <a:r>
              <a:rPr lang="zh-CN" altLang="en-US" dirty="0"/>
              <a:t>数值类型</a:t>
            </a:r>
            <a:endParaRPr lang="en-US" altLang="zh-CN" dirty="0"/>
          </a:p>
          <a:p>
            <a:pPr lvl="1"/>
            <a:r>
              <a:rPr lang="zh-CN" altLang="en-US" dirty="0"/>
              <a:t>整型变量：存储整数</a:t>
            </a:r>
            <a:endParaRPr lang="en-US" altLang="zh-CN" dirty="0"/>
          </a:p>
          <a:p>
            <a:pPr lvl="2"/>
            <a:r>
              <a:rPr lang="zh-CN" altLang="en-US" dirty="0"/>
              <a:t>有符号整型变量</a:t>
            </a:r>
            <a:endParaRPr lang="en-US" altLang="zh-CN" dirty="0"/>
          </a:p>
          <a:p>
            <a:pPr lvl="2"/>
            <a:r>
              <a:rPr lang="zh-CN" altLang="en-US" dirty="0"/>
              <a:t>无符号整型变量</a:t>
            </a:r>
            <a:endParaRPr lang="en-US" altLang="zh-CN" dirty="0"/>
          </a:p>
          <a:p>
            <a:pPr lvl="1"/>
            <a:r>
              <a:rPr lang="zh-CN" altLang="en-US" dirty="0"/>
              <a:t>浮点型变量：存储带有小数部分的数（实数）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9278423"/>
              </p:ext>
            </p:extLst>
          </p:nvPr>
        </p:nvGraphicFramePr>
        <p:xfrm>
          <a:off x="6172200" y="1600200"/>
          <a:ext cx="49149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3029814478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10123526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195191526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22191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变量类型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关键字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所需内存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数值范围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18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char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-128~127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23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short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-32768~32767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3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int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05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long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31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长长整型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long </a:t>
                      </a:r>
                      <a:r>
                        <a:rPr lang="en-US" altLang="zh-CN" sz="1200" dirty="0" err="1"/>
                        <a:t>long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7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无符号字符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unsigned char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0~255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78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无符号短整型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unsigned short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0~65535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1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无符号整型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unsigned </a:t>
                      </a:r>
                      <a:r>
                        <a:rPr lang="en-US" altLang="zh-CN" sz="1200" dirty="0" err="1"/>
                        <a:t>int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53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无符号长整型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unsigned long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56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无符号长长整型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unsigned long </a:t>
                      </a:r>
                      <a:r>
                        <a:rPr lang="en-US" altLang="zh-CN" sz="1200" dirty="0" err="1"/>
                        <a:t>long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单精度浮点型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float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43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双精度浮点型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double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48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示例程序：</a:t>
            </a:r>
            <a:r>
              <a:rPr lang="en-US" altLang="zh-CN" dirty="0" err="1"/>
              <a:t>sizeof.c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en-US" altLang="zh-CN" dirty="0"/>
              <a:t>C</a:t>
            </a:r>
            <a:r>
              <a:rPr lang="zh-CN" altLang="en-US" dirty="0"/>
              <a:t>语言变量类型的大小（所占内存空间）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836</Words>
  <Application>Microsoft Office PowerPoint</Application>
  <PresentationFormat>宽屏</PresentationFormat>
  <Paragraphs>151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Euphemia</vt:lpstr>
      <vt:lpstr>Wingdings</vt:lpstr>
      <vt:lpstr>学术文献 16x9</vt:lpstr>
      <vt:lpstr>储存信息：变量和常量</vt:lpstr>
      <vt:lpstr>主要内容</vt:lpstr>
      <vt:lpstr>计算机的内存</vt:lpstr>
      <vt:lpstr>计算机的内存</vt:lpstr>
      <vt:lpstr>用变量储存信息</vt:lpstr>
      <vt:lpstr>变量</vt:lpstr>
      <vt:lpstr>数值类型</vt:lpstr>
      <vt:lpstr>数值类型</vt:lpstr>
      <vt:lpstr>示例程序：sizeof.c</vt:lpstr>
      <vt:lpstr>有关使用变量的一些概念</vt:lpstr>
      <vt:lpstr>常量</vt:lpstr>
      <vt:lpstr>常量</vt:lpstr>
      <vt:lpstr>符号常量</vt:lpstr>
      <vt:lpstr>示例程序：const.c</vt:lpstr>
      <vt:lpstr>小结</vt:lpstr>
      <vt:lpstr>小结</vt:lpstr>
      <vt:lpstr>答疑</vt:lpstr>
      <vt:lpstr>答疑</vt:lpstr>
      <vt:lpstr>测验与练习</vt:lpstr>
      <vt:lpstr>测验与练习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2017-05-21T14:42:44Z</dcterms:created>
  <dcterms:modified xsi:type="dcterms:W3CDTF">2017-05-28T03:04:23Z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