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42"/>
  </p:notesMasterIdLst>
  <p:handoutMasterIdLst>
    <p:handoutMasterId r:id="rId43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5" r:id="rId13"/>
    <p:sldId id="264" r:id="rId14"/>
    <p:sldId id="290" r:id="rId15"/>
    <p:sldId id="266" r:id="rId16"/>
    <p:sldId id="291" r:id="rId17"/>
    <p:sldId id="267" r:id="rId18"/>
    <p:sldId id="292" r:id="rId19"/>
    <p:sldId id="270" r:id="rId20"/>
    <p:sldId id="271" r:id="rId21"/>
    <p:sldId id="272" r:id="rId22"/>
    <p:sldId id="273" r:id="rId23"/>
    <p:sldId id="289" r:id="rId24"/>
    <p:sldId id="276" r:id="rId25"/>
    <p:sldId id="277" r:id="rId26"/>
    <p:sldId id="278" r:id="rId27"/>
    <p:sldId id="279" r:id="rId28"/>
    <p:sldId id="295" r:id="rId29"/>
    <p:sldId id="296" r:id="rId30"/>
    <p:sldId id="297" r:id="rId31"/>
    <p:sldId id="298" r:id="rId32"/>
    <p:sldId id="299" r:id="rId33"/>
    <p:sldId id="284" r:id="rId34"/>
    <p:sldId id="293" r:id="rId35"/>
    <p:sldId id="285" r:id="rId36"/>
    <p:sldId id="288" r:id="rId37"/>
    <p:sldId id="286" r:id="rId38"/>
    <p:sldId id="300" r:id="rId39"/>
    <p:sldId id="287" r:id="rId40"/>
    <p:sldId id="301" r:id="rId41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90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9" d="100"/>
          <a:sy n="99" d="100"/>
        </p:scale>
        <p:origin x="357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handoutMaster" Target="handoutMasters/handoutMaster1.xml"/><Relationship Id="rId48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CD226C-C9C8-4B6A-B75B-85AF3194325B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CD34E76-2F03-46B2-921A-777ABBC1EA18}">
      <dgm:prSet phldrT="[文本]"/>
      <dgm:spPr/>
      <dgm:t>
        <a:bodyPr/>
        <a:lstStyle/>
        <a:p>
          <a:r>
            <a:rPr lang="zh-CN" altLang="en-US" dirty="0"/>
            <a:t>语句</a:t>
          </a:r>
        </a:p>
      </dgm:t>
    </dgm:pt>
    <dgm:pt modelId="{51F5F6E3-6ADB-49A7-A427-CA76FF9A6F44}" type="parTrans" cxnId="{417F25CC-71E5-4CAF-B546-47B27E664539}">
      <dgm:prSet/>
      <dgm:spPr/>
      <dgm:t>
        <a:bodyPr/>
        <a:lstStyle/>
        <a:p>
          <a:endParaRPr lang="zh-CN" altLang="en-US"/>
        </a:p>
      </dgm:t>
    </dgm:pt>
    <dgm:pt modelId="{23970E85-21C8-422F-A3C5-DD9D0FBA0DF4}" type="sibTrans" cxnId="{417F25CC-71E5-4CAF-B546-47B27E664539}">
      <dgm:prSet/>
      <dgm:spPr/>
      <dgm:t>
        <a:bodyPr/>
        <a:lstStyle/>
        <a:p>
          <a:endParaRPr lang="zh-CN" altLang="en-US"/>
        </a:p>
      </dgm:t>
    </dgm:pt>
    <dgm:pt modelId="{447C4224-D6A0-4E52-B031-702907252AF7}">
      <dgm:prSet phldrT="[文本]"/>
      <dgm:spPr/>
      <dgm:t>
        <a:bodyPr/>
        <a:lstStyle/>
        <a:p>
          <a:r>
            <a:rPr lang="zh-CN" altLang="en-US" dirty="0"/>
            <a:t>表达式</a:t>
          </a:r>
        </a:p>
      </dgm:t>
    </dgm:pt>
    <dgm:pt modelId="{9F16B42E-67BD-47AB-8D94-4C139793E6AE}" type="parTrans" cxnId="{0A4DB889-6D87-40F6-8972-1904364B6153}">
      <dgm:prSet/>
      <dgm:spPr/>
      <dgm:t>
        <a:bodyPr/>
        <a:lstStyle/>
        <a:p>
          <a:endParaRPr lang="zh-CN" altLang="en-US"/>
        </a:p>
      </dgm:t>
    </dgm:pt>
    <dgm:pt modelId="{61597DC8-D49E-4E4D-8456-9C7FDF731BC6}" type="sibTrans" cxnId="{0A4DB889-6D87-40F6-8972-1904364B6153}">
      <dgm:prSet/>
      <dgm:spPr/>
      <dgm:t>
        <a:bodyPr/>
        <a:lstStyle/>
        <a:p>
          <a:endParaRPr lang="zh-CN" altLang="en-US"/>
        </a:p>
      </dgm:t>
    </dgm:pt>
    <dgm:pt modelId="{962CC27D-94E4-4714-81CE-7633952CC2AF}">
      <dgm:prSet phldrT="[文本]"/>
      <dgm:spPr/>
      <dgm:t>
        <a:bodyPr/>
        <a:lstStyle/>
        <a:p>
          <a:r>
            <a:rPr lang="zh-CN" altLang="en-US" dirty="0"/>
            <a:t>运算符</a:t>
          </a:r>
        </a:p>
      </dgm:t>
    </dgm:pt>
    <dgm:pt modelId="{5E0CD2E3-3520-4EE1-8C06-25A54CD2A775}" type="sibTrans" cxnId="{5FC41AD0-1196-4AEE-BFD0-5E0F0539A1D1}">
      <dgm:prSet/>
      <dgm:spPr/>
      <dgm:t>
        <a:bodyPr/>
        <a:lstStyle/>
        <a:p>
          <a:endParaRPr lang="zh-CN" altLang="en-US"/>
        </a:p>
      </dgm:t>
    </dgm:pt>
    <dgm:pt modelId="{39D6AE39-97EC-4C7E-9F97-84F1C65D0E39}" type="parTrans" cxnId="{5FC41AD0-1196-4AEE-BFD0-5E0F0539A1D1}">
      <dgm:prSet/>
      <dgm:spPr/>
      <dgm:t>
        <a:bodyPr/>
        <a:lstStyle/>
        <a:p>
          <a:endParaRPr lang="zh-CN" altLang="en-US"/>
        </a:p>
      </dgm:t>
    </dgm:pt>
    <dgm:pt modelId="{FB63CA18-313B-4161-ABEE-491E27E9F8C9}" type="pres">
      <dgm:prSet presAssocID="{88CD226C-C9C8-4B6A-B75B-85AF3194325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C822AFB-9121-4CBC-A225-806E354FAEFF}" type="pres">
      <dgm:prSet presAssocID="{1CD34E76-2F03-46B2-921A-777ABBC1EA18}" presName="hierRoot1" presStyleCnt="0"/>
      <dgm:spPr/>
    </dgm:pt>
    <dgm:pt modelId="{9C0DEFBE-B8C8-4FBF-B6C2-387CDAED2DC1}" type="pres">
      <dgm:prSet presAssocID="{1CD34E76-2F03-46B2-921A-777ABBC1EA18}" presName="composite" presStyleCnt="0"/>
      <dgm:spPr/>
    </dgm:pt>
    <dgm:pt modelId="{4A109A2F-BA6E-49E1-BE3F-90FC34D1A48A}" type="pres">
      <dgm:prSet presAssocID="{1CD34E76-2F03-46B2-921A-777ABBC1EA18}" presName="background" presStyleLbl="node0" presStyleIdx="0" presStyleCnt="1"/>
      <dgm:spPr/>
    </dgm:pt>
    <dgm:pt modelId="{6CDE1ACE-1262-40B0-95C3-8AB1E1431E59}" type="pres">
      <dgm:prSet presAssocID="{1CD34E76-2F03-46B2-921A-777ABBC1EA18}" presName="text" presStyleLbl="fgAcc0" presStyleIdx="0" presStyleCnt="1">
        <dgm:presLayoutVars>
          <dgm:chPref val="3"/>
        </dgm:presLayoutVars>
      </dgm:prSet>
      <dgm:spPr/>
    </dgm:pt>
    <dgm:pt modelId="{A9788E92-35FA-4163-8305-C1B526A33A4C}" type="pres">
      <dgm:prSet presAssocID="{1CD34E76-2F03-46B2-921A-777ABBC1EA18}" presName="hierChild2" presStyleCnt="0"/>
      <dgm:spPr/>
    </dgm:pt>
    <dgm:pt modelId="{AB4AC8FD-9191-49E5-8B69-37CD56DD3BD2}" type="pres">
      <dgm:prSet presAssocID="{9F16B42E-67BD-47AB-8D94-4C139793E6AE}" presName="Name10" presStyleLbl="parChTrans1D2" presStyleIdx="0" presStyleCnt="2"/>
      <dgm:spPr/>
    </dgm:pt>
    <dgm:pt modelId="{0E8E12A7-B54D-44C7-A410-35091323ADDD}" type="pres">
      <dgm:prSet presAssocID="{447C4224-D6A0-4E52-B031-702907252AF7}" presName="hierRoot2" presStyleCnt="0"/>
      <dgm:spPr/>
    </dgm:pt>
    <dgm:pt modelId="{74A9E4E5-31DD-4FE8-95BA-249B377C6445}" type="pres">
      <dgm:prSet presAssocID="{447C4224-D6A0-4E52-B031-702907252AF7}" presName="composite2" presStyleCnt="0"/>
      <dgm:spPr/>
    </dgm:pt>
    <dgm:pt modelId="{A47238E0-80E4-45C5-9652-87464E9CDAD2}" type="pres">
      <dgm:prSet presAssocID="{447C4224-D6A0-4E52-B031-702907252AF7}" presName="background2" presStyleLbl="node2" presStyleIdx="0" presStyleCnt="2"/>
      <dgm:spPr/>
    </dgm:pt>
    <dgm:pt modelId="{866784A7-EA8D-48C0-905C-198E495BDE89}" type="pres">
      <dgm:prSet presAssocID="{447C4224-D6A0-4E52-B031-702907252AF7}" presName="text2" presStyleLbl="fgAcc2" presStyleIdx="0" presStyleCnt="2">
        <dgm:presLayoutVars>
          <dgm:chPref val="3"/>
        </dgm:presLayoutVars>
      </dgm:prSet>
      <dgm:spPr/>
    </dgm:pt>
    <dgm:pt modelId="{E373FF7B-6BDA-436A-9E5E-4A8119B75752}" type="pres">
      <dgm:prSet presAssocID="{447C4224-D6A0-4E52-B031-702907252AF7}" presName="hierChild3" presStyleCnt="0"/>
      <dgm:spPr/>
    </dgm:pt>
    <dgm:pt modelId="{2675AC94-06ED-43A0-99FE-EFE94B3CA12F}" type="pres">
      <dgm:prSet presAssocID="{39D6AE39-97EC-4C7E-9F97-84F1C65D0E39}" presName="Name10" presStyleLbl="parChTrans1D2" presStyleIdx="1" presStyleCnt="2"/>
      <dgm:spPr/>
    </dgm:pt>
    <dgm:pt modelId="{0F59E0D7-BC59-4F0F-B614-8BE9FC0FC1B8}" type="pres">
      <dgm:prSet presAssocID="{962CC27D-94E4-4714-81CE-7633952CC2AF}" presName="hierRoot2" presStyleCnt="0"/>
      <dgm:spPr/>
    </dgm:pt>
    <dgm:pt modelId="{531344C5-DDC9-46EC-82DA-57F3F3C7455B}" type="pres">
      <dgm:prSet presAssocID="{962CC27D-94E4-4714-81CE-7633952CC2AF}" presName="composite2" presStyleCnt="0"/>
      <dgm:spPr/>
    </dgm:pt>
    <dgm:pt modelId="{E30A552A-F3EA-45FE-ACA5-5455C3E2360F}" type="pres">
      <dgm:prSet presAssocID="{962CC27D-94E4-4714-81CE-7633952CC2AF}" presName="background2" presStyleLbl="node2" presStyleIdx="1" presStyleCnt="2"/>
      <dgm:spPr/>
    </dgm:pt>
    <dgm:pt modelId="{DC562C5D-A2F6-4755-A8C9-54DF03374082}" type="pres">
      <dgm:prSet presAssocID="{962CC27D-94E4-4714-81CE-7633952CC2AF}" presName="text2" presStyleLbl="fgAcc2" presStyleIdx="1" presStyleCnt="2">
        <dgm:presLayoutVars>
          <dgm:chPref val="3"/>
        </dgm:presLayoutVars>
      </dgm:prSet>
      <dgm:spPr/>
    </dgm:pt>
    <dgm:pt modelId="{D6F74E09-D8E1-47B1-AE5E-9784E6AFC2A1}" type="pres">
      <dgm:prSet presAssocID="{962CC27D-94E4-4714-81CE-7633952CC2AF}" presName="hierChild3" presStyleCnt="0"/>
      <dgm:spPr/>
    </dgm:pt>
  </dgm:ptLst>
  <dgm:cxnLst>
    <dgm:cxn modelId="{27D29B23-ED12-47C6-B11B-6CCA6019B64A}" type="presOf" srcId="{9F16B42E-67BD-47AB-8D94-4C139793E6AE}" destId="{AB4AC8FD-9191-49E5-8B69-37CD56DD3BD2}" srcOrd="0" destOrd="0" presId="urn:microsoft.com/office/officeart/2005/8/layout/hierarchy1"/>
    <dgm:cxn modelId="{EDD99127-3D01-4DF7-87AA-1D16D26D9CAC}" type="presOf" srcId="{1CD34E76-2F03-46B2-921A-777ABBC1EA18}" destId="{6CDE1ACE-1262-40B0-95C3-8AB1E1431E59}" srcOrd="0" destOrd="0" presId="urn:microsoft.com/office/officeart/2005/8/layout/hierarchy1"/>
    <dgm:cxn modelId="{DB4A9030-64C2-4CE9-B27C-B0F1E045F5F1}" type="presOf" srcId="{88CD226C-C9C8-4B6A-B75B-85AF3194325B}" destId="{FB63CA18-313B-4161-ABEE-491E27E9F8C9}" srcOrd="0" destOrd="0" presId="urn:microsoft.com/office/officeart/2005/8/layout/hierarchy1"/>
    <dgm:cxn modelId="{0A4DB889-6D87-40F6-8972-1904364B6153}" srcId="{1CD34E76-2F03-46B2-921A-777ABBC1EA18}" destId="{447C4224-D6A0-4E52-B031-702907252AF7}" srcOrd="0" destOrd="0" parTransId="{9F16B42E-67BD-47AB-8D94-4C139793E6AE}" sibTransId="{61597DC8-D49E-4E4D-8456-9C7FDF731BC6}"/>
    <dgm:cxn modelId="{1BA4749E-39E0-4627-B83A-8685F5D027BE}" type="presOf" srcId="{962CC27D-94E4-4714-81CE-7633952CC2AF}" destId="{DC562C5D-A2F6-4755-A8C9-54DF03374082}" srcOrd="0" destOrd="0" presId="urn:microsoft.com/office/officeart/2005/8/layout/hierarchy1"/>
    <dgm:cxn modelId="{3C8B51C8-9BAA-4CFD-9916-938423FD6B88}" type="presOf" srcId="{447C4224-D6A0-4E52-B031-702907252AF7}" destId="{866784A7-EA8D-48C0-905C-198E495BDE89}" srcOrd="0" destOrd="0" presId="urn:microsoft.com/office/officeart/2005/8/layout/hierarchy1"/>
    <dgm:cxn modelId="{417F25CC-71E5-4CAF-B546-47B27E664539}" srcId="{88CD226C-C9C8-4B6A-B75B-85AF3194325B}" destId="{1CD34E76-2F03-46B2-921A-777ABBC1EA18}" srcOrd="0" destOrd="0" parTransId="{51F5F6E3-6ADB-49A7-A427-CA76FF9A6F44}" sibTransId="{23970E85-21C8-422F-A3C5-DD9D0FBA0DF4}"/>
    <dgm:cxn modelId="{5FC41AD0-1196-4AEE-BFD0-5E0F0539A1D1}" srcId="{1CD34E76-2F03-46B2-921A-777ABBC1EA18}" destId="{962CC27D-94E4-4714-81CE-7633952CC2AF}" srcOrd="1" destOrd="0" parTransId="{39D6AE39-97EC-4C7E-9F97-84F1C65D0E39}" sibTransId="{5E0CD2E3-3520-4EE1-8C06-25A54CD2A775}"/>
    <dgm:cxn modelId="{24BDBBF7-93C4-4B7A-9936-2A5BE180BB8D}" type="presOf" srcId="{39D6AE39-97EC-4C7E-9F97-84F1C65D0E39}" destId="{2675AC94-06ED-43A0-99FE-EFE94B3CA12F}" srcOrd="0" destOrd="0" presId="urn:microsoft.com/office/officeart/2005/8/layout/hierarchy1"/>
    <dgm:cxn modelId="{1567658F-1098-4369-A248-00BCB32517E2}" type="presParOf" srcId="{FB63CA18-313B-4161-ABEE-491E27E9F8C9}" destId="{DC822AFB-9121-4CBC-A225-806E354FAEFF}" srcOrd="0" destOrd="0" presId="urn:microsoft.com/office/officeart/2005/8/layout/hierarchy1"/>
    <dgm:cxn modelId="{23C9B435-6D54-4018-94DA-B5D0197E33F8}" type="presParOf" srcId="{DC822AFB-9121-4CBC-A225-806E354FAEFF}" destId="{9C0DEFBE-B8C8-4FBF-B6C2-387CDAED2DC1}" srcOrd="0" destOrd="0" presId="urn:microsoft.com/office/officeart/2005/8/layout/hierarchy1"/>
    <dgm:cxn modelId="{9AE6FAF1-501D-4992-AD9A-BBE5944D7F1F}" type="presParOf" srcId="{9C0DEFBE-B8C8-4FBF-B6C2-387CDAED2DC1}" destId="{4A109A2F-BA6E-49E1-BE3F-90FC34D1A48A}" srcOrd="0" destOrd="0" presId="urn:microsoft.com/office/officeart/2005/8/layout/hierarchy1"/>
    <dgm:cxn modelId="{ADCDB4BE-32A9-49E9-AAD3-507CC7301206}" type="presParOf" srcId="{9C0DEFBE-B8C8-4FBF-B6C2-387CDAED2DC1}" destId="{6CDE1ACE-1262-40B0-95C3-8AB1E1431E59}" srcOrd="1" destOrd="0" presId="urn:microsoft.com/office/officeart/2005/8/layout/hierarchy1"/>
    <dgm:cxn modelId="{7C6F09AC-5A42-4385-AE3F-636072CC0BE4}" type="presParOf" srcId="{DC822AFB-9121-4CBC-A225-806E354FAEFF}" destId="{A9788E92-35FA-4163-8305-C1B526A33A4C}" srcOrd="1" destOrd="0" presId="urn:microsoft.com/office/officeart/2005/8/layout/hierarchy1"/>
    <dgm:cxn modelId="{CC0F8A3F-2BCC-4FBE-B0D6-4E9DA70120C3}" type="presParOf" srcId="{A9788E92-35FA-4163-8305-C1B526A33A4C}" destId="{AB4AC8FD-9191-49E5-8B69-37CD56DD3BD2}" srcOrd="0" destOrd="0" presId="urn:microsoft.com/office/officeart/2005/8/layout/hierarchy1"/>
    <dgm:cxn modelId="{44540ED1-D546-4E3F-B495-56D93C53EFCB}" type="presParOf" srcId="{A9788E92-35FA-4163-8305-C1B526A33A4C}" destId="{0E8E12A7-B54D-44C7-A410-35091323ADDD}" srcOrd="1" destOrd="0" presId="urn:microsoft.com/office/officeart/2005/8/layout/hierarchy1"/>
    <dgm:cxn modelId="{AE6B9AA8-98C4-4689-83BA-7B399E6B58C2}" type="presParOf" srcId="{0E8E12A7-B54D-44C7-A410-35091323ADDD}" destId="{74A9E4E5-31DD-4FE8-95BA-249B377C6445}" srcOrd="0" destOrd="0" presId="urn:microsoft.com/office/officeart/2005/8/layout/hierarchy1"/>
    <dgm:cxn modelId="{3F856065-82F5-41DA-BCD8-687AD7C8B8EC}" type="presParOf" srcId="{74A9E4E5-31DD-4FE8-95BA-249B377C6445}" destId="{A47238E0-80E4-45C5-9652-87464E9CDAD2}" srcOrd="0" destOrd="0" presId="urn:microsoft.com/office/officeart/2005/8/layout/hierarchy1"/>
    <dgm:cxn modelId="{B4B26D8E-F950-4529-9C89-91D82E0792AD}" type="presParOf" srcId="{74A9E4E5-31DD-4FE8-95BA-249B377C6445}" destId="{866784A7-EA8D-48C0-905C-198E495BDE89}" srcOrd="1" destOrd="0" presId="urn:microsoft.com/office/officeart/2005/8/layout/hierarchy1"/>
    <dgm:cxn modelId="{0F5029E4-BF61-430A-BDF2-7816021065C3}" type="presParOf" srcId="{0E8E12A7-B54D-44C7-A410-35091323ADDD}" destId="{E373FF7B-6BDA-436A-9E5E-4A8119B75752}" srcOrd="1" destOrd="0" presId="urn:microsoft.com/office/officeart/2005/8/layout/hierarchy1"/>
    <dgm:cxn modelId="{07A74460-5FE7-4B0E-9022-F8F4E78AA1E2}" type="presParOf" srcId="{A9788E92-35FA-4163-8305-C1B526A33A4C}" destId="{2675AC94-06ED-43A0-99FE-EFE94B3CA12F}" srcOrd="2" destOrd="0" presId="urn:microsoft.com/office/officeart/2005/8/layout/hierarchy1"/>
    <dgm:cxn modelId="{BDFD7DD7-E0BC-4FEC-A184-4247B383F3D5}" type="presParOf" srcId="{A9788E92-35FA-4163-8305-C1B526A33A4C}" destId="{0F59E0D7-BC59-4F0F-B614-8BE9FC0FC1B8}" srcOrd="3" destOrd="0" presId="urn:microsoft.com/office/officeart/2005/8/layout/hierarchy1"/>
    <dgm:cxn modelId="{C3007CBE-C70B-469D-8077-722C3BBD2614}" type="presParOf" srcId="{0F59E0D7-BC59-4F0F-B614-8BE9FC0FC1B8}" destId="{531344C5-DDC9-46EC-82DA-57F3F3C7455B}" srcOrd="0" destOrd="0" presId="urn:microsoft.com/office/officeart/2005/8/layout/hierarchy1"/>
    <dgm:cxn modelId="{AE12CDE5-CAD9-4332-A8F8-20C0846F20A9}" type="presParOf" srcId="{531344C5-DDC9-46EC-82DA-57F3F3C7455B}" destId="{E30A552A-F3EA-45FE-ACA5-5455C3E2360F}" srcOrd="0" destOrd="0" presId="urn:microsoft.com/office/officeart/2005/8/layout/hierarchy1"/>
    <dgm:cxn modelId="{BBDCE449-E10D-4533-9333-0A90EC62977D}" type="presParOf" srcId="{531344C5-DDC9-46EC-82DA-57F3F3C7455B}" destId="{DC562C5D-A2F6-4755-A8C9-54DF03374082}" srcOrd="1" destOrd="0" presId="urn:microsoft.com/office/officeart/2005/8/layout/hierarchy1"/>
    <dgm:cxn modelId="{E275AA2E-F3DE-449A-A630-A4DBBCC55A8D}" type="presParOf" srcId="{0F59E0D7-BC59-4F0F-B614-8BE9FC0FC1B8}" destId="{D6F74E09-D8E1-47B1-AE5E-9784E6AFC2A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75AC94-06ED-43A0-99FE-EFE94B3CA12F}">
      <dsp:nvSpPr>
        <dsp:cNvPr id="0" name=""/>
        <dsp:cNvSpPr/>
      </dsp:nvSpPr>
      <dsp:spPr>
        <a:xfrm>
          <a:off x="3192152" y="1341787"/>
          <a:ext cx="1290499" cy="6141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8532"/>
              </a:lnTo>
              <a:lnTo>
                <a:pt x="1290499" y="418532"/>
              </a:lnTo>
              <a:lnTo>
                <a:pt x="1290499" y="614160"/>
              </a:lnTo>
            </a:path>
          </a:pathLst>
        </a:custGeom>
        <a:noFill/>
        <a:ln w="48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4AC8FD-9191-49E5-8B69-37CD56DD3BD2}">
      <dsp:nvSpPr>
        <dsp:cNvPr id="0" name=""/>
        <dsp:cNvSpPr/>
      </dsp:nvSpPr>
      <dsp:spPr>
        <a:xfrm>
          <a:off x="1901652" y="1341787"/>
          <a:ext cx="1290499" cy="614160"/>
        </a:xfrm>
        <a:custGeom>
          <a:avLst/>
          <a:gdLst/>
          <a:ahLst/>
          <a:cxnLst/>
          <a:rect l="0" t="0" r="0" b="0"/>
          <a:pathLst>
            <a:path>
              <a:moveTo>
                <a:pt x="1290499" y="0"/>
              </a:moveTo>
              <a:lnTo>
                <a:pt x="1290499" y="418532"/>
              </a:lnTo>
              <a:lnTo>
                <a:pt x="0" y="418532"/>
              </a:lnTo>
              <a:lnTo>
                <a:pt x="0" y="614160"/>
              </a:lnTo>
            </a:path>
          </a:pathLst>
        </a:custGeom>
        <a:noFill/>
        <a:ln w="48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109A2F-BA6E-49E1-BE3F-90FC34D1A48A}">
      <dsp:nvSpPr>
        <dsp:cNvPr id="0" name=""/>
        <dsp:cNvSpPr/>
      </dsp:nvSpPr>
      <dsp:spPr>
        <a:xfrm>
          <a:off x="2136289" y="840"/>
          <a:ext cx="2111726" cy="13409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DE1ACE-1262-40B0-95C3-8AB1E1431E59}">
      <dsp:nvSpPr>
        <dsp:cNvPr id="0" name=""/>
        <dsp:cNvSpPr/>
      </dsp:nvSpPr>
      <dsp:spPr>
        <a:xfrm>
          <a:off x="2370925" y="223745"/>
          <a:ext cx="2111726" cy="13409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400" kern="1200" dirty="0"/>
            <a:t>语句</a:t>
          </a:r>
        </a:p>
      </dsp:txBody>
      <dsp:txXfrm>
        <a:off x="2410200" y="263020"/>
        <a:ext cx="2033176" cy="1262396"/>
      </dsp:txXfrm>
    </dsp:sp>
    <dsp:sp modelId="{A47238E0-80E4-45C5-9652-87464E9CDAD2}">
      <dsp:nvSpPr>
        <dsp:cNvPr id="0" name=""/>
        <dsp:cNvSpPr/>
      </dsp:nvSpPr>
      <dsp:spPr>
        <a:xfrm>
          <a:off x="845789" y="1955947"/>
          <a:ext cx="2111726" cy="13409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6784A7-EA8D-48C0-905C-198E495BDE89}">
      <dsp:nvSpPr>
        <dsp:cNvPr id="0" name=""/>
        <dsp:cNvSpPr/>
      </dsp:nvSpPr>
      <dsp:spPr>
        <a:xfrm>
          <a:off x="1080425" y="2178851"/>
          <a:ext cx="2111726" cy="13409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400" kern="1200" dirty="0"/>
            <a:t>表达式</a:t>
          </a:r>
        </a:p>
      </dsp:txBody>
      <dsp:txXfrm>
        <a:off x="1119700" y="2218126"/>
        <a:ext cx="2033176" cy="1262396"/>
      </dsp:txXfrm>
    </dsp:sp>
    <dsp:sp modelId="{E30A552A-F3EA-45FE-ACA5-5455C3E2360F}">
      <dsp:nvSpPr>
        <dsp:cNvPr id="0" name=""/>
        <dsp:cNvSpPr/>
      </dsp:nvSpPr>
      <dsp:spPr>
        <a:xfrm>
          <a:off x="3426788" y="1955947"/>
          <a:ext cx="2111726" cy="13409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562C5D-A2F6-4755-A8C9-54DF03374082}">
      <dsp:nvSpPr>
        <dsp:cNvPr id="0" name=""/>
        <dsp:cNvSpPr/>
      </dsp:nvSpPr>
      <dsp:spPr>
        <a:xfrm>
          <a:off x="3661424" y="2178851"/>
          <a:ext cx="2111726" cy="13409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400" kern="1200" dirty="0"/>
            <a:t>运算符</a:t>
          </a:r>
        </a:p>
      </dsp:txBody>
      <dsp:txXfrm>
        <a:off x="3700699" y="2218126"/>
        <a:ext cx="2033176" cy="12623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91C0301E-2321-4F52-B85E-5901506D265C}" type="datetime1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2017/6/6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06834459-7356-44BF-850D-8B30C4FB3B6B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‹#›</a:t>
            </a:fld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29B22C3-6CB1-491B-AD00-E0837F23A3F3}" type="datetime1">
              <a:rPr lang="zh-CN" altLang="en-US" smtClean="0"/>
              <a:pPr/>
              <a:t>2017/6/6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A3C37BE-C303-496D-B5CD-85F2937540FC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altLang="zh-CN" smtClean="0"/>
              <a:pPr/>
              <a:t>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49057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rtlCol="0" anchor="ctr">
            <a:normAutofit/>
          </a:bodyPr>
          <a:lstStyle>
            <a:lvl1pPr algn="l" rtl="0">
              <a:defRPr sz="4400" cap="all" baseline="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800"/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zh-CN" altLang="en-US" noProof="0"/>
              <a:t>单击以编辑母版副标题样式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7392AAC-879E-4B39-8824-AF6B730A809E}" type="datetime1">
              <a:rPr lang="zh-CN" altLang="en-US" smtClean="0"/>
              <a:pPr/>
              <a:t>2017/6/6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pic>
        <p:nvPicPr>
          <p:cNvPr id="11" name="图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 algn="l" rtl="0"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 rtlCol="0">
            <a:normAutofit/>
          </a:bodyPr>
          <a:lstStyle>
            <a:lvl1pPr marL="0" indent="0" algn="ctr" rtl="0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118C275-B304-48F5-8C4F-015CBCF4E7C1}" type="datetime1">
              <a:rPr lang="zh-CN" altLang="en-US" smtClean="0"/>
              <a:pPr/>
              <a:t>2017/6/6</a:t>
            </a:fld>
            <a:r>
              <a:rPr lang="zh-CN" altLang="en-US" dirty="0"/>
              <a:t>​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8791AA9-DDCB-4BA8-AD1D-963A3AA00622}" type="datetime1">
              <a:rPr lang="zh-CN" altLang="en-US" smtClean="0"/>
              <a:pPr/>
              <a:t>2017/6/6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170426F-E661-472B-BE42-25E072CD46D9}" type="datetime1">
              <a:rPr lang="zh-CN" altLang="en-US" smtClean="0"/>
              <a:pPr/>
              <a:t>2017/6/6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grpSp>
        <p:nvGrpSpPr>
          <p:cNvPr id="7" name="组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直接连接符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​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BA78444-6099-4C0A-A3A9-C6F3C5D7F289}" type="datetime1">
              <a:rPr lang="zh-CN" altLang="en-US" smtClean="0"/>
              <a:pPr/>
              <a:t>2017/6/6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包含图片的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直接连接符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直接连接符​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矩形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rtlCol="0" anchor="ctr">
            <a:normAutofit/>
          </a:bodyPr>
          <a:lstStyle>
            <a:lvl1pPr algn="l" rtl="0">
              <a:defRPr sz="4400" cap="all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zh-CN" altLang="en-US" noProof="0"/>
              <a:t>单击以编辑母版副标题样式</a:t>
            </a:r>
            <a:endParaRPr lang="zh-CN" altLang="en-US" noProof="0" dirty="0"/>
          </a:p>
        </p:txBody>
      </p:sp>
      <p:pic>
        <p:nvPicPr>
          <p:cNvPr id="10" name="图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sp>
        <p:nvSpPr>
          <p:cNvPr id="11" name="图片占位符 10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 rtlCol="0"/>
          <a:lstStyle>
            <a:lvl1pPr marL="0" indent="0" algn="ctr" rtl="0">
              <a:buNone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19" name="说明文字"/>
          <p:cNvSpPr/>
          <p:nvPr/>
        </p:nvSpPr>
        <p:spPr>
          <a:xfrm>
            <a:off x="12344400" y="0"/>
            <a:ext cx="1295400" cy="68580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rtl="0"/>
            <a:r>
              <a:rPr lang="zh-CN" altLang="en-US" sz="1200" b="1" i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注意：</a:t>
            </a:r>
          </a:p>
          <a:p>
            <a:pPr rtl="0"/>
            <a:r>
              <a:rPr lang="zh-CN" altLang="en-US" sz="1200" i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若要更改此幻灯片上的图像，请选择该图片，并将其删除。然后单击占位符中的图片图标以插入自己的图像。</a:t>
            </a:r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组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直接连接符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​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矩形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1" name="组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直接连接符​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​​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rtlCol="0" anchor="ctr">
            <a:normAutofit/>
          </a:bodyPr>
          <a:lstStyle>
            <a:lvl1pPr algn="l" rtl="0">
              <a:defRPr sz="4400" cap="all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F5F6A19-70BF-4380-9A40-68C9536408C6}" type="datetime1">
              <a:rPr lang="zh-CN" altLang="en-US" smtClean="0"/>
              <a:pPr/>
              <a:t>2017/6/6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pic>
        <p:nvPicPr>
          <p:cNvPr id="7" name="图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​</a:t>
            </a:r>
            <a:fld id="{6017EB90-196C-4C15-BD31-13E0E0436C73}" type="datetime1">
              <a:rPr lang="zh-CN" altLang="en-US" smtClean="0"/>
              <a:pPr/>
              <a:t>2017/6/6</a:t>
            </a:fld>
            <a:r>
              <a:rPr lang="zh-CN" altLang="en-US" dirty="0"/>
              <a:t>​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1"/>
          </a:xfrm>
        </p:spPr>
        <p:txBody>
          <a:bodyPr rtlCol="0" anchor="ctr"/>
          <a:lstStyle>
            <a:lvl1pPr marL="0" indent="0" algn="l" rtl="0">
              <a:spcBef>
                <a:spcPts val="0"/>
              </a:spcBef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1"/>
          </a:xfrm>
        </p:spPr>
        <p:txBody>
          <a:bodyPr rtlCol="0" anchor="ctr"/>
          <a:lstStyle>
            <a:lvl1pPr marL="0" indent="0" algn="l" rtl="0">
              <a:spcBef>
                <a:spcPts val="0"/>
              </a:spcBef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2EC0F41-B48F-4298-A7F6-618EB9D22195}" type="datetime1">
              <a:rPr lang="zh-CN" altLang="en-US" smtClean="0"/>
              <a:pPr/>
              <a:t>2017/6/6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DB2D836-56E8-4B15-857C-14B1A5B3B67B}" type="datetime1">
              <a:rPr lang="zh-CN" altLang="en-US" smtClean="0"/>
              <a:pPr/>
              <a:t>2017/6/6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38D929F-7D8C-4CC3-8AC7-BB9B8FE2DEBF}" type="datetime1">
              <a:rPr lang="zh-CN" altLang="en-US" smtClean="0"/>
              <a:pPr/>
              <a:t>2017/6/6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 algn="l" rtl="0">
              <a:defRPr sz="320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6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7892ACC-8BC8-4C9E-9D2B-0669DA5038B6}" type="datetime1">
              <a:rPr lang="zh-CN" altLang="en-US" smtClean="0"/>
              <a:pPr/>
              <a:t>2017/6/6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  <a:p>
            <a:pPr lvl="5" rtl="0"/>
            <a:r>
              <a:rPr lang="zh-CN" altLang="en-US" noProof="0" dirty="0"/>
              <a:t>第六级</a:t>
            </a:r>
          </a:p>
          <a:p>
            <a:pPr lvl="6" rtl="0"/>
            <a:r>
              <a:rPr lang="zh-CN" altLang="en-US" noProof="0" dirty="0"/>
              <a:t>第七级</a:t>
            </a:r>
          </a:p>
          <a:p>
            <a:pPr lvl="7" rtl="0"/>
            <a:r>
              <a:rPr lang="zh-CN" altLang="en-US" noProof="0" dirty="0"/>
              <a:t>第八级</a:t>
            </a:r>
          </a:p>
          <a:p>
            <a:pPr lvl="8" rtl="0"/>
            <a:r>
              <a:rPr lang="zh-CN" altLang="en-US" noProof="0" dirty="0"/>
              <a:t>第九级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​</a:t>
            </a:r>
            <a:fld id="{660B6A15-7713-4A08-BBFD-F297CCC2B976}" type="datetime1">
              <a:rPr lang="zh-CN" altLang="en-US" smtClean="0"/>
              <a:pPr/>
              <a:t>2017/6/6</a:t>
            </a:fld>
            <a:r>
              <a:rPr lang="zh-CN" altLang="en-US" dirty="0"/>
              <a:t>​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r"/>
            <a:fld id="{0FF54DE5-C571-48E8-A5BC-B369434E2F44}" type="slidenum">
              <a:rPr lang="en-US" altLang="zh-CN" noProof="0" smtClean="0"/>
              <a:pPr algn="r"/>
              <a:t>‹#›</a:t>
            </a:fld>
            <a:endParaRPr lang="zh-CN" altLang="en-US" noProof="0" dirty="0"/>
          </a:p>
        </p:txBody>
      </p:sp>
      <p:grpSp>
        <p:nvGrpSpPr>
          <p:cNvPr id="15" name="组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直接连接符​​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rtlCol="0" anchor="ctr"/>
          <a:lstStyle/>
          <a:p>
            <a:pPr rt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语句、表达式和运算符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占位符 3" descr="桌上一本打开的书，书架在背景中模糊显示" title="示例图片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90" r="889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运算符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运算符（</a:t>
            </a:r>
            <a:r>
              <a:rPr lang="en-US" altLang="zh-CN" dirty="0"/>
              <a:t>operator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命令</a:t>
            </a:r>
            <a:r>
              <a:rPr lang="en-US" altLang="zh-CN" dirty="0"/>
              <a:t>C</a:t>
            </a:r>
            <a:r>
              <a:rPr lang="zh-CN" altLang="en-US" dirty="0"/>
              <a:t>编译器对一个或多个运算对象执行某些操作或行为的符号。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运算对象（</a:t>
            </a:r>
            <a:r>
              <a:rPr lang="en-US" altLang="zh-CN" dirty="0"/>
              <a:t>operand</a:t>
            </a:r>
            <a:r>
              <a:rPr lang="zh-CN" altLang="en-US" dirty="0"/>
              <a:t>）是运算符执行的项。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C</a:t>
            </a:r>
            <a:r>
              <a:rPr lang="zh-CN" altLang="en-US" dirty="0"/>
              <a:t>语言中的运算对象是表达式。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4</a:t>
            </a:r>
            <a:r>
              <a:rPr lang="zh-CN" altLang="en-US" dirty="0"/>
              <a:t>类运算符：</a:t>
            </a:r>
            <a:endParaRPr lang="en-US" altLang="zh-CN" dirty="0"/>
          </a:p>
          <a:p>
            <a:pPr lvl="2">
              <a:lnSpc>
                <a:spcPct val="150000"/>
              </a:lnSpc>
            </a:pPr>
            <a:r>
              <a:rPr lang="zh-CN" altLang="en-US" dirty="0"/>
              <a:t>赋值运算符</a:t>
            </a:r>
            <a:endParaRPr lang="en-US" altLang="zh-CN" dirty="0"/>
          </a:p>
          <a:p>
            <a:pPr lvl="2">
              <a:lnSpc>
                <a:spcPct val="150000"/>
              </a:lnSpc>
            </a:pPr>
            <a:r>
              <a:rPr lang="zh-CN" altLang="en-US" dirty="0"/>
              <a:t>数学运算符</a:t>
            </a:r>
            <a:endParaRPr lang="en-US" altLang="zh-CN" dirty="0"/>
          </a:p>
          <a:p>
            <a:pPr lvl="2">
              <a:lnSpc>
                <a:spcPct val="150000"/>
              </a:lnSpc>
            </a:pPr>
            <a:r>
              <a:rPr lang="zh-CN" altLang="en-US" dirty="0"/>
              <a:t>关系运算符</a:t>
            </a:r>
            <a:endParaRPr lang="en-US" altLang="zh-CN" dirty="0"/>
          </a:p>
          <a:p>
            <a:pPr lvl="2">
              <a:lnSpc>
                <a:spcPct val="150000"/>
              </a:lnSpc>
            </a:pPr>
            <a:r>
              <a:rPr lang="zh-CN" altLang="en-US" dirty="0"/>
              <a:t>逻辑运算符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04920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D30C3D5-1A67-4C9E-9847-FC797BAA1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赋值运算符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972AA19-3023-4A08-967D-D97B93C4AA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8996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赋值运算符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等号（</a:t>
            </a:r>
            <a:r>
              <a:rPr lang="en-US" altLang="zh-CN" dirty="0"/>
              <a:t>=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不同于数学的等号表示相等</a:t>
            </a:r>
            <a:endParaRPr lang="en-US" altLang="zh-CN" dirty="0"/>
          </a:p>
          <a:p>
            <a:r>
              <a:rPr lang="en-US" altLang="zh-CN" dirty="0"/>
              <a:t>C</a:t>
            </a:r>
            <a:r>
              <a:rPr lang="zh-CN" altLang="en-US" dirty="0"/>
              <a:t>语言的赋值运算符（等号）表示将值赋给变量</a:t>
            </a:r>
            <a:endParaRPr lang="en-US" altLang="zh-CN" dirty="0"/>
          </a:p>
          <a:p>
            <a:r>
              <a:rPr lang="zh-CN" altLang="en-US" dirty="0"/>
              <a:t>格式：变量</a:t>
            </a:r>
            <a:r>
              <a:rPr lang="en-US" altLang="zh-CN" dirty="0"/>
              <a:t>=</a:t>
            </a:r>
            <a:r>
              <a:rPr lang="zh-CN" altLang="en-US" dirty="0"/>
              <a:t>表达式</a:t>
            </a:r>
          </a:p>
        </p:txBody>
      </p:sp>
    </p:spTree>
    <p:extLst>
      <p:ext uri="{BB962C8B-B14F-4D97-AF65-F5344CB8AC3E}">
        <p14:creationId xmlns:p14="http://schemas.microsoft.com/office/powerpoint/2010/main" val="1213040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96D2D3DA-36D1-44AA-ACE3-E3740AC28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数学运算符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387D93E-0D5E-452B-AFDC-52D850343E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1018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数学运算符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执行数学运算</a:t>
            </a:r>
            <a:endParaRPr lang="en-US" altLang="zh-CN" dirty="0"/>
          </a:p>
          <a:p>
            <a:r>
              <a:rPr lang="zh-CN" altLang="en-US" dirty="0"/>
              <a:t>一元数学运算符</a:t>
            </a:r>
            <a:endParaRPr lang="en-US" altLang="zh-CN" dirty="0"/>
          </a:p>
          <a:p>
            <a:pPr lvl="1"/>
            <a:r>
              <a:rPr lang="en-US" altLang="zh-CN" dirty="0"/>
              <a:t>++</a:t>
            </a:r>
          </a:p>
          <a:p>
            <a:pPr lvl="1"/>
            <a:r>
              <a:rPr lang="en-US" altLang="zh-CN" dirty="0"/>
              <a:t>--</a:t>
            </a:r>
          </a:p>
          <a:p>
            <a:r>
              <a:rPr lang="zh-CN" altLang="en-US" dirty="0"/>
              <a:t>二元数学运算符</a:t>
            </a:r>
            <a:endParaRPr lang="en-US" altLang="zh-CN" dirty="0"/>
          </a:p>
          <a:p>
            <a:pPr lvl="1"/>
            <a:r>
              <a:rPr lang="en-US" altLang="zh-CN" dirty="0"/>
              <a:t>+</a:t>
            </a:r>
          </a:p>
          <a:p>
            <a:pPr lvl="1"/>
            <a:r>
              <a:rPr lang="en-US" altLang="zh-CN" dirty="0"/>
              <a:t>-</a:t>
            </a:r>
          </a:p>
          <a:p>
            <a:pPr lvl="1"/>
            <a:r>
              <a:rPr lang="zh-CN" altLang="en-US" dirty="0"/>
              <a:t>*</a:t>
            </a:r>
            <a:endParaRPr lang="en-US" altLang="zh-CN" dirty="0"/>
          </a:p>
          <a:p>
            <a:pPr lvl="1"/>
            <a:r>
              <a:rPr lang="en-US" altLang="zh-CN" dirty="0"/>
              <a:t>/</a:t>
            </a:r>
          </a:p>
          <a:p>
            <a:pPr lvl="1"/>
            <a:r>
              <a:rPr lang="en-US" altLang="zh-CN" dirty="0"/>
              <a:t>%</a:t>
            </a:r>
            <a:r>
              <a:rPr lang="zh-CN" altLang="en-US" dirty="0"/>
              <a:t>（取余数）</a:t>
            </a:r>
          </a:p>
        </p:txBody>
      </p:sp>
    </p:spTree>
    <p:extLst>
      <p:ext uri="{BB962C8B-B14F-4D97-AF65-F5344CB8AC3E}">
        <p14:creationId xmlns:p14="http://schemas.microsoft.com/office/powerpoint/2010/main" val="494911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67DC5FFF-3E12-4B28-8D59-3A48D6D49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关系运算符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7FC1DB4-AED4-45C0-A563-4F79610C34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407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关系运算符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C759AE12-C258-4331-ADE9-6D29225148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3099659"/>
              </p:ext>
            </p:extLst>
          </p:nvPr>
        </p:nvGraphicFramePr>
        <p:xfrm>
          <a:off x="1104900" y="1600200"/>
          <a:ext cx="99822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5550">
                  <a:extLst>
                    <a:ext uri="{9D8B030D-6E8A-4147-A177-3AD203B41FA5}">
                      <a16:colId xmlns:a16="http://schemas.microsoft.com/office/drawing/2014/main" val="3084151429"/>
                    </a:ext>
                  </a:extLst>
                </a:gridCol>
                <a:gridCol w="2495550">
                  <a:extLst>
                    <a:ext uri="{9D8B030D-6E8A-4147-A177-3AD203B41FA5}">
                      <a16:colId xmlns:a16="http://schemas.microsoft.com/office/drawing/2014/main" val="2371356018"/>
                    </a:ext>
                  </a:extLst>
                </a:gridCol>
                <a:gridCol w="2495550">
                  <a:extLst>
                    <a:ext uri="{9D8B030D-6E8A-4147-A177-3AD203B41FA5}">
                      <a16:colId xmlns:a16="http://schemas.microsoft.com/office/drawing/2014/main" val="2106376142"/>
                    </a:ext>
                  </a:extLst>
                </a:gridCol>
                <a:gridCol w="2495550">
                  <a:extLst>
                    <a:ext uri="{9D8B030D-6E8A-4147-A177-3AD203B41FA5}">
                      <a16:colId xmlns:a16="http://schemas.microsoft.com/office/drawing/2014/main" val="24125541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运算符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符号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运算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示例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455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等于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==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判断是否相等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x==y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5175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大于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&gt;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判断是否大于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x&gt;y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6185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小于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&lt;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判断是否小于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x&lt;y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6385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大于或等于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&gt;=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判断是否大于或等于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x&gt;=y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9029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小于或等于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&lt;=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判断是否小于或等于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x&lt;=y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1674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不等于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!=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判断是否不等于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x!=y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26871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09FB092A-E6D1-437A-8C27-73E974ABE0EE}"/>
              </a:ext>
            </a:extLst>
          </p:cNvPr>
          <p:cNvSpPr txBox="1"/>
          <p:nvPr/>
        </p:nvSpPr>
        <p:spPr>
          <a:xfrm>
            <a:off x="1104900" y="4464424"/>
            <a:ext cx="9980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运算结果为真（</a:t>
            </a:r>
            <a:r>
              <a:rPr lang="en-US" altLang="zh-CN" dirty="0"/>
              <a:t>true</a:t>
            </a:r>
            <a:r>
              <a:rPr lang="zh-CN" altLang="en-US" dirty="0"/>
              <a:t>，</a:t>
            </a:r>
            <a:r>
              <a:rPr lang="en-US" altLang="zh-CN" dirty="0"/>
              <a:t>1</a:t>
            </a:r>
            <a:r>
              <a:rPr lang="zh-CN" altLang="en-US" dirty="0"/>
              <a:t>）或假（</a:t>
            </a:r>
            <a:r>
              <a:rPr lang="en-US" altLang="zh-CN" dirty="0"/>
              <a:t>false</a:t>
            </a:r>
            <a:r>
              <a:rPr lang="zh-CN" altLang="en-US" dirty="0"/>
              <a:t>，</a:t>
            </a:r>
            <a:r>
              <a:rPr lang="en-US" altLang="zh-CN" dirty="0"/>
              <a:t>0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50359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cap="none" dirty="0"/>
              <a:t>if</a:t>
            </a:r>
            <a:r>
              <a:rPr lang="zh-CN" altLang="en-US" dirty="0"/>
              <a:t>语句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4112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if</a:t>
            </a:r>
            <a:r>
              <a:rPr lang="zh-CN" altLang="en-US" dirty="0"/>
              <a:t>语句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程序控制语句：控制程序执行顺序的语句，默认情况下，程序按语句出现顺序执行，程序控制语句可以改变默认顺序。</a:t>
            </a:r>
            <a:endParaRPr lang="en-US" altLang="zh-CN" dirty="0"/>
          </a:p>
          <a:p>
            <a:r>
              <a:rPr lang="zh-CN" altLang="en-US" dirty="0"/>
              <a:t>格式：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if </a:t>
            </a:r>
            <a:r>
              <a:rPr lang="zh-CN" altLang="en-US" dirty="0"/>
              <a:t>（表达式）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{</a:t>
            </a:r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语句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}</a:t>
            </a:r>
          </a:p>
          <a:p>
            <a:r>
              <a:rPr lang="zh-CN" altLang="en-US" dirty="0"/>
              <a:t>作用</a:t>
            </a:r>
            <a:endParaRPr lang="en-US" altLang="zh-CN" dirty="0"/>
          </a:p>
          <a:p>
            <a:pPr lvl="1"/>
            <a:r>
              <a:rPr lang="zh-CN" altLang="en-US" dirty="0"/>
              <a:t>当表达式计算结果为真时，则执行花括号内的语句，否则不执行</a:t>
            </a:r>
          </a:p>
        </p:txBody>
      </p:sp>
    </p:spTree>
    <p:extLst>
      <p:ext uri="{BB962C8B-B14F-4D97-AF65-F5344CB8AC3E}">
        <p14:creationId xmlns:p14="http://schemas.microsoft.com/office/powerpoint/2010/main" val="2876129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else</a:t>
            </a:r>
            <a:r>
              <a:rPr lang="zh-CN" altLang="en-US" dirty="0"/>
              <a:t>子句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if</a:t>
            </a:r>
            <a:r>
              <a:rPr lang="zh-CN" altLang="en-US" dirty="0"/>
              <a:t>语句的可选部分</a:t>
            </a:r>
            <a:endParaRPr lang="en-US" altLang="zh-CN" dirty="0"/>
          </a:p>
          <a:p>
            <a:r>
              <a:rPr lang="zh-CN" altLang="en-US" dirty="0"/>
              <a:t>格式：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if </a:t>
            </a:r>
            <a:r>
              <a:rPr lang="zh-CN" altLang="en-US" dirty="0"/>
              <a:t>（表达式）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{</a:t>
            </a:r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语句</a:t>
            </a:r>
            <a:r>
              <a:rPr lang="en-US" altLang="zh-CN" dirty="0"/>
              <a:t>1</a:t>
            </a:r>
          </a:p>
          <a:p>
            <a:pPr marL="457200" lvl="1" indent="0">
              <a:buNone/>
            </a:pPr>
            <a:r>
              <a:rPr lang="en-US" altLang="zh-CN" dirty="0"/>
              <a:t>}</a:t>
            </a:r>
          </a:p>
          <a:p>
            <a:pPr marL="457200" lvl="1" indent="0">
              <a:buNone/>
            </a:pPr>
            <a:r>
              <a:rPr lang="en-US" altLang="zh-CN" dirty="0"/>
              <a:t>else</a:t>
            </a:r>
          </a:p>
          <a:p>
            <a:pPr marL="457200" lvl="1" indent="0">
              <a:buNone/>
            </a:pPr>
            <a:r>
              <a:rPr lang="en-US" altLang="zh-CN" dirty="0"/>
              <a:t>{</a:t>
            </a:r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语句</a:t>
            </a:r>
            <a:r>
              <a:rPr lang="en-US" altLang="zh-CN" dirty="0"/>
              <a:t>2</a:t>
            </a:r>
          </a:p>
          <a:p>
            <a:pPr marL="457200" lvl="1" indent="0">
              <a:buNone/>
            </a:pPr>
            <a:r>
              <a:rPr lang="en-US" altLang="zh-CN" dirty="0"/>
              <a:t>}</a:t>
            </a:r>
          </a:p>
          <a:p>
            <a:r>
              <a:rPr lang="zh-CN" altLang="en-US" dirty="0"/>
              <a:t>作用：如果表达式为真，则执行语句</a:t>
            </a:r>
            <a:r>
              <a:rPr lang="en-US" altLang="zh-CN" dirty="0"/>
              <a:t>1</a:t>
            </a:r>
            <a:r>
              <a:rPr lang="zh-CN" altLang="en-US" dirty="0"/>
              <a:t>；否则执行语句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4014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主要内容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什么是语句、表达式、运算符</a:t>
            </a:r>
            <a:endParaRPr 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rtl="0"/>
            <a:r>
              <a:rPr lang="en-US" altLang="zh-CN" dirty="0"/>
              <a:t>C</a:t>
            </a:r>
            <a:r>
              <a:rPr lang="zh-CN" altLang="en-US" dirty="0"/>
              <a:t>语言运算符有哪些？怎样使用？</a:t>
            </a:r>
            <a:endParaRPr lang="en-US" altLang="zh-CN" dirty="0"/>
          </a:p>
          <a:p>
            <a:pPr rtl="0"/>
            <a:r>
              <a:rPr lang="zh-CN" altLang="en-US" dirty="0"/>
              <a:t>运算符优先级</a:t>
            </a:r>
            <a:endParaRPr lang="en-US" altLang="zh-CN" dirty="0"/>
          </a:p>
          <a:p>
            <a:pPr rt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怎样控制程序流？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5425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71BAD3-CC01-4222-8753-46A69FDA5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嵌套</a:t>
            </a:r>
            <a:r>
              <a:rPr lang="en-US" altLang="zh-CN" dirty="0"/>
              <a:t>if</a:t>
            </a:r>
            <a:r>
              <a:rPr lang="zh-CN" altLang="en-US" dirty="0"/>
              <a:t>语句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071C7C-788F-4CE2-8049-8C001A939F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457200" lvl="1" indent="0">
              <a:lnSpc>
                <a:spcPct val="120000"/>
              </a:lnSpc>
              <a:buNone/>
            </a:pPr>
            <a:r>
              <a:rPr lang="en-US" altLang="zh-CN" dirty="0"/>
              <a:t>if </a:t>
            </a:r>
            <a:r>
              <a:rPr lang="zh-CN" altLang="en-US" dirty="0"/>
              <a:t>（表达式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endParaRPr lang="en-US" altLang="zh-CN" dirty="0"/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zh-CN" dirty="0"/>
              <a:t>{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zh-CN" dirty="0"/>
              <a:t>	</a:t>
            </a:r>
            <a:r>
              <a:rPr lang="zh-CN" altLang="en-US" dirty="0"/>
              <a:t>语句</a:t>
            </a:r>
            <a:r>
              <a:rPr lang="en-US" altLang="zh-CN" dirty="0"/>
              <a:t>1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zh-CN" dirty="0"/>
              <a:t>}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zh-CN" dirty="0"/>
              <a:t>else if </a:t>
            </a:r>
            <a:r>
              <a:rPr lang="zh-CN" altLang="en-US" dirty="0"/>
              <a:t>（表达式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endParaRPr lang="en-US" altLang="zh-CN" dirty="0"/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zh-CN" dirty="0"/>
              <a:t>{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zh-CN" dirty="0"/>
              <a:t>	</a:t>
            </a:r>
            <a:r>
              <a:rPr lang="zh-CN" altLang="en-US" dirty="0"/>
              <a:t>语句</a:t>
            </a:r>
            <a:r>
              <a:rPr lang="en-US" altLang="zh-CN" dirty="0"/>
              <a:t>2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zh-CN" dirty="0"/>
              <a:t>}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zh-CN" dirty="0"/>
              <a:t>else if </a:t>
            </a:r>
            <a:r>
              <a:rPr lang="zh-CN" altLang="en-US" dirty="0"/>
              <a:t>（表达式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  <a:endParaRPr lang="en-US" altLang="zh-CN" dirty="0"/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zh-CN" dirty="0"/>
              <a:t>{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zh-CN" dirty="0"/>
              <a:t>	</a:t>
            </a:r>
            <a:r>
              <a:rPr lang="zh-CN" altLang="en-US" dirty="0"/>
              <a:t>语句</a:t>
            </a:r>
            <a:r>
              <a:rPr lang="en-US" altLang="zh-CN" dirty="0"/>
              <a:t>3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zh-CN" dirty="0"/>
              <a:t>}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zh-CN" dirty="0"/>
              <a:t>……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zh-CN" dirty="0"/>
              <a:t>else if (</a:t>
            </a:r>
            <a:r>
              <a:rPr lang="zh-CN" altLang="en-US" dirty="0"/>
              <a:t>表达式</a:t>
            </a:r>
            <a:r>
              <a:rPr lang="en-US" altLang="zh-CN" dirty="0"/>
              <a:t>n</a:t>
            </a:r>
            <a:r>
              <a:rPr lang="zh-CN" altLang="en-US" dirty="0"/>
              <a:t>）</a:t>
            </a:r>
            <a:endParaRPr lang="en-US" altLang="zh-CN" dirty="0"/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zh-CN" dirty="0"/>
              <a:t>{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zh-CN" dirty="0"/>
              <a:t>	</a:t>
            </a:r>
            <a:r>
              <a:rPr lang="zh-CN" altLang="en-US" dirty="0"/>
              <a:t>语句</a:t>
            </a:r>
            <a:r>
              <a:rPr lang="en-US" altLang="zh-CN" dirty="0"/>
              <a:t>n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8474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关系运算符的优先级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50178BAE-02DC-4DF5-BF19-3B4C921E6A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8890977"/>
              </p:ext>
            </p:extLst>
          </p:nvPr>
        </p:nvGraphicFramePr>
        <p:xfrm>
          <a:off x="1104900" y="1600200"/>
          <a:ext cx="99822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91100">
                  <a:extLst>
                    <a:ext uri="{9D8B030D-6E8A-4147-A177-3AD203B41FA5}">
                      <a16:colId xmlns:a16="http://schemas.microsoft.com/office/drawing/2014/main" val="1203021928"/>
                    </a:ext>
                  </a:extLst>
                </a:gridCol>
                <a:gridCol w="4991100">
                  <a:extLst>
                    <a:ext uri="{9D8B030D-6E8A-4147-A177-3AD203B41FA5}">
                      <a16:colId xmlns:a16="http://schemas.microsoft.com/office/drawing/2014/main" val="22935965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运算符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相对优先级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360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&lt;   &lt;=   &gt;   &gt;=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2161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!=   ==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002390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D02ED746-0C81-4ECA-91F1-99E7ED8DEDAC}"/>
              </a:ext>
            </a:extLst>
          </p:cNvPr>
          <p:cNvSpPr txBox="1"/>
          <p:nvPr/>
        </p:nvSpPr>
        <p:spPr>
          <a:xfrm>
            <a:off x="1104900" y="2979868"/>
            <a:ext cx="9980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x==y&gt;z</a:t>
            </a:r>
          </a:p>
          <a:p>
            <a:r>
              <a:rPr lang="en-US" altLang="zh-CN" dirty="0"/>
              <a:t>x==(y&gt;z)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7156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逻辑运算符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0000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逻辑运算符</a:t>
            </a:r>
          </a:p>
        </p:txBody>
      </p:sp>
      <p:graphicFrame>
        <p:nvGraphicFramePr>
          <p:cNvPr id="2" name="内容占位符 1">
            <a:extLst>
              <a:ext uri="{FF2B5EF4-FFF2-40B4-BE49-F238E27FC236}">
                <a16:creationId xmlns:a16="http://schemas.microsoft.com/office/drawing/2014/main" id="{507016C8-5CDB-44DC-A96C-0437F18125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3556125"/>
              </p:ext>
            </p:extLst>
          </p:nvPr>
        </p:nvGraphicFramePr>
        <p:xfrm>
          <a:off x="1104900" y="1600200"/>
          <a:ext cx="99822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7400">
                  <a:extLst>
                    <a:ext uri="{9D8B030D-6E8A-4147-A177-3AD203B41FA5}">
                      <a16:colId xmlns:a16="http://schemas.microsoft.com/office/drawing/2014/main" val="897823507"/>
                    </a:ext>
                  </a:extLst>
                </a:gridCol>
                <a:gridCol w="3327400">
                  <a:extLst>
                    <a:ext uri="{9D8B030D-6E8A-4147-A177-3AD203B41FA5}">
                      <a16:colId xmlns:a16="http://schemas.microsoft.com/office/drawing/2014/main" val="1405156476"/>
                    </a:ext>
                  </a:extLst>
                </a:gridCol>
                <a:gridCol w="3327400">
                  <a:extLst>
                    <a:ext uri="{9D8B030D-6E8A-4147-A177-3AD203B41FA5}">
                      <a16:colId xmlns:a16="http://schemas.microsoft.com/office/drawing/2014/main" val="53801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运算符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符号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示例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6791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&amp;&amp;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(x&gt;5) &amp;&amp; (x&lt;=10)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0898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||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(Today==Sat)||(Today==Sun)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10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!(x==0)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0157782"/>
                  </a:ext>
                </a:extLst>
              </a:tr>
            </a:tbl>
          </a:graphicData>
        </a:graphic>
      </p:graphicFrame>
      <p:sp>
        <p:nvSpPr>
          <p:cNvPr id="3" name="矩形 2">
            <a:extLst>
              <a:ext uri="{FF2B5EF4-FFF2-40B4-BE49-F238E27FC236}">
                <a16:creationId xmlns:a16="http://schemas.microsoft.com/office/drawing/2014/main" id="{B7F3B8FF-9279-48A7-B728-621C185B974A}"/>
              </a:ext>
            </a:extLst>
          </p:cNvPr>
          <p:cNvSpPr/>
          <p:nvPr/>
        </p:nvSpPr>
        <p:spPr>
          <a:xfrm>
            <a:off x="1104899" y="3325932"/>
            <a:ext cx="84909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对表达式的逻辑值进行计算，其结果非真即假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87057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详议真假值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0688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9F91248-2372-4B6F-B703-3412DE456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详议真</a:t>
            </a:r>
            <a:r>
              <a:rPr lang="en-US" altLang="zh-CN" dirty="0"/>
              <a:t>/</a:t>
            </a:r>
            <a:r>
              <a:rPr lang="zh-CN" altLang="en-US" dirty="0"/>
              <a:t>假值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FFA0EF61-E567-464E-9D32-5E55DA0337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r>
              <a:rPr lang="zh-CN" altLang="en-US" dirty="0"/>
              <a:t>语言对真假的处理</a:t>
            </a:r>
            <a:endParaRPr lang="en-US" altLang="zh-CN" dirty="0"/>
          </a:p>
          <a:p>
            <a:pPr lvl="1"/>
            <a:r>
              <a:rPr lang="en-US" altLang="zh-CN" dirty="0"/>
              <a:t>0</a:t>
            </a:r>
            <a:r>
              <a:rPr lang="zh-CN" altLang="en-US" dirty="0"/>
              <a:t>为假</a:t>
            </a:r>
            <a:endParaRPr lang="en-US" altLang="zh-CN" dirty="0"/>
          </a:p>
          <a:p>
            <a:pPr lvl="1"/>
            <a:r>
              <a:rPr lang="zh-CN" altLang="en-US" dirty="0"/>
              <a:t>非</a:t>
            </a:r>
            <a:r>
              <a:rPr lang="en-US" altLang="zh-CN" dirty="0"/>
              <a:t>0</a:t>
            </a:r>
            <a:r>
              <a:rPr lang="zh-CN" altLang="en-US" dirty="0"/>
              <a:t>为真</a:t>
            </a:r>
            <a:endParaRPr lang="en-US" altLang="zh-CN" dirty="0"/>
          </a:p>
          <a:p>
            <a:pPr lvl="1"/>
            <a:r>
              <a:rPr lang="zh-CN" altLang="en-US" dirty="0"/>
              <a:t>不管是不是逻辑值，只要是数值都可以进行逻辑真假判断</a:t>
            </a:r>
          </a:p>
        </p:txBody>
      </p:sp>
    </p:spTree>
    <p:extLst>
      <p:ext uri="{BB962C8B-B14F-4D97-AF65-F5344CB8AC3E}">
        <p14:creationId xmlns:p14="http://schemas.microsoft.com/office/powerpoint/2010/main" val="1039286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AE93429-4CB3-4010-ADC3-C2C900EE6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几个特殊运算符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F23F6C8-D992-4E74-8AB2-EBD628652C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4086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复合赋值运算符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A5547EE0-34BB-4CC5-BD7B-A4A2062A60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5867687"/>
              </p:ext>
            </p:extLst>
          </p:nvPr>
        </p:nvGraphicFramePr>
        <p:xfrm>
          <a:off x="1104900" y="1600200"/>
          <a:ext cx="99822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91100">
                  <a:extLst>
                    <a:ext uri="{9D8B030D-6E8A-4147-A177-3AD203B41FA5}">
                      <a16:colId xmlns:a16="http://schemas.microsoft.com/office/drawing/2014/main" val="2436135516"/>
                    </a:ext>
                  </a:extLst>
                </a:gridCol>
                <a:gridCol w="4991100">
                  <a:extLst>
                    <a:ext uri="{9D8B030D-6E8A-4147-A177-3AD203B41FA5}">
                      <a16:colId xmlns:a16="http://schemas.microsoft.com/office/drawing/2014/main" val="41623426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运算符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意义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4945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+=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左边的变量加上右边的数值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5150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-=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左边的变量减去右边的数值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258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*</a:t>
                      </a:r>
                      <a:r>
                        <a:rPr lang="en-US" altLang="zh-CN" dirty="0"/>
                        <a:t>=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左边的变量乘以右边的数值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1021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/=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左边的变量除以右边的数值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9791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%=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对左边的变量取余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8645994"/>
                  </a:ext>
                </a:extLst>
              </a:tr>
            </a:tbl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C4BB6004-FAB3-40AC-80C3-F3C25B62BDBD}"/>
              </a:ext>
            </a:extLst>
          </p:cNvPr>
          <p:cNvSpPr/>
          <p:nvPr/>
        </p:nvSpPr>
        <p:spPr>
          <a:xfrm>
            <a:off x="1104900" y="4158734"/>
            <a:ext cx="2954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对某变量自身进行数学操作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62314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条件运算符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i="1" dirty="0"/>
              <a:t>exp1</a:t>
            </a:r>
            <a:r>
              <a:rPr lang="en-US" altLang="zh-CN" dirty="0"/>
              <a:t> </a:t>
            </a:r>
            <a:r>
              <a:rPr lang="zh-CN" altLang="en-US" dirty="0"/>
              <a:t>？ </a:t>
            </a:r>
            <a:r>
              <a:rPr lang="en-US" altLang="zh-CN" i="1" dirty="0"/>
              <a:t>exp2</a:t>
            </a:r>
            <a:r>
              <a:rPr lang="zh-CN" altLang="en-US" dirty="0"/>
              <a:t>：</a:t>
            </a:r>
            <a:r>
              <a:rPr lang="en-US" altLang="zh-CN" i="1" dirty="0"/>
              <a:t>exp3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zh-CN" altLang="en-US" dirty="0"/>
              <a:t>如果</a:t>
            </a:r>
            <a:r>
              <a:rPr lang="en-US" altLang="zh-CN" dirty="0"/>
              <a:t>exp1</a:t>
            </a:r>
            <a:r>
              <a:rPr lang="zh-CN" altLang="en-US" dirty="0"/>
              <a:t>为真，则执行</a:t>
            </a:r>
            <a:r>
              <a:rPr lang="en-US" altLang="zh-CN" dirty="0"/>
              <a:t>exp2</a:t>
            </a:r>
            <a:r>
              <a:rPr lang="zh-CN" altLang="en-US" dirty="0"/>
              <a:t>；否则执行</a:t>
            </a:r>
            <a:r>
              <a:rPr lang="en-US" altLang="zh-CN" dirty="0"/>
              <a:t>exp3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013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逗号运算符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逗号的作用</a:t>
            </a:r>
            <a:endParaRPr lang="en-US" altLang="zh-CN" dirty="0"/>
          </a:p>
          <a:p>
            <a:pPr lvl="1"/>
            <a:r>
              <a:rPr lang="zh-CN" altLang="en-US" dirty="0"/>
              <a:t>分隔变量声明、函数参数</a:t>
            </a:r>
            <a:endParaRPr lang="en-US" altLang="zh-CN" dirty="0"/>
          </a:p>
          <a:p>
            <a:pPr lvl="1"/>
            <a:r>
              <a:rPr lang="zh-CN" altLang="en-US" dirty="0"/>
              <a:t>连接多个表达式为一个表达式</a:t>
            </a:r>
            <a:endParaRPr lang="en-US" altLang="zh-CN" dirty="0"/>
          </a:p>
          <a:p>
            <a:r>
              <a:rPr lang="zh-CN" altLang="en-US" dirty="0"/>
              <a:t>逗号连接的表达式都会被计算</a:t>
            </a:r>
            <a:endParaRPr lang="en-US" altLang="zh-CN" dirty="0"/>
          </a:p>
          <a:p>
            <a:r>
              <a:rPr lang="zh-CN" altLang="en-US" dirty="0"/>
              <a:t>计算顺序为由左至右</a:t>
            </a:r>
            <a:endParaRPr lang="en-US" altLang="zh-CN" dirty="0"/>
          </a:p>
          <a:p>
            <a:r>
              <a:rPr lang="zh-CN" altLang="en-US" dirty="0"/>
              <a:t>整个表达式的值为最后一个逗号右侧表达式的值</a:t>
            </a:r>
          </a:p>
        </p:txBody>
      </p:sp>
    </p:spTree>
    <p:extLst>
      <p:ext uri="{BB962C8B-B14F-4D97-AF65-F5344CB8AC3E}">
        <p14:creationId xmlns:p14="http://schemas.microsoft.com/office/powerpoint/2010/main" val="1327501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语句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1562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运算符优先级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4831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运算符优先级和圆括号</a:t>
            </a:r>
          </a:p>
        </p:txBody>
      </p:sp>
      <p:graphicFrame>
        <p:nvGraphicFramePr>
          <p:cNvPr id="5" name="内容占位符 4">
            <a:extLst>
              <a:ext uri="{FF2B5EF4-FFF2-40B4-BE49-F238E27FC236}">
                <a16:creationId xmlns:a16="http://schemas.microsoft.com/office/drawing/2014/main" id="{2148784E-044B-437E-AD65-FC16B2FF8B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5897959"/>
              </p:ext>
            </p:extLst>
          </p:nvPr>
        </p:nvGraphicFramePr>
        <p:xfrm>
          <a:off x="1104900" y="1440809"/>
          <a:ext cx="9982200" cy="52032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8270">
                  <a:extLst>
                    <a:ext uri="{9D8B030D-6E8A-4147-A177-3AD203B41FA5}">
                      <a16:colId xmlns:a16="http://schemas.microsoft.com/office/drawing/2014/main" val="444862317"/>
                    </a:ext>
                  </a:extLst>
                </a:gridCol>
                <a:gridCol w="7431891">
                  <a:extLst>
                    <a:ext uri="{9D8B030D-6E8A-4147-A177-3AD203B41FA5}">
                      <a16:colId xmlns:a16="http://schemas.microsoft.com/office/drawing/2014/main" val="3671429642"/>
                    </a:ext>
                  </a:extLst>
                </a:gridCol>
                <a:gridCol w="1532039">
                  <a:extLst>
                    <a:ext uri="{9D8B030D-6E8A-4147-A177-3AD203B41FA5}">
                      <a16:colId xmlns:a16="http://schemas.microsoft.com/office/drawing/2014/main" val="3679415618"/>
                    </a:ext>
                  </a:extLst>
                </a:gridCol>
              </a:tblGrid>
              <a:tr h="306075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优先级</a:t>
                      </a: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运算符</a:t>
                      </a: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备注</a:t>
                      </a:r>
                    </a:p>
                  </a:txBody>
                  <a:tcPr marL="72000" marR="72000" marT="36000" marB="36000"/>
                </a:tc>
                <a:extLst>
                  <a:ext uri="{0D108BD9-81ED-4DB2-BD59-A6C34878D82A}">
                    <a16:rowId xmlns:a16="http://schemas.microsoft.com/office/drawing/2014/main" val="3486001589"/>
                  </a:ext>
                </a:extLst>
              </a:tr>
              <a:tr h="306075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()    []    -&gt;</a:t>
                      </a:r>
                      <a:endParaRPr lang="zh-CN" altLang="en-US" sz="1400" dirty="0"/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72000" marR="72000" marT="36000" marB="36000"/>
                </a:tc>
                <a:extLst>
                  <a:ext uri="{0D108BD9-81ED-4DB2-BD59-A6C34878D82A}">
                    <a16:rowId xmlns:a16="http://schemas.microsoft.com/office/drawing/2014/main" val="4102908579"/>
                  </a:ext>
                </a:extLst>
              </a:tr>
              <a:tr h="306075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2</a:t>
                      </a:r>
                      <a:endParaRPr lang="zh-CN" altLang="en-US" sz="1400" dirty="0"/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!    ~    ++    --    *</a:t>
                      </a:r>
                      <a:r>
                        <a:rPr lang="zh-CN" altLang="en-US" sz="1400" dirty="0"/>
                        <a:t>（间接）</a:t>
                      </a:r>
                      <a:r>
                        <a:rPr lang="en-US" altLang="zh-CN" sz="1400" dirty="0"/>
                        <a:t>    &amp;</a:t>
                      </a:r>
                      <a:r>
                        <a:rPr lang="zh-CN" altLang="en-US" sz="1400" dirty="0"/>
                        <a:t>（取址）</a:t>
                      </a:r>
                      <a:r>
                        <a:rPr lang="en-US" altLang="zh-CN" sz="1400" dirty="0"/>
                        <a:t>    </a:t>
                      </a:r>
                      <a:r>
                        <a:rPr lang="en-US" altLang="zh-CN" sz="1400" dirty="0" err="1"/>
                        <a:t>sizeof</a:t>
                      </a:r>
                      <a:r>
                        <a:rPr lang="en-US" altLang="zh-CN" sz="1400" dirty="0"/>
                        <a:t>()    +</a:t>
                      </a:r>
                      <a:r>
                        <a:rPr lang="zh-CN" altLang="en-US" sz="1400" dirty="0"/>
                        <a:t>（正）</a:t>
                      </a:r>
                      <a:r>
                        <a:rPr lang="en-US" altLang="zh-CN" sz="1400" dirty="0"/>
                        <a:t>    -</a:t>
                      </a:r>
                      <a:r>
                        <a:rPr lang="zh-CN" altLang="en-US" sz="1400" dirty="0"/>
                        <a:t>（负）</a:t>
                      </a:r>
                      <a:r>
                        <a:rPr lang="en-US" altLang="zh-CN" sz="1400" dirty="0"/>
                        <a:t>    </a:t>
                      </a:r>
                      <a:endParaRPr lang="zh-CN" altLang="en-US" sz="1400" dirty="0"/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一元运算符</a:t>
                      </a:r>
                    </a:p>
                  </a:txBody>
                  <a:tcPr marL="72000" marR="72000" marT="36000" marB="36000"/>
                </a:tc>
                <a:extLst>
                  <a:ext uri="{0D108BD9-81ED-4DB2-BD59-A6C34878D82A}">
                    <a16:rowId xmlns:a16="http://schemas.microsoft.com/office/drawing/2014/main" val="507282743"/>
                  </a:ext>
                </a:extLst>
              </a:tr>
              <a:tr h="306075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3</a:t>
                      </a:r>
                      <a:endParaRPr lang="zh-CN" altLang="en-US" sz="1400" dirty="0"/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*（乘）   </a:t>
                      </a:r>
                      <a:r>
                        <a:rPr lang="en-US" altLang="zh-CN" sz="1400" dirty="0"/>
                        <a:t>/    %</a:t>
                      </a:r>
                      <a:endParaRPr lang="zh-CN" altLang="en-US" sz="1400" dirty="0"/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72000" marR="72000" marT="36000" marB="36000"/>
                </a:tc>
                <a:extLst>
                  <a:ext uri="{0D108BD9-81ED-4DB2-BD59-A6C34878D82A}">
                    <a16:rowId xmlns:a16="http://schemas.microsoft.com/office/drawing/2014/main" val="3814735582"/>
                  </a:ext>
                </a:extLst>
              </a:tr>
              <a:tr h="306075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4</a:t>
                      </a:r>
                      <a:endParaRPr lang="zh-CN" altLang="en-US" sz="1400" dirty="0"/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+</a:t>
                      </a:r>
                      <a:r>
                        <a:rPr lang="zh-CN" altLang="en-US" sz="1400" dirty="0"/>
                        <a:t>（加）    </a:t>
                      </a:r>
                      <a:r>
                        <a:rPr lang="en-US" altLang="zh-CN" sz="1400" dirty="0"/>
                        <a:t>-</a:t>
                      </a:r>
                      <a:r>
                        <a:rPr lang="zh-CN" altLang="en-US" sz="1400" dirty="0"/>
                        <a:t>（减）</a:t>
                      </a: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72000" marR="72000" marT="36000" marB="36000"/>
                </a:tc>
                <a:extLst>
                  <a:ext uri="{0D108BD9-81ED-4DB2-BD59-A6C34878D82A}">
                    <a16:rowId xmlns:a16="http://schemas.microsoft.com/office/drawing/2014/main" val="696804509"/>
                  </a:ext>
                </a:extLst>
              </a:tr>
              <a:tr h="306075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5</a:t>
                      </a: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&gt;&gt;    &lt;&lt;</a:t>
                      </a:r>
                      <a:endParaRPr lang="zh-CN" altLang="en-US" sz="1400" dirty="0"/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72000" marR="72000" marT="36000" marB="36000"/>
                </a:tc>
                <a:extLst>
                  <a:ext uri="{0D108BD9-81ED-4DB2-BD59-A6C34878D82A}">
                    <a16:rowId xmlns:a16="http://schemas.microsoft.com/office/drawing/2014/main" val="1274418136"/>
                  </a:ext>
                </a:extLst>
              </a:tr>
              <a:tr h="306075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6</a:t>
                      </a:r>
                      <a:endParaRPr lang="zh-CN" altLang="en-US" sz="1400" dirty="0"/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&lt;    &lt;=    &gt;    &gt;=</a:t>
                      </a:r>
                      <a:endParaRPr lang="zh-CN" altLang="en-US" sz="1400" dirty="0"/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72000" marR="72000" marT="36000" marB="36000"/>
                </a:tc>
                <a:extLst>
                  <a:ext uri="{0D108BD9-81ED-4DB2-BD59-A6C34878D82A}">
                    <a16:rowId xmlns:a16="http://schemas.microsoft.com/office/drawing/2014/main" val="751016942"/>
                  </a:ext>
                </a:extLst>
              </a:tr>
              <a:tr h="306075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7</a:t>
                      </a:r>
                      <a:endParaRPr lang="zh-CN" altLang="en-US" sz="1400" dirty="0"/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==    !=</a:t>
                      </a:r>
                      <a:endParaRPr lang="zh-CN" altLang="en-US" sz="1400" dirty="0"/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72000" marR="72000" marT="36000" marB="36000"/>
                </a:tc>
                <a:extLst>
                  <a:ext uri="{0D108BD9-81ED-4DB2-BD59-A6C34878D82A}">
                    <a16:rowId xmlns:a16="http://schemas.microsoft.com/office/drawing/2014/main" val="2539006185"/>
                  </a:ext>
                </a:extLst>
              </a:tr>
              <a:tr h="306075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8</a:t>
                      </a:r>
                      <a:endParaRPr lang="zh-CN" altLang="en-US" sz="1400" dirty="0"/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&amp;</a:t>
                      </a:r>
                      <a:endParaRPr lang="zh-CN" altLang="en-US" sz="1400" dirty="0"/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按位与</a:t>
                      </a:r>
                    </a:p>
                  </a:txBody>
                  <a:tcPr marL="72000" marR="72000" marT="36000" marB="36000"/>
                </a:tc>
                <a:extLst>
                  <a:ext uri="{0D108BD9-81ED-4DB2-BD59-A6C34878D82A}">
                    <a16:rowId xmlns:a16="http://schemas.microsoft.com/office/drawing/2014/main" val="2398136736"/>
                  </a:ext>
                </a:extLst>
              </a:tr>
              <a:tr h="306075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9</a:t>
                      </a:r>
                      <a:endParaRPr lang="zh-CN" altLang="en-US" sz="1400" dirty="0"/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^</a:t>
                      </a:r>
                      <a:endParaRPr lang="zh-CN" altLang="en-US" sz="1400" dirty="0"/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按位异或</a:t>
                      </a:r>
                    </a:p>
                  </a:txBody>
                  <a:tcPr marL="72000" marR="72000" marT="36000" marB="36000"/>
                </a:tc>
                <a:extLst>
                  <a:ext uri="{0D108BD9-81ED-4DB2-BD59-A6C34878D82A}">
                    <a16:rowId xmlns:a16="http://schemas.microsoft.com/office/drawing/2014/main" val="2575261716"/>
                  </a:ext>
                </a:extLst>
              </a:tr>
              <a:tr h="306075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10</a:t>
                      </a:r>
                      <a:endParaRPr lang="zh-CN" altLang="en-US" sz="1400" dirty="0"/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|</a:t>
                      </a:r>
                      <a:endParaRPr lang="zh-CN" altLang="en-US" sz="1400" dirty="0"/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按位或</a:t>
                      </a:r>
                    </a:p>
                  </a:txBody>
                  <a:tcPr marL="72000" marR="72000" marT="36000" marB="36000"/>
                </a:tc>
                <a:extLst>
                  <a:ext uri="{0D108BD9-81ED-4DB2-BD59-A6C34878D82A}">
                    <a16:rowId xmlns:a16="http://schemas.microsoft.com/office/drawing/2014/main" val="291832061"/>
                  </a:ext>
                </a:extLst>
              </a:tr>
              <a:tr h="306075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11</a:t>
                      </a:r>
                      <a:endParaRPr lang="zh-CN" altLang="en-US" sz="1400" dirty="0"/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&amp;&amp;</a:t>
                      </a:r>
                      <a:endParaRPr lang="zh-CN" altLang="en-US" sz="1400" dirty="0"/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72000" marR="72000" marT="36000" marB="36000"/>
                </a:tc>
                <a:extLst>
                  <a:ext uri="{0D108BD9-81ED-4DB2-BD59-A6C34878D82A}">
                    <a16:rowId xmlns:a16="http://schemas.microsoft.com/office/drawing/2014/main" val="3061573072"/>
                  </a:ext>
                </a:extLst>
              </a:tr>
              <a:tr h="306075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12</a:t>
                      </a:r>
                      <a:endParaRPr lang="zh-CN" altLang="en-US" sz="1400" dirty="0"/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||</a:t>
                      </a:r>
                      <a:endParaRPr lang="zh-CN" altLang="en-US" sz="1400" dirty="0"/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72000" marR="72000" marT="36000" marB="36000"/>
                </a:tc>
                <a:extLst>
                  <a:ext uri="{0D108BD9-81ED-4DB2-BD59-A6C34878D82A}">
                    <a16:rowId xmlns:a16="http://schemas.microsoft.com/office/drawing/2014/main" val="771675413"/>
                  </a:ext>
                </a:extLst>
              </a:tr>
              <a:tr h="306075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13</a:t>
                      </a:r>
                      <a:endParaRPr lang="zh-CN" altLang="en-US" sz="1400" dirty="0"/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？：</a:t>
                      </a: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72000" marR="72000" marT="36000" marB="36000"/>
                </a:tc>
                <a:extLst>
                  <a:ext uri="{0D108BD9-81ED-4DB2-BD59-A6C34878D82A}">
                    <a16:rowId xmlns:a16="http://schemas.microsoft.com/office/drawing/2014/main" val="562879072"/>
                  </a:ext>
                </a:extLst>
              </a:tr>
              <a:tr h="306075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14</a:t>
                      </a:r>
                      <a:endParaRPr lang="zh-CN" altLang="en-US" sz="1400" dirty="0"/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=    +=    -=    </a:t>
                      </a:r>
                      <a:r>
                        <a:rPr lang="zh-CN" altLang="en-US" sz="1400" dirty="0"/>
                        <a:t>*</a:t>
                      </a:r>
                      <a:r>
                        <a:rPr lang="en-US" altLang="zh-CN" sz="1400" dirty="0"/>
                        <a:t>=    /=    &amp;=</a:t>
                      </a:r>
                      <a:endParaRPr lang="zh-CN" altLang="en-US" sz="1400" dirty="0"/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72000" marR="72000" marT="36000" marB="36000"/>
                </a:tc>
                <a:extLst>
                  <a:ext uri="{0D108BD9-81ED-4DB2-BD59-A6C34878D82A}">
                    <a16:rowId xmlns:a16="http://schemas.microsoft.com/office/drawing/2014/main" val="512887452"/>
                  </a:ext>
                </a:extLst>
              </a:tr>
              <a:tr h="306075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15</a:t>
                      </a:r>
                      <a:endParaRPr lang="zh-CN" altLang="en-US" sz="1400" dirty="0"/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72000" marR="72000" marT="36000" marB="36000"/>
                </a:tc>
                <a:extLst>
                  <a:ext uri="{0D108BD9-81ED-4DB2-BD59-A6C34878D82A}">
                    <a16:rowId xmlns:a16="http://schemas.microsoft.com/office/drawing/2014/main" val="3217347351"/>
                  </a:ext>
                </a:extLst>
              </a:tr>
              <a:tr h="306075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16</a:t>
                      </a:r>
                      <a:endParaRPr lang="zh-CN" altLang="en-US" sz="1400" dirty="0"/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72000" marR="72000" marT="36000" marB="36000"/>
                </a:tc>
                <a:extLst>
                  <a:ext uri="{0D108BD9-81ED-4DB2-BD59-A6C34878D82A}">
                    <a16:rowId xmlns:a16="http://schemas.microsoft.com/office/drawing/2014/main" val="23463892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8796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4940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34C3177-E2A1-4D45-AACB-963F963B0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</a:p>
        </p:txBody>
      </p:sp>
      <p:graphicFrame>
        <p:nvGraphicFramePr>
          <p:cNvPr id="5" name="图示 4">
            <a:extLst>
              <a:ext uri="{FF2B5EF4-FFF2-40B4-BE49-F238E27FC236}">
                <a16:creationId xmlns:a16="http://schemas.microsoft.com/office/drawing/2014/main" id="{480041D3-AA79-4188-885C-98212928511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28235017"/>
              </p:ext>
            </p:extLst>
          </p:nvPr>
        </p:nvGraphicFramePr>
        <p:xfrm>
          <a:off x="2211294" y="1748118"/>
          <a:ext cx="6618941" cy="35206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32972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答疑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765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BBAF79B-7642-4715-BBDA-BA12EE717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7CAAAE73-5F75-4E32-BE12-A4444125A1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空格和空行对程序运行有何影响</a:t>
            </a:r>
            <a:endParaRPr lang="en-US" altLang="zh-CN" dirty="0"/>
          </a:p>
          <a:p>
            <a:r>
              <a:rPr lang="zh-CN" altLang="en-US" dirty="0"/>
              <a:t>一元运算符和二元运算符的区别是是什么</a:t>
            </a:r>
            <a:endParaRPr lang="en-US" altLang="zh-CN" dirty="0"/>
          </a:p>
          <a:p>
            <a:r>
              <a:rPr lang="en-US" altLang="zh-CN" dirty="0"/>
              <a:t>-</a:t>
            </a:r>
            <a:r>
              <a:rPr lang="zh-CN" altLang="en-US" dirty="0"/>
              <a:t>是一元运算符还是二元运算符</a:t>
            </a:r>
            <a:endParaRPr lang="en-US" altLang="zh-CN" dirty="0"/>
          </a:p>
          <a:p>
            <a:r>
              <a:rPr lang="zh-CN" altLang="en-US" dirty="0"/>
              <a:t>负数是真还是假</a:t>
            </a:r>
          </a:p>
        </p:txBody>
      </p:sp>
    </p:spTree>
    <p:extLst>
      <p:ext uri="{BB962C8B-B14F-4D97-AF65-F5344CB8AC3E}">
        <p14:creationId xmlns:p14="http://schemas.microsoft.com/office/powerpoint/2010/main" val="1788088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测验与练习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4850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8EB64876-8BCC-4378-BB73-389285C6F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71022131-FAFD-4103-88C9-0D35B2D17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P58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0315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语句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语句（</a:t>
            </a:r>
            <a:r>
              <a:rPr lang="en-US" altLang="zh-CN" dirty="0"/>
              <a:t>statement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一条完整的指令，命令计算机执行某项任务。</a:t>
            </a:r>
            <a:endParaRPr lang="en-US" altLang="zh-CN" dirty="0"/>
          </a:p>
          <a:p>
            <a:pPr lvl="1"/>
            <a:r>
              <a:rPr lang="zh-CN" altLang="en-US" dirty="0"/>
              <a:t>标号语句、复合语句、表达式语句、选择语句、迭代语句和跳转语句</a:t>
            </a:r>
            <a:endParaRPr lang="en-US" altLang="zh-CN" dirty="0"/>
          </a:p>
          <a:p>
            <a:r>
              <a:rPr lang="zh-CN" altLang="en-US" dirty="0"/>
              <a:t>空白</a:t>
            </a:r>
            <a:endParaRPr lang="en-US" altLang="zh-CN" dirty="0"/>
          </a:p>
          <a:p>
            <a:pPr lvl="1"/>
            <a:r>
              <a:rPr lang="zh-CN" altLang="en-US" dirty="0"/>
              <a:t>源代码中的空格、水平制表符、垂直制表符和空行</a:t>
            </a:r>
            <a:endParaRPr lang="en-US" altLang="zh-CN" dirty="0"/>
          </a:p>
          <a:p>
            <a:pPr lvl="1"/>
            <a:r>
              <a:rPr lang="zh-CN" altLang="en-US" dirty="0"/>
              <a:t>处理方式：忽略</a:t>
            </a:r>
            <a:endParaRPr lang="en-US" altLang="zh-CN" dirty="0"/>
          </a:p>
          <a:p>
            <a:pPr lvl="2">
              <a:buFont typeface="Wingdings" panose="05000000000000000000" pitchFamily="2" charset="2"/>
              <a:buChar char="p"/>
            </a:pPr>
            <a:r>
              <a:rPr lang="en-US" altLang="zh-CN" dirty="0"/>
              <a:t>x=2+3;</a:t>
            </a:r>
          </a:p>
          <a:p>
            <a:pPr lvl="2">
              <a:buFont typeface="Wingdings" panose="05000000000000000000" pitchFamily="2" charset="2"/>
              <a:buChar char="p"/>
            </a:pPr>
            <a:r>
              <a:rPr lang="en-US" altLang="zh-CN" dirty="0"/>
              <a:t>x = 2 + 3;</a:t>
            </a:r>
          </a:p>
          <a:p>
            <a:pPr lvl="2">
              <a:buFont typeface="Wingdings" panose="05000000000000000000" pitchFamily="2" charset="2"/>
              <a:buChar char="p"/>
            </a:pPr>
            <a:r>
              <a:rPr lang="en-US" altLang="zh-CN" dirty="0"/>
              <a:t>x	=</a:t>
            </a:r>
          </a:p>
          <a:p>
            <a:pPr marL="914400" lvl="2" indent="0">
              <a:buNone/>
            </a:pPr>
            <a:r>
              <a:rPr lang="en-US" altLang="zh-CN" dirty="0"/>
              <a:t>    2</a:t>
            </a:r>
          </a:p>
          <a:p>
            <a:pPr marL="914400" lvl="2" indent="0">
              <a:buNone/>
            </a:pPr>
            <a:r>
              <a:rPr lang="en-US" altLang="zh-CN" dirty="0"/>
              <a:t>              +</a:t>
            </a:r>
          </a:p>
          <a:p>
            <a:pPr marL="914400" lvl="2" indent="0">
              <a:buNone/>
            </a:pPr>
            <a:r>
              <a:rPr lang="en-US" altLang="zh-CN" dirty="0"/>
              <a:t>    3</a:t>
            </a:r>
          </a:p>
          <a:p>
            <a:pPr marL="914400" lvl="2" indent="0">
              <a:buNone/>
            </a:pPr>
            <a:r>
              <a:rPr lang="en-US" altLang="zh-CN" dirty="0"/>
              <a:t>    ;</a:t>
            </a:r>
          </a:p>
          <a:p>
            <a:pPr lvl="1"/>
            <a:r>
              <a:rPr lang="zh-CN" altLang="en-US" dirty="0"/>
              <a:t>例外：字符串（</a:t>
            </a:r>
            <a:r>
              <a:rPr lang="en-US" altLang="zh-CN" dirty="0"/>
              <a:t>string</a:t>
            </a:r>
            <a:r>
              <a:rPr lang="zh-CN" altLang="en-US" dirty="0"/>
              <a:t>）中的空白</a:t>
            </a:r>
            <a:endParaRPr lang="en-US" altLang="zh-CN" dirty="0"/>
          </a:p>
          <a:p>
            <a:pPr lvl="2"/>
            <a:r>
              <a:rPr lang="zh-CN" altLang="en-US" dirty="0"/>
              <a:t>一系列字符</a:t>
            </a:r>
            <a:endParaRPr lang="en-US" altLang="zh-CN" dirty="0"/>
          </a:p>
          <a:p>
            <a:pPr lvl="2"/>
            <a:r>
              <a:rPr lang="zh-CN" altLang="en-US" dirty="0"/>
              <a:t>字面字符串常量中的空白不会被忽略（也就是两个双引号引起的部分中的空白不会省略）</a:t>
            </a:r>
          </a:p>
        </p:txBody>
      </p:sp>
    </p:spTree>
    <p:extLst>
      <p:ext uri="{BB962C8B-B14F-4D97-AF65-F5344CB8AC3E}">
        <p14:creationId xmlns:p14="http://schemas.microsoft.com/office/powerpoint/2010/main" val="591870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空语句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4900" y="1600200"/>
            <a:ext cx="9982200" cy="3375212"/>
          </a:xfrm>
        </p:spPr>
        <p:txBody>
          <a:bodyPr/>
          <a:lstStyle/>
          <a:p>
            <a:r>
              <a:rPr lang="zh-CN" altLang="en-US" dirty="0"/>
              <a:t>只有一个分号的语句</a:t>
            </a:r>
            <a:endParaRPr lang="en-US" altLang="zh-CN" dirty="0"/>
          </a:p>
          <a:p>
            <a:r>
              <a:rPr lang="zh-CN" altLang="en-US" dirty="0"/>
              <a:t>合法且有用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for </a:t>
            </a:r>
            <a:r>
              <a:rPr lang="zh-CN" altLang="en-US" dirty="0"/>
              <a:t>（</a:t>
            </a:r>
            <a:r>
              <a:rPr lang="en-US" altLang="zh-CN" dirty="0"/>
              <a:t>index=0;index&lt;=5;index++) { ; }</a:t>
            </a:r>
          </a:p>
          <a:p>
            <a:pPr marL="0" indent="0">
              <a:buNone/>
            </a:pPr>
            <a:endParaRPr lang="zh-CN" altLang="en-US" dirty="0"/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FC5D2528-FD0A-4C4E-A615-EF312408B724}"/>
              </a:ext>
            </a:extLst>
          </p:cNvPr>
          <p:cNvCxnSpPr/>
          <p:nvPr/>
        </p:nvCxnSpPr>
        <p:spPr>
          <a:xfrm>
            <a:off x="6282466" y="2947595"/>
            <a:ext cx="182880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6589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复合语句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复合语句（</a:t>
            </a:r>
            <a:r>
              <a:rPr lang="en-US" altLang="zh-CN" dirty="0"/>
              <a:t>compound statement</a:t>
            </a:r>
            <a:r>
              <a:rPr lang="zh-CN" altLang="en-US" dirty="0"/>
              <a:t>）也成为块（</a:t>
            </a:r>
            <a:r>
              <a:rPr lang="en-US" altLang="zh-CN" dirty="0"/>
              <a:t>block</a:t>
            </a:r>
            <a:r>
              <a:rPr lang="zh-CN" altLang="en-US" dirty="0"/>
              <a:t>），是放在花括号中的一组（一条或多条）</a:t>
            </a:r>
            <a:r>
              <a:rPr lang="en-US" altLang="zh-CN" dirty="0"/>
              <a:t>C</a:t>
            </a:r>
            <a:r>
              <a:rPr lang="zh-CN" altLang="en-US" dirty="0"/>
              <a:t>语句。</a:t>
            </a:r>
            <a:endParaRPr lang="en-US" altLang="zh-CN" dirty="0"/>
          </a:p>
          <a:p>
            <a:r>
              <a:rPr lang="zh-CN" altLang="en-US" dirty="0"/>
              <a:t>例：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{</a:t>
            </a:r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printf</a:t>
            </a:r>
            <a:r>
              <a:rPr lang="zh-CN" altLang="en-US" dirty="0"/>
              <a:t>（“</a:t>
            </a:r>
            <a:r>
              <a:rPr lang="en-US" altLang="zh-CN" dirty="0"/>
              <a:t>Hello</a:t>
            </a:r>
            <a:r>
              <a:rPr lang="zh-CN" altLang="en-US" dirty="0"/>
              <a:t>，</a:t>
            </a:r>
            <a:r>
              <a:rPr lang="en-US" altLang="zh-CN" dirty="0"/>
              <a:t> </a:t>
            </a:r>
            <a:r>
              <a:rPr lang="zh-CN" altLang="en-US" dirty="0"/>
              <a:t>”）；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printf</a:t>
            </a:r>
            <a:r>
              <a:rPr lang="zh-CN" altLang="en-US" dirty="0"/>
              <a:t>（“</a:t>
            </a:r>
            <a:r>
              <a:rPr lang="en-US" altLang="zh-CN" dirty="0"/>
              <a:t>World</a:t>
            </a:r>
            <a:r>
              <a:rPr lang="zh-CN" altLang="en-US" dirty="0"/>
              <a:t>！</a:t>
            </a:r>
            <a:r>
              <a:rPr lang="en-US" altLang="zh-CN" dirty="0"/>
              <a:t>\n</a:t>
            </a:r>
            <a:r>
              <a:rPr lang="zh-CN" altLang="en-US" dirty="0"/>
              <a:t>”）；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}</a:t>
            </a:r>
          </a:p>
          <a:p>
            <a:r>
              <a:rPr lang="zh-CN" altLang="en-US" dirty="0"/>
              <a:t>凡是可以使用语句的地方都可以使用复合语句</a:t>
            </a:r>
          </a:p>
        </p:txBody>
      </p:sp>
    </p:spTree>
    <p:extLst>
      <p:ext uri="{BB962C8B-B14F-4D97-AF65-F5344CB8AC3E}">
        <p14:creationId xmlns:p14="http://schemas.microsoft.com/office/powerpoint/2010/main" val="1462722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表达式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8337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表达式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</a:t>
            </a:r>
            <a:r>
              <a:rPr lang="zh-CN" altLang="en-US" dirty="0"/>
              <a:t>语言中，一切可求值的内容都是表达式。</a:t>
            </a:r>
            <a:r>
              <a:rPr lang="en-US" altLang="zh-CN" dirty="0"/>
              <a:t>C</a:t>
            </a:r>
            <a:r>
              <a:rPr lang="zh-CN" altLang="en-US" dirty="0"/>
              <a:t>语言有各种不同复杂程度的表达式。</a:t>
            </a:r>
            <a:endParaRPr lang="en-US" altLang="zh-CN" dirty="0"/>
          </a:p>
          <a:p>
            <a:r>
              <a:rPr lang="zh-CN" altLang="en-US" dirty="0"/>
              <a:t>最简单的表达式</a:t>
            </a:r>
            <a:endParaRPr lang="en-US" altLang="zh-CN" dirty="0"/>
          </a:p>
          <a:p>
            <a:pPr lvl="1"/>
            <a:r>
              <a:rPr lang="zh-CN" altLang="en-US" dirty="0"/>
              <a:t>只包含一个项</a:t>
            </a:r>
            <a:r>
              <a:rPr lang="en-US" altLang="zh-CN" dirty="0"/>
              <a:t>——</a:t>
            </a:r>
            <a:r>
              <a:rPr lang="zh-CN" altLang="en-US" dirty="0"/>
              <a:t>一个简单的变量、字面常量或符号常量。</a:t>
            </a:r>
            <a:endParaRPr lang="en-US" altLang="zh-CN" dirty="0"/>
          </a:p>
          <a:p>
            <a:pPr marL="914400" lvl="2" indent="0">
              <a:buNone/>
            </a:pPr>
            <a:r>
              <a:rPr lang="en-US" altLang="zh-CN" dirty="0"/>
              <a:t>PI</a:t>
            </a:r>
          </a:p>
          <a:p>
            <a:pPr marL="914400" lvl="2" indent="0">
              <a:buNone/>
            </a:pPr>
            <a:r>
              <a:rPr lang="en-US" altLang="zh-CN" dirty="0"/>
              <a:t>20</a:t>
            </a:r>
          </a:p>
          <a:p>
            <a:pPr marL="914400" lvl="2" indent="0">
              <a:buNone/>
            </a:pPr>
            <a:r>
              <a:rPr lang="en-US" altLang="zh-CN" dirty="0"/>
              <a:t>rate</a:t>
            </a:r>
          </a:p>
          <a:p>
            <a:pPr marL="914400" lvl="2" indent="0">
              <a:buNone/>
            </a:pPr>
            <a:r>
              <a:rPr lang="en-US" altLang="zh-CN" dirty="0"/>
              <a:t>-1.25</a:t>
            </a:r>
          </a:p>
          <a:p>
            <a:pPr lvl="1"/>
            <a:r>
              <a:rPr lang="zh-CN" altLang="en-US" dirty="0"/>
              <a:t>字面常量的值就是它本身</a:t>
            </a:r>
            <a:endParaRPr lang="en-US" altLang="zh-CN" dirty="0"/>
          </a:p>
          <a:p>
            <a:pPr lvl="1"/>
            <a:r>
              <a:rPr lang="zh-CN" altLang="en-US" dirty="0"/>
              <a:t>符号常量的值是定义时的值</a:t>
            </a:r>
            <a:endParaRPr lang="en-US" altLang="zh-CN" dirty="0"/>
          </a:p>
          <a:p>
            <a:pPr lvl="1"/>
            <a:r>
              <a:rPr lang="zh-CN" altLang="en-US" dirty="0"/>
              <a:t>变量的值是计算时所存储的值</a:t>
            </a:r>
            <a:endParaRPr lang="en-US" altLang="zh-CN" dirty="0"/>
          </a:p>
          <a:p>
            <a:r>
              <a:rPr lang="zh-CN" altLang="en-US" dirty="0"/>
              <a:t>复杂表达式</a:t>
            </a:r>
            <a:endParaRPr lang="en-US" altLang="zh-CN" dirty="0"/>
          </a:p>
          <a:p>
            <a:pPr lvl="1"/>
            <a:r>
              <a:rPr lang="zh-CN" altLang="en-US" dirty="0"/>
              <a:t>简单表达式和运算符组成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17156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运算符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1475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学术文献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_9411639_TF03431380_TF03431380" id="{9AE2BD50-F2AD-48C6-8A81-F7D7390F9E40}" vid="{822244C9-F44A-41EE-AAAB-DAE7A533DA64}"/>
    </a:ext>
  </a:extLst>
</a:theme>
</file>

<file path=ppt/theme/theme2.xml><?xml version="1.0" encoding="utf-8"?>
<a:theme xmlns:a="http://schemas.openxmlformats.org/drawingml/2006/main" name="Office 主题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CDDBB83-77C1-4099-A0AA-289882E745E2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customXml/itemProps2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学术演示文稿、细条纹和丝带设计（宽屏）</Template>
  <TotalTime>0</TotalTime>
  <Words>854</Words>
  <Application>Microsoft Office PowerPoint</Application>
  <PresentationFormat>宽屏</PresentationFormat>
  <Paragraphs>258</Paragraphs>
  <Slides>37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2" baseType="lpstr">
      <vt:lpstr>微软雅黑</vt:lpstr>
      <vt:lpstr>Arial</vt:lpstr>
      <vt:lpstr>Euphemia</vt:lpstr>
      <vt:lpstr>Wingdings</vt:lpstr>
      <vt:lpstr>学术文献 16x9</vt:lpstr>
      <vt:lpstr>语句、表达式和运算符</vt:lpstr>
      <vt:lpstr>主要内容</vt:lpstr>
      <vt:lpstr>语句</vt:lpstr>
      <vt:lpstr>语句</vt:lpstr>
      <vt:lpstr>空语句</vt:lpstr>
      <vt:lpstr>复合语句</vt:lpstr>
      <vt:lpstr>表达式</vt:lpstr>
      <vt:lpstr>表达式</vt:lpstr>
      <vt:lpstr>运算符</vt:lpstr>
      <vt:lpstr>运算符</vt:lpstr>
      <vt:lpstr>赋值运算符</vt:lpstr>
      <vt:lpstr>赋值运算符</vt:lpstr>
      <vt:lpstr>数学运算符</vt:lpstr>
      <vt:lpstr>数学运算符</vt:lpstr>
      <vt:lpstr>关系运算符</vt:lpstr>
      <vt:lpstr>关系运算符</vt:lpstr>
      <vt:lpstr>if语句</vt:lpstr>
      <vt:lpstr>if语句</vt:lpstr>
      <vt:lpstr>else子句</vt:lpstr>
      <vt:lpstr>嵌套if语句</vt:lpstr>
      <vt:lpstr>关系运算符的优先级</vt:lpstr>
      <vt:lpstr>逻辑运算符</vt:lpstr>
      <vt:lpstr>逻辑运算符</vt:lpstr>
      <vt:lpstr>详议真假值</vt:lpstr>
      <vt:lpstr>详议真/假值</vt:lpstr>
      <vt:lpstr>几个特殊运算符</vt:lpstr>
      <vt:lpstr>复合赋值运算符</vt:lpstr>
      <vt:lpstr>条件运算符</vt:lpstr>
      <vt:lpstr>逗号运算符</vt:lpstr>
      <vt:lpstr>运算符优先级</vt:lpstr>
      <vt:lpstr>运算符优先级和圆括号</vt:lpstr>
      <vt:lpstr>小结</vt:lpstr>
      <vt:lpstr>小结</vt:lpstr>
      <vt:lpstr>答疑</vt:lpstr>
      <vt:lpstr>PowerPoint 演示文稿</vt:lpstr>
      <vt:lpstr>测验与练习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2017-05-28T01:06:42Z</dcterms:created>
  <dcterms:modified xsi:type="dcterms:W3CDTF">2017-06-06T03:13:34Z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