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84" r:id="rId6"/>
    <p:sldId id="278" r:id="rId7"/>
    <p:sldId id="258" r:id="rId8"/>
    <p:sldId id="259" r:id="rId9"/>
    <p:sldId id="260" r:id="rId10"/>
    <p:sldId id="261" r:id="rId11"/>
    <p:sldId id="262" r:id="rId12"/>
    <p:sldId id="279" r:id="rId13"/>
    <p:sldId id="263" r:id="rId14"/>
    <p:sldId id="264" r:id="rId15"/>
    <p:sldId id="265" r:id="rId16"/>
    <p:sldId id="266" r:id="rId17"/>
    <p:sldId id="280" r:id="rId18"/>
    <p:sldId id="267" r:id="rId19"/>
    <p:sldId id="268" r:id="rId20"/>
    <p:sldId id="269" r:id="rId21"/>
    <p:sldId id="270" r:id="rId22"/>
    <p:sldId id="271" r:id="rId23"/>
    <p:sldId id="272" r:id="rId24"/>
    <p:sldId id="281" r:id="rId25"/>
    <p:sldId id="273" r:id="rId26"/>
    <p:sldId id="274" r:id="rId27"/>
    <p:sldId id="275" r:id="rId28"/>
    <p:sldId id="276" r:id="rId29"/>
    <p:sldId id="282" r:id="rId30"/>
    <p:sldId id="283" r:id="rId31"/>
    <p:sldId id="277" r:id="rId3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2017/8/10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2017/8/10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2017/8/10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2017/8/10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2017/8/10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2017/8/10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2017/8/10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2017/8/10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2017/8/10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2017/8/10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2017/8/10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2017/8/10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2017/8/10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2017/8/10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2A84B568-26EC-4515-91DD-51A109AF68D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spAutoFit/>
          </a:bodyPr>
          <a:lstStyle/>
          <a:p>
            <a:pPr eaLnBrk="1" hangingPunct="1"/>
            <a:r>
              <a:rPr lang="en-US" altLang="zh-CN" sz="4400" dirty="0" err="1"/>
              <a:t>循环结构</a:t>
            </a:r>
            <a:endParaRPr lang="en-US" altLang="zh-CN" sz="4400" dirty="0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810DE69F-20F2-4CAA-B8F5-0CEE460D317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zh-CN" altLang="en-US" sz="3200" dirty="0"/>
              <a:t>第六课</a:t>
            </a:r>
            <a:r>
              <a:rPr lang="en-US" altLang="zh-CN" sz="3200" dirty="0"/>
              <a:t> </a:t>
            </a:r>
            <a:endParaRPr lang="ru-RU" altLang="zh-CN" sz="3200" dirty="0"/>
          </a:p>
        </p:txBody>
      </p:sp>
      <p:sp>
        <p:nvSpPr>
          <p:cNvPr id="2" name="图片占位符 1">
            <a:extLst>
              <a:ext uri="{FF2B5EF4-FFF2-40B4-BE49-F238E27FC236}">
                <a16:creationId xmlns:a16="http://schemas.microsoft.com/office/drawing/2014/main" id="{06D288EE-0D25-484F-991B-B2EE1F9CA5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" name="图片占位符 3" descr="桌上一本打开的书，书架在背景中模糊显示" title="示例图片">
            <a:extLst>
              <a:ext uri="{FF2B5EF4-FFF2-40B4-BE49-F238E27FC236}">
                <a16:creationId xmlns:a16="http://schemas.microsoft.com/office/drawing/2014/main" id="{2CAE9C60-FFE8-4956-8621-94270346AA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>
          <a:xfrm>
            <a:off x="6981063" y="1297637"/>
            <a:ext cx="5210937" cy="42086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724467588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F257786-3294-4EDA-92D8-01771B587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en-US" altLang="zh-CN"/>
              <a:t>do-while语句和用do-while语句构成的循环结构</a:t>
            </a:r>
          </a:p>
        </p:txBody>
      </p:sp>
      <p:pic>
        <p:nvPicPr>
          <p:cNvPr id="5" name="Picture 4" descr="Cover">
            <a:extLst>
              <a:ext uri="{FF2B5EF4-FFF2-40B4-BE49-F238E27FC236}">
                <a16:creationId xmlns:a16="http://schemas.microsoft.com/office/drawing/2014/main" id="{39BF3966-E319-47D9-958A-13F7C8DDD1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7" y="2962275"/>
            <a:ext cx="85820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847705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44D3259-183F-487E-84D3-17A549138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en-US" altLang="zh-CN"/>
              <a:t>do-while语句构成的循环结构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1D0C2C0-FA2E-48E2-9023-80D6648B41B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en-US" altLang="zh-CN"/>
              <a:t>do</a:t>
            </a:r>
          </a:p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zh-CN" altLang="en-US"/>
              <a:t>    循环体</a:t>
            </a:r>
            <a:endParaRPr lang="en-US" altLang="zh-CN"/>
          </a:p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en-US" altLang="zh-CN"/>
              <a:t>while </a:t>
            </a:r>
            <a:r>
              <a:rPr lang="zh-CN" altLang="en-US"/>
              <a:t>（表达式）</a:t>
            </a:r>
            <a:r>
              <a:rPr lang="en-US" altLang="zh-CN"/>
              <a:t> </a:t>
            </a:r>
            <a:r>
              <a:rPr lang="zh-CN" altLang="en-US"/>
              <a:t>；</a:t>
            </a:r>
            <a:endParaRPr lang="ru-RU" altLang="zh-CN"/>
          </a:p>
        </p:txBody>
      </p:sp>
      <p:sp>
        <p:nvSpPr>
          <p:cNvPr id="28676" name="内容占位符 1">
            <a:extLst>
              <a:ext uri="{FF2B5EF4-FFF2-40B4-BE49-F238E27FC236}">
                <a16:creationId xmlns:a16="http://schemas.microsoft.com/office/drawing/2014/main" id="{491CB3C1-FD74-4F14-BE45-0141B907F95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说明：</a:t>
            </a:r>
            <a:endParaRPr lang="en-US" altLang="zh-CN"/>
          </a:p>
          <a:p>
            <a:pPr lvl="1" eaLnBrk="1" hangingPunct="1"/>
            <a:r>
              <a:rPr lang="en-US" altLang="zh-CN"/>
              <a:t>do</a:t>
            </a:r>
            <a:r>
              <a:rPr lang="zh-CN" altLang="en-US"/>
              <a:t>是</a:t>
            </a:r>
            <a:r>
              <a:rPr lang="en-US" altLang="zh-CN"/>
              <a:t>C</a:t>
            </a:r>
            <a:r>
              <a:rPr lang="zh-CN" altLang="en-US"/>
              <a:t>语言的关键字，必需与</a:t>
            </a:r>
            <a:r>
              <a:rPr lang="en-US" altLang="zh-CN"/>
              <a:t>while</a:t>
            </a:r>
            <a:r>
              <a:rPr lang="zh-CN" altLang="en-US"/>
              <a:t>联用</a:t>
            </a:r>
            <a:endParaRPr lang="en-US" altLang="zh-CN"/>
          </a:p>
          <a:p>
            <a:pPr lvl="1" eaLnBrk="1" hangingPunct="1"/>
            <a:r>
              <a:rPr lang="en-US" altLang="zh-CN"/>
              <a:t>do-while</a:t>
            </a:r>
            <a:r>
              <a:rPr lang="zh-CN" altLang="en-US"/>
              <a:t>循环由</a:t>
            </a:r>
            <a:r>
              <a:rPr lang="en-US" altLang="zh-CN"/>
              <a:t>do</a:t>
            </a:r>
            <a:r>
              <a:rPr lang="zh-CN" altLang="en-US"/>
              <a:t>开始，至</a:t>
            </a:r>
            <a:r>
              <a:rPr lang="en-US" altLang="zh-CN"/>
              <a:t>while</a:t>
            </a:r>
            <a:r>
              <a:rPr lang="zh-CN" altLang="en-US"/>
              <a:t>结束。</a:t>
            </a:r>
            <a:r>
              <a:rPr lang="en-US" altLang="zh-CN"/>
              <a:t>while</a:t>
            </a:r>
            <a:r>
              <a:rPr lang="zh-CN" altLang="en-US"/>
              <a:t>语句后面的分号不能省略，代表</a:t>
            </a:r>
            <a:r>
              <a:rPr lang="en-US" altLang="zh-CN"/>
              <a:t>do-while</a:t>
            </a:r>
            <a:r>
              <a:rPr lang="zh-CN" altLang="en-US"/>
              <a:t>语句的结束</a:t>
            </a:r>
            <a:endParaRPr lang="en-US" altLang="zh-CN"/>
          </a:p>
          <a:p>
            <a:pPr lvl="1" eaLnBrk="1" hangingPunct="1"/>
            <a:r>
              <a:rPr lang="en-US" altLang="zh-CN"/>
              <a:t>while</a:t>
            </a:r>
            <a:r>
              <a:rPr lang="zh-CN" altLang="en-US"/>
              <a:t>后一对圆括号中的表达式，可以是</a:t>
            </a:r>
            <a:r>
              <a:rPr lang="en-US" altLang="zh-CN"/>
              <a:t>C</a:t>
            </a:r>
            <a:r>
              <a:rPr lang="zh-CN" altLang="en-US"/>
              <a:t>语言中任意合法的表达式，由它控制循环是否执行。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83177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1187A1B-2D28-47B8-BD36-2DCDFF840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en-US" altLang="zh-CN"/>
              <a:t>do-while语句循环的执行过程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F6A5A73-149C-47AB-903E-6565F7BCD5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r>
              <a:rPr lang="zh-CN" altLang="en-US"/>
              <a:t>执行</a:t>
            </a:r>
            <a:r>
              <a:rPr lang="en-US" altLang="zh-CN"/>
              <a:t>do</a:t>
            </a:r>
            <a:r>
              <a:rPr lang="zh-CN" altLang="en-US"/>
              <a:t>后面循环体中的语句</a:t>
            </a:r>
            <a:endParaRPr lang="en-US" altLang="zh-CN"/>
          </a:p>
          <a:p>
            <a:pPr eaLnBrk="1" hangingPunct="1"/>
            <a:r>
              <a:rPr lang="zh-CN" altLang="en-US"/>
              <a:t>计算</a:t>
            </a:r>
            <a:r>
              <a:rPr lang="en-US" altLang="zh-CN"/>
              <a:t>while</a:t>
            </a:r>
            <a:r>
              <a:rPr lang="zh-CN" altLang="en-US"/>
              <a:t>后一对圆括号中表达式的值。当值为非</a:t>
            </a:r>
            <a:r>
              <a:rPr lang="en-US" altLang="zh-CN"/>
              <a:t>0</a:t>
            </a:r>
            <a:r>
              <a:rPr lang="zh-CN" altLang="en-US"/>
              <a:t>时，转去执行步骤①；当值为</a:t>
            </a:r>
            <a:r>
              <a:rPr lang="en-US" altLang="zh-CN"/>
              <a:t>0</a:t>
            </a:r>
            <a:r>
              <a:rPr lang="zh-CN" altLang="en-US"/>
              <a:t>时，执行步骤③。</a:t>
            </a:r>
            <a:endParaRPr lang="en-US" altLang="zh-CN"/>
          </a:p>
          <a:p>
            <a:pPr eaLnBrk="1" hangingPunct="1"/>
            <a:r>
              <a:rPr lang="zh-CN" altLang="en-US"/>
              <a:t>退出</a:t>
            </a:r>
            <a:r>
              <a:rPr lang="en-US" altLang="zh-CN"/>
              <a:t>do-while</a:t>
            </a:r>
            <a:r>
              <a:rPr lang="zh-CN" altLang="en-US"/>
              <a:t>循环</a:t>
            </a:r>
            <a:endParaRPr lang="ru-RU" altLang="zh-CN"/>
          </a:p>
        </p:txBody>
      </p:sp>
    </p:spTree>
    <p:extLst>
      <p:ext uri="{BB962C8B-B14F-4D97-AF65-F5344CB8AC3E}">
        <p14:creationId xmlns:p14="http://schemas.microsoft.com/office/powerpoint/2010/main" val="280503926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EC1C0A6B-E483-4DD1-A929-9CF41DFCF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例：计算</a:t>
            </a:r>
            <a:r>
              <a:rPr lang="en-US" altLang="zh-CN"/>
              <a:t>Fibonacci</a:t>
            </a:r>
            <a:r>
              <a:rPr lang="zh-CN" altLang="en-US"/>
              <a:t>数列，直到某项大于</a:t>
            </a:r>
            <a:r>
              <a:rPr lang="en-US" altLang="zh-CN"/>
              <a:t>1000</a:t>
            </a:r>
            <a:r>
              <a:rPr lang="zh-CN" altLang="en-US"/>
              <a:t>为止，并输出该项的值。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1D8FEF73-002F-43C0-9B98-C26030AB3C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Fibonacci</a:t>
            </a:r>
            <a:r>
              <a:rPr lang="zh-CN" altLang="en-US"/>
              <a:t>数列：</a:t>
            </a:r>
            <a:r>
              <a:rPr lang="en-US" altLang="zh-CN"/>
              <a:t>f0=0</a:t>
            </a:r>
            <a:r>
              <a:rPr lang="zh-CN" altLang="en-US"/>
              <a:t>，</a:t>
            </a:r>
            <a:r>
              <a:rPr lang="en-US" altLang="zh-CN"/>
              <a:t>f1=1</a:t>
            </a:r>
            <a:r>
              <a:rPr lang="zh-CN" altLang="en-US"/>
              <a:t>，</a:t>
            </a:r>
            <a:r>
              <a:rPr lang="en-US" altLang="zh-CN"/>
              <a:t>f2=1</a:t>
            </a:r>
            <a:r>
              <a:rPr lang="zh-CN" altLang="en-US"/>
              <a:t>，</a:t>
            </a:r>
            <a:r>
              <a:rPr lang="en-US" altLang="zh-CN"/>
              <a:t>f3=2</a:t>
            </a:r>
            <a:r>
              <a:rPr lang="zh-CN" altLang="en-US"/>
              <a:t>，</a:t>
            </a:r>
            <a:r>
              <a:rPr lang="en-US" altLang="zh-CN"/>
              <a:t>f4=3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/>
              <a:t>fn=fn-2+fn-1</a:t>
            </a:r>
          </a:p>
          <a:p>
            <a:pPr eaLnBrk="1" hangingPunct="1"/>
            <a:r>
              <a:rPr lang="zh-CN" altLang="en-US"/>
              <a:t>程序中定义三个变量</a:t>
            </a:r>
            <a:r>
              <a:rPr lang="en-US" altLang="zh-CN"/>
              <a:t>f1</a:t>
            </a:r>
            <a:r>
              <a:rPr lang="zh-CN" altLang="en-US"/>
              <a:t>，</a:t>
            </a:r>
            <a:r>
              <a:rPr lang="en-US" altLang="zh-CN"/>
              <a:t>f2</a:t>
            </a:r>
            <a:r>
              <a:rPr lang="zh-CN" altLang="en-US"/>
              <a:t>，</a:t>
            </a:r>
            <a:r>
              <a:rPr lang="en-US" altLang="zh-CN"/>
              <a:t>f</a:t>
            </a:r>
            <a:r>
              <a:rPr lang="zh-CN" altLang="en-US"/>
              <a:t>，给</a:t>
            </a:r>
            <a:r>
              <a:rPr lang="en-US" altLang="zh-CN"/>
              <a:t>f1</a:t>
            </a:r>
            <a:r>
              <a:rPr lang="zh-CN" altLang="en-US"/>
              <a:t>赋初值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f2</a:t>
            </a:r>
            <a:r>
              <a:rPr lang="zh-CN" altLang="en-US"/>
              <a:t>赋初值</a:t>
            </a:r>
            <a:r>
              <a:rPr lang="en-US" altLang="zh-CN"/>
              <a:t>1</a:t>
            </a:r>
            <a:r>
              <a:rPr lang="zh-CN" altLang="en-US"/>
              <a:t>，然后进行以下步骤：</a:t>
            </a:r>
            <a:endParaRPr lang="en-US" altLang="zh-CN"/>
          </a:p>
          <a:p>
            <a:pPr eaLnBrk="1" hangingPunct="1">
              <a:buFont typeface="Century Gothic" panose="020B0502020202020204" pitchFamily="34" charset="0"/>
              <a:buAutoNum type="arabicPeriod"/>
            </a:pPr>
            <a:r>
              <a:rPr lang="en-US" altLang="zh-CN"/>
              <a:t>f=f1+f2;f1=f2;f2=f;</a:t>
            </a:r>
          </a:p>
          <a:p>
            <a:pPr eaLnBrk="1" hangingPunct="1">
              <a:buFont typeface="Century Gothic" panose="020B0502020202020204" pitchFamily="34" charset="0"/>
              <a:buAutoNum type="arabicPeriod"/>
            </a:pPr>
            <a:r>
              <a:rPr lang="zh-CN" altLang="en-US"/>
              <a:t>判断</a:t>
            </a:r>
            <a:r>
              <a:rPr lang="en-US" altLang="zh-CN"/>
              <a:t>f2</a:t>
            </a:r>
            <a:r>
              <a:rPr lang="zh-CN" altLang="en-US"/>
              <a:t>是否大于</a:t>
            </a:r>
            <a:r>
              <a:rPr lang="en-US" altLang="zh-CN"/>
              <a:t>1000</a:t>
            </a:r>
            <a:r>
              <a:rPr lang="zh-CN" altLang="en-US"/>
              <a:t>，若不大于，重复步骤</a:t>
            </a:r>
            <a:r>
              <a:rPr lang="en-US" altLang="zh-CN"/>
              <a:t>1</a:t>
            </a:r>
            <a:r>
              <a:rPr lang="zh-CN" altLang="en-US"/>
              <a:t>，否则执行步骤</a:t>
            </a:r>
            <a:r>
              <a:rPr lang="en-US" altLang="zh-CN"/>
              <a:t>3</a:t>
            </a:r>
          </a:p>
          <a:p>
            <a:pPr eaLnBrk="1" hangingPunct="1">
              <a:buFont typeface="Century Gothic" panose="020B0502020202020204" pitchFamily="34" charset="0"/>
              <a:buAutoNum type="arabicPeriod"/>
            </a:pPr>
            <a:r>
              <a:rPr lang="zh-CN" altLang="en-US"/>
              <a:t>循环结束，输出</a:t>
            </a:r>
            <a:r>
              <a:rPr lang="en-US" altLang="zh-CN"/>
              <a:t>f2</a:t>
            </a:r>
            <a:r>
              <a:rPr lang="zh-CN" altLang="en-US"/>
              <a:t>的值</a:t>
            </a:r>
          </a:p>
        </p:txBody>
      </p:sp>
    </p:spTree>
    <p:extLst>
      <p:ext uri="{BB962C8B-B14F-4D97-AF65-F5344CB8AC3E}">
        <p14:creationId xmlns:p14="http://schemas.microsoft.com/office/powerpoint/2010/main" val="3944037820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3634262-9E82-4C31-A10E-5298F6D9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cap="none" dirty="0"/>
              <a:t>for</a:t>
            </a:r>
            <a:r>
              <a:rPr lang="zh-CN" altLang="en-US" sz="3200" cap="none" dirty="0"/>
              <a:t>语句和用</a:t>
            </a:r>
            <a:r>
              <a:rPr lang="en-US" altLang="zh-CN" sz="3200" cap="none" dirty="0"/>
              <a:t>for</a:t>
            </a:r>
            <a:r>
              <a:rPr lang="zh-CN" altLang="en-US" sz="3200" cap="none" dirty="0"/>
              <a:t>语句构成的循环结构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5AB92F-B2A3-4FCD-B1DA-18CF4BCF5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771173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E1A7E3B-22AF-4610-9358-42FEF6E14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en-US" altLang="zh-CN"/>
              <a:t>for语句和用for语句构成的循环结构</a:t>
            </a:r>
          </a:p>
        </p:txBody>
      </p:sp>
      <p:pic>
        <p:nvPicPr>
          <p:cNvPr id="5" name="Picture 4" descr="Cover">
            <a:extLst>
              <a:ext uri="{FF2B5EF4-FFF2-40B4-BE49-F238E27FC236}">
                <a16:creationId xmlns:a16="http://schemas.microsoft.com/office/drawing/2014/main" id="{433CFD5C-D4B1-4A14-9197-9E049286EE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962275"/>
            <a:ext cx="90297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27049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F01F32B-584E-448F-97BA-50FE4AB0B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en-US" altLang="zh-CN"/>
              <a:t>for语句构成的循环结构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DE7F2D1-BF7A-43E0-95AD-8668B6133A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78539" y="1833116"/>
            <a:ext cx="4440223" cy="102555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r>
              <a:rPr lang="en-US" altLang="zh-CN" dirty="0"/>
              <a:t> for </a:t>
            </a:r>
            <a:r>
              <a:rPr lang="zh-CN" altLang="en-US" dirty="0"/>
              <a:t>（表达式</a:t>
            </a:r>
            <a:r>
              <a:rPr lang="en-US" altLang="zh-CN" dirty="0"/>
              <a:t>1</a:t>
            </a:r>
            <a:r>
              <a:rPr lang="zh-CN" altLang="en-US" dirty="0"/>
              <a:t>；表达式</a:t>
            </a:r>
            <a:r>
              <a:rPr lang="en-US" altLang="zh-CN" dirty="0"/>
              <a:t>2</a:t>
            </a:r>
            <a:r>
              <a:rPr lang="zh-CN" altLang="en-US" dirty="0"/>
              <a:t>；表达式</a:t>
            </a:r>
            <a:r>
              <a:rPr lang="en-US" altLang="zh-CN" dirty="0"/>
              <a:t>3</a:t>
            </a:r>
            <a:r>
              <a:rPr lang="zh-CN" altLang="en-US" dirty="0"/>
              <a:t>）  </a:t>
            </a:r>
            <a:endParaRPr lang="en-US" altLang="zh-CN" dirty="0"/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r>
              <a:rPr lang="zh-CN" altLang="en-US" dirty="0"/>
              <a:t>        循环体</a:t>
            </a:r>
            <a:endParaRPr lang="en-US" altLang="zh-CN" dirty="0"/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3210D9-AF37-49A7-8A4F-6E580B520B0E}"/>
              </a:ext>
            </a:extLst>
          </p:cNvPr>
          <p:cNvSpPr txBox="1"/>
          <p:nvPr/>
        </p:nvSpPr>
        <p:spPr>
          <a:xfrm>
            <a:off x="7044888" y="3082397"/>
            <a:ext cx="1845579" cy="1338828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/>
              <a:t>三个表达式用于</a:t>
            </a:r>
            <a:r>
              <a:rPr lang="en-US" altLang="zh-CN" dirty="0"/>
              <a:t>for</a:t>
            </a:r>
            <a:r>
              <a:rPr lang="zh-CN" altLang="en-US" dirty="0"/>
              <a:t>循环的控制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B49F51-EE06-4956-B6D2-92548A87495A}"/>
              </a:ext>
            </a:extLst>
          </p:cNvPr>
          <p:cNvSpPr txBox="1"/>
          <p:nvPr/>
        </p:nvSpPr>
        <p:spPr>
          <a:xfrm>
            <a:off x="2017084" y="4060272"/>
            <a:ext cx="2315361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表达式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while </a:t>
            </a:r>
            <a:r>
              <a:rPr lang="zh-CN" altLang="en-US" dirty="0"/>
              <a:t>（表达式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{</a:t>
            </a:r>
          </a:p>
          <a:p>
            <a:pPr>
              <a:defRPr/>
            </a:pPr>
            <a:r>
              <a:rPr lang="zh-CN" altLang="en-US" dirty="0"/>
              <a:t>    循环体；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    表达式</a:t>
            </a:r>
            <a:r>
              <a:rPr lang="en-US" altLang="zh-CN" dirty="0"/>
              <a:t>3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箭头: 右弧形 5">
            <a:extLst>
              <a:ext uri="{FF2B5EF4-FFF2-40B4-BE49-F238E27FC236}">
                <a16:creationId xmlns:a16="http://schemas.microsoft.com/office/drawing/2014/main" id="{6EC3169C-7C25-42E7-BFD6-422001CD346B}"/>
              </a:ext>
            </a:extLst>
          </p:cNvPr>
          <p:cNvSpPr/>
          <p:nvPr/>
        </p:nvSpPr>
        <p:spPr>
          <a:xfrm>
            <a:off x="5780015" y="2441196"/>
            <a:ext cx="1107346" cy="2424419"/>
          </a:xfrm>
          <a:prstGeom prst="curved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190935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E72DE3F-6862-471B-BFA1-56E3F44A6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en-US" altLang="zh-CN"/>
              <a:t>for循环的执行过程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4F00810-CC48-4F59-9E2E-11BDD116B4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Century Gothic" panose="020B0502020202020204" pitchFamily="34" charset="0"/>
              <a:buAutoNum type="arabicPeriod"/>
            </a:pPr>
            <a:r>
              <a:rPr lang="zh-CN" altLang="en-US"/>
              <a:t>计算表达式</a:t>
            </a:r>
            <a:r>
              <a:rPr lang="en-US" altLang="zh-CN"/>
              <a:t>1</a:t>
            </a:r>
          </a:p>
          <a:p>
            <a:pPr eaLnBrk="1" hangingPunct="1">
              <a:buFont typeface="Century Gothic" panose="020B0502020202020204" pitchFamily="34" charset="0"/>
              <a:buAutoNum type="arabicPeriod"/>
            </a:pPr>
            <a:r>
              <a:rPr lang="zh-CN" altLang="en-US"/>
              <a:t>计算表达式</a:t>
            </a:r>
            <a:r>
              <a:rPr lang="en-US" altLang="zh-CN"/>
              <a:t>2.</a:t>
            </a:r>
            <a:r>
              <a:rPr lang="zh-CN" altLang="en-US"/>
              <a:t>若其值为非</a:t>
            </a:r>
            <a:r>
              <a:rPr lang="en-US" altLang="zh-CN"/>
              <a:t>0</a:t>
            </a:r>
            <a:r>
              <a:rPr lang="zh-CN" altLang="en-US"/>
              <a:t>，转步骤</a:t>
            </a:r>
            <a:r>
              <a:rPr lang="en-US" altLang="zh-CN"/>
              <a:t>3</a:t>
            </a:r>
            <a:r>
              <a:rPr lang="zh-CN" altLang="en-US"/>
              <a:t>；若其值为</a:t>
            </a:r>
            <a:r>
              <a:rPr lang="en-US" altLang="zh-CN"/>
              <a:t>0</a:t>
            </a:r>
            <a:r>
              <a:rPr lang="zh-CN" altLang="en-US"/>
              <a:t>，转步骤</a:t>
            </a:r>
            <a:r>
              <a:rPr lang="en-US" altLang="zh-CN"/>
              <a:t>5</a:t>
            </a:r>
          </a:p>
          <a:p>
            <a:pPr eaLnBrk="1" hangingPunct="1">
              <a:buFont typeface="Century Gothic" panose="020B0502020202020204" pitchFamily="34" charset="0"/>
              <a:buAutoNum type="arabicPeriod"/>
            </a:pPr>
            <a:r>
              <a:rPr lang="zh-CN" altLang="en-US"/>
              <a:t>执行一次</a:t>
            </a:r>
            <a:r>
              <a:rPr lang="en-US" altLang="zh-CN"/>
              <a:t>for</a:t>
            </a:r>
            <a:r>
              <a:rPr lang="zh-CN" altLang="en-US"/>
              <a:t>循环体</a:t>
            </a:r>
            <a:endParaRPr lang="en-US" altLang="zh-CN"/>
          </a:p>
          <a:p>
            <a:pPr eaLnBrk="1" hangingPunct="1">
              <a:buFont typeface="Century Gothic" panose="020B0502020202020204" pitchFamily="34" charset="0"/>
              <a:buAutoNum type="arabicPeriod"/>
            </a:pPr>
            <a:r>
              <a:rPr lang="zh-CN" altLang="en-US"/>
              <a:t>计算表达式</a:t>
            </a:r>
            <a:r>
              <a:rPr lang="en-US" altLang="zh-CN"/>
              <a:t>3</a:t>
            </a:r>
            <a:r>
              <a:rPr lang="zh-CN" altLang="en-US"/>
              <a:t>，转步骤</a:t>
            </a:r>
            <a:r>
              <a:rPr lang="en-US" altLang="zh-CN"/>
              <a:t>2</a:t>
            </a:r>
          </a:p>
          <a:p>
            <a:pPr eaLnBrk="1" hangingPunct="1">
              <a:buFont typeface="Century Gothic" panose="020B0502020202020204" pitchFamily="34" charset="0"/>
              <a:buAutoNum type="arabicPeriod"/>
            </a:pPr>
            <a:r>
              <a:rPr lang="zh-CN" altLang="en-US"/>
              <a:t>结束循环</a:t>
            </a:r>
            <a:r>
              <a:rPr lang="en-US" altLang="zh-CN"/>
              <a:t> </a:t>
            </a:r>
            <a:endParaRPr lang="ru-RU" altLang="zh-CN"/>
          </a:p>
        </p:txBody>
      </p:sp>
    </p:spTree>
    <p:extLst>
      <p:ext uri="{BB962C8B-B14F-4D97-AF65-F5344CB8AC3E}">
        <p14:creationId xmlns:p14="http://schemas.microsoft.com/office/powerpoint/2010/main" val="2921848506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7E2A6D0-FA88-4D6F-8B28-70F9F5725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en-US" altLang="zh-CN"/>
              <a:t>有关for语句的说明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997C3A4-8A9B-43CE-83B4-F2F0FDD2B6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r>
              <a:rPr lang="zh-CN" altLang="en-US"/>
              <a:t>表达式可以部分或全部省略，但两个“；”不可省略。例如：</a:t>
            </a:r>
            <a:r>
              <a:rPr lang="en-US" altLang="zh-CN"/>
              <a:t>for </a:t>
            </a:r>
            <a:r>
              <a:rPr lang="zh-CN" altLang="en-US"/>
              <a:t>（；；） </a:t>
            </a:r>
            <a:r>
              <a:rPr lang="en-US" altLang="zh-CN"/>
              <a:t>printf</a:t>
            </a:r>
            <a:r>
              <a:rPr lang="zh-CN" altLang="en-US"/>
              <a:t>（“*”）；</a:t>
            </a:r>
            <a:endParaRPr lang="en-US" altLang="zh-CN"/>
          </a:p>
          <a:p>
            <a:pPr eaLnBrk="1" hangingPunct="1"/>
            <a:r>
              <a:rPr lang="zh-CN" altLang="en-US"/>
              <a:t>表达式可以是任意有效的</a:t>
            </a:r>
            <a:r>
              <a:rPr lang="en-US" altLang="zh-CN"/>
              <a:t>C</a:t>
            </a:r>
            <a:r>
              <a:rPr lang="zh-CN" altLang="en-US"/>
              <a:t>语言表达式，允许出现各种形式的与循环控制无关的表达式。虽然在语法上是合法的，但会降低程序的可读性。建议仅使用对循环进行控制的表达式。</a:t>
            </a:r>
            <a:endParaRPr lang="ru-RU" altLang="zh-CN"/>
          </a:p>
        </p:txBody>
      </p:sp>
    </p:spTree>
    <p:extLst>
      <p:ext uri="{BB962C8B-B14F-4D97-AF65-F5344CB8AC3E}">
        <p14:creationId xmlns:p14="http://schemas.microsoft.com/office/powerpoint/2010/main" val="3133879301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08F68025-00D5-43FE-886D-C99537DA28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例：编写程序，求</a:t>
            </a:r>
            <a:r>
              <a:rPr lang="en-US" altLang="zh-CN"/>
              <a:t>1+2+3+…+1000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E059E74-F93B-4AE7-92CC-E947BFE4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701102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CBF757-F520-4AB1-8C31-50207CF1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主要内容与要求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2CE4F9-F830-4BC8-9083-5E99C6694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循环结构，了解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循环的执行过程，熟练使用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循环。</a:t>
            </a:r>
            <a:endParaRPr lang="en-US" altLang="zh-CN" dirty="0"/>
          </a:p>
          <a:p>
            <a:r>
              <a:rPr lang="zh-CN" altLang="en-US" dirty="0"/>
              <a:t>熟练使用各种循环结构构造嵌套的循环，了解嵌套循环的执行过程。</a:t>
            </a:r>
            <a:endParaRPr lang="en-US" altLang="zh-CN" dirty="0"/>
          </a:p>
          <a:p>
            <a:r>
              <a:rPr lang="zh-CN" altLang="en-US" dirty="0"/>
              <a:t>了解</a:t>
            </a:r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r>
              <a:rPr lang="zh-CN" altLang="en-US" dirty="0"/>
              <a:t>语句在循环结构中的作用，掌握</a:t>
            </a:r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r>
              <a:rPr lang="zh-CN" altLang="en-US" dirty="0"/>
              <a:t>语句的使用。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DC9BCC5-F89F-40F3-BA3B-DBAFD9F09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while</a:t>
            </a:r>
            <a:r>
              <a:rPr lang="zh-CN" altLang="en-US" dirty="0"/>
              <a:t>循环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do-while</a:t>
            </a:r>
            <a:r>
              <a:rPr lang="zh-CN" altLang="en-US" dirty="0"/>
              <a:t>循环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循环嵌套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r>
              <a:rPr lang="zh-CN" altLang="en-US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470708450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FB5BCBFD-C41B-4880-A649-9B5AA6CAB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例：编写程序，计算半径为</a:t>
            </a:r>
            <a:r>
              <a:rPr lang="en-US" altLang="zh-CN"/>
              <a:t>0.5mm</a:t>
            </a:r>
            <a:r>
              <a:rPr lang="zh-CN" altLang="en-US"/>
              <a:t>、</a:t>
            </a:r>
            <a:r>
              <a:rPr lang="en-US" altLang="zh-CN"/>
              <a:t>1.0mm</a:t>
            </a:r>
            <a:r>
              <a:rPr lang="zh-CN" altLang="en-US"/>
              <a:t>、</a:t>
            </a:r>
            <a:r>
              <a:rPr lang="en-US" altLang="zh-CN"/>
              <a:t>1.5mm</a:t>
            </a:r>
            <a:r>
              <a:rPr lang="zh-CN" altLang="en-US"/>
              <a:t>、</a:t>
            </a:r>
            <a:r>
              <a:rPr lang="en-US" altLang="zh-CN"/>
              <a:t>2.0mm</a:t>
            </a:r>
            <a:r>
              <a:rPr lang="zh-CN" altLang="en-US"/>
              <a:t>、</a:t>
            </a:r>
            <a:r>
              <a:rPr lang="en-US" altLang="zh-CN"/>
              <a:t>2.5mm</a:t>
            </a:r>
            <a:r>
              <a:rPr lang="zh-CN" altLang="en-US"/>
              <a:t>时圆面积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860DE2-CE37-418E-A45A-E88C049AD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815484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E71B58C-AF41-4412-825B-A8CABB29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循环的嵌套与中断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DB302D-661D-4FE9-8F25-822D272B3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89412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A6A6CD6-9C1C-4E33-BF34-15B1BD274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en-US" altLang="zh-CN"/>
              <a:t>循环结构的嵌套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4DD7919-5CB8-4575-BB90-5686C4E7E9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 </a:t>
            </a:r>
            <a:r>
              <a:rPr lang="zh-CN" altLang="en-US" dirty="0"/>
              <a:t>一个循环的循环体内包含了另一个完整的循环，称为循环嵌套。</a:t>
            </a:r>
            <a:endParaRPr lang="en-US" altLang="zh-CN" dirty="0"/>
          </a:p>
          <a:p>
            <a:pPr eaLnBrk="1" hangingPunct="1"/>
            <a:r>
              <a:rPr lang="zh-CN" altLang="en-US" dirty="0"/>
              <a:t>编写程序时，循环嵌套的书写要采用缩进形式以利阅读。</a:t>
            </a:r>
            <a:endParaRPr lang="en-US" altLang="zh-CN" dirty="0"/>
          </a:p>
          <a:p>
            <a:pPr eaLnBrk="1" hangingPunct="1"/>
            <a:r>
              <a:rPr lang="zh-CN" altLang="en-US" dirty="0"/>
              <a:t>例：使用双层</a:t>
            </a:r>
            <a:r>
              <a:rPr lang="en-US" altLang="zh-CN" dirty="0"/>
              <a:t>for</a:t>
            </a:r>
            <a:r>
              <a:rPr lang="zh-CN" altLang="en-US" dirty="0"/>
              <a:t>循环打印如下由星号组成的倒三角图形。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/>
              <a:t>*******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</a:t>
            </a:r>
            <a:r>
              <a:rPr lang="zh-CN" altLang="en-US" dirty="0"/>
              <a:t>*****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</a:t>
            </a:r>
            <a:r>
              <a:rPr lang="zh-CN" altLang="en-US" dirty="0"/>
              <a:t>***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</a:t>
            </a:r>
            <a:r>
              <a:rPr lang="zh-CN" altLang="en-US" dirty="0"/>
              <a:t>*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0274192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1449302-C770-4721-8E1B-9CE934C32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en-US" altLang="zh-CN" sz="4300"/>
              <a:t>break和continue语句在循环体中的作用</a:t>
            </a:r>
          </a:p>
        </p:txBody>
      </p:sp>
      <p:pic>
        <p:nvPicPr>
          <p:cNvPr id="5" name="Picture 4" descr="Cover">
            <a:extLst>
              <a:ext uri="{FF2B5EF4-FFF2-40B4-BE49-F238E27FC236}">
                <a16:creationId xmlns:a16="http://schemas.microsoft.com/office/drawing/2014/main" id="{74E3A619-77F2-4E24-B899-87530D7984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2" y="2962275"/>
            <a:ext cx="68484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03349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7B6B7A5-99F0-40BE-891E-E9074637C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en-US" altLang="zh-CN"/>
              <a:t>break语句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96BD8DC-B874-43F9-85EB-43E96C9537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r>
              <a:rPr lang="zh-CN" altLang="en-US"/>
              <a:t>终止本层循环体，从而提前结束本层循环</a:t>
            </a:r>
            <a:endParaRPr lang="en-US" altLang="zh-CN"/>
          </a:p>
          <a:p>
            <a:pPr eaLnBrk="1" hangingPunct="1"/>
            <a:r>
              <a:rPr lang="zh-CN" altLang="en-US"/>
              <a:t>只能在循环体内和</a:t>
            </a:r>
            <a:r>
              <a:rPr lang="en-US" altLang="zh-CN"/>
              <a:t>switch</a:t>
            </a:r>
            <a:r>
              <a:rPr lang="zh-CN" altLang="en-US"/>
              <a:t>语句体内使用</a:t>
            </a:r>
            <a:r>
              <a:rPr lang="en-US" altLang="zh-CN"/>
              <a:t>break</a:t>
            </a:r>
            <a:r>
              <a:rPr lang="zh-CN" altLang="en-US"/>
              <a:t>语句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435684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CA8ED81-E000-4A90-8767-049FEFF30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en-US" altLang="zh-CN"/>
              <a:t>continue语句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087993B-82A5-47E1-985F-BCF3111FB7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r>
              <a:rPr lang="zh-CN" altLang="en-US"/>
              <a:t>跳过本次循环体中余下尚未执行的语句，立刻进行下一次的循环条件判定，可以理解为仅结束本次循环，注意：</a:t>
            </a:r>
            <a:r>
              <a:rPr lang="en-US" altLang="zh-CN"/>
              <a:t>continue</a:t>
            </a:r>
            <a:r>
              <a:rPr lang="zh-CN" altLang="en-US"/>
              <a:t>并没有使整个循环终止。</a:t>
            </a:r>
            <a:endParaRPr lang="en-US" altLang="zh-CN"/>
          </a:p>
          <a:p>
            <a:pPr eaLnBrk="1" hangingPunct="1"/>
            <a:r>
              <a:rPr lang="zh-CN" altLang="en-US"/>
              <a:t>在</a:t>
            </a:r>
            <a:r>
              <a:rPr lang="en-US" altLang="zh-CN"/>
              <a:t>while</a:t>
            </a:r>
            <a:r>
              <a:rPr lang="zh-CN" altLang="en-US"/>
              <a:t>和</a:t>
            </a:r>
            <a:r>
              <a:rPr lang="en-US" altLang="zh-CN"/>
              <a:t>do-while</a:t>
            </a:r>
            <a:r>
              <a:rPr lang="zh-CN" altLang="en-US"/>
              <a:t>循环中，</a:t>
            </a:r>
            <a:r>
              <a:rPr lang="en-US" altLang="zh-CN"/>
              <a:t>continue</a:t>
            </a:r>
            <a:r>
              <a:rPr lang="zh-CN" altLang="en-US"/>
              <a:t>语句使流程直接跳到循环控制条件的判断部分，在</a:t>
            </a:r>
            <a:r>
              <a:rPr lang="en-US" altLang="zh-CN"/>
              <a:t>for</a:t>
            </a:r>
            <a:r>
              <a:rPr lang="zh-CN" altLang="en-US"/>
              <a:t>循环中，直接跳到表达式</a:t>
            </a:r>
            <a:r>
              <a:rPr lang="en-US" altLang="zh-CN"/>
              <a:t>3</a:t>
            </a:r>
            <a:r>
              <a:rPr lang="zh-CN" altLang="en-US"/>
              <a:t>，然后进行表达式</a:t>
            </a:r>
            <a:r>
              <a:rPr lang="en-US" altLang="zh-CN"/>
              <a:t>2</a:t>
            </a:r>
            <a:r>
              <a:rPr lang="zh-CN" altLang="en-US"/>
              <a:t>判断</a:t>
            </a:r>
            <a:endParaRPr lang="ru-RU" altLang="zh-CN"/>
          </a:p>
        </p:txBody>
      </p:sp>
    </p:spTree>
    <p:extLst>
      <p:ext uri="{BB962C8B-B14F-4D97-AF65-F5344CB8AC3E}">
        <p14:creationId xmlns:p14="http://schemas.microsoft.com/office/powerpoint/2010/main" val="2652198229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6CD61D3-F824-40BB-8E03-7386C3B2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小结与练习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F661C9-36F0-4959-9A77-0BC668B349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79555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C63889A-B85C-4F8B-9B26-CC27AE41A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en-US" altLang="zh-CN"/>
              <a:t>循环结构</a:t>
            </a:r>
          </a:p>
        </p:txBody>
      </p:sp>
      <p:pic>
        <p:nvPicPr>
          <p:cNvPr id="5" name="Picture 4" descr="Cover">
            <a:extLst>
              <a:ext uri="{FF2B5EF4-FFF2-40B4-BE49-F238E27FC236}">
                <a16:creationId xmlns:a16="http://schemas.microsoft.com/office/drawing/2014/main" id="{FFA482FF-1FBB-4836-9A4C-5BB1E32995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752725"/>
            <a:ext cx="98488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121708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16439804-4795-4FC1-B47E-355DF9F38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97A63-EFE3-4652-B2E6-0FBD8D18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/>
              <a:t>修改猜数游戏程序，一次游戏结束后询问用户是否继续，用户输入“</a:t>
            </a:r>
            <a:r>
              <a:rPr lang="en-US" altLang="zh-CN" dirty="0"/>
              <a:t>y</a:t>
            </a:r>
            <a:r>
              <a:rPr lang="zh-CN" altLang="en-US" dirty="0"/>
              <a:t>”则重新开始，用户输入“</a:t>
            </a:r>
            <a:r>
              <a:rPr lang="en-US" altLang="zh-CN" dirty="0"/>
              <a:t>n"</a:t>
            </a:r>
            <a:r>
              <a:rPr lang="zh-CN" altLang="en-US" dirty="0"/>
              <a:t>则结束。</a:t>
            </a:r>
            <a:endParaRPr lang="en-US" altLang="zh-CN" dirty="0"/>
          </a:p>
          <a:p>
            <a:pPr>
              <a:lnSpc>
                <a:spcPct val="120000"/>
              </a:lnSpc>
              <a:defRPr/>
            </a:pPr>
            <a:r>
              <a:rPr lang="zh-CN" altLang="en-US" dirty="0"/>
              <a:t>编写程序，计算</a:t>
            </a:r>
            <a:r>
              <a:rPr lang="en-US" altLang="zh-CN" dirty="0"/>
              <a:t>1-3+5-7+…-99+101</a:t>
            </a:r>
            <a:r>
              <a:rPr lang="zh-CN" altLang="en-US" dirty="0"/>
              <a:t>的值。</a:t>
            </a:r>
            <a:endParaRPr lang="en-US" altLang="zh-CN" dirty="0"/>
          </a:p>
          <a:p>
            <a:pPr>
              <a:lnSpc>
                <a:spcPct val="120000"/>
              </a:lnSpc>
              <a:defRPr/>
            </a:pPr>
            <a:r>
              <a:rPr lang="zh-CN" altLang="en-US" dirty="0"/>
              <a:t>编写程序，打印如下图形</a:t>
            </a:r>
            <a:endParaRPr lang="en-US" altLang="zh-CN" dirty="0"/>
          </a:p>
          <a:p>
            <a:pPr marL="0" indent="0">
              <a:lnSpc>
                <a:spcPts val="6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dirty="0"/>
              <a:t>   </a:t>
            </a:r>
            <a:r>
              <a:rPr lang="zh-CN" altLang="en-US" dirty="0"/>
              <a:t>*</a:t>
            </a:r>
            <a:endParaRPr lang="en-US" altLang="zh-CN" dirty="0"/>
          </a:p>
          <a:p>
            <a:pPr marL="0" indent="0">
              <a:lnSpc>
                <a:spcPts val="6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dirty="0"/>
              <a:t>  </a:t>
            </a:r>
            <a:r>
              <a:rPr lang="zh-CN" altLang="en-US" dirty="0"/>
              <a:t>***</a:t>
            </a:r>
            <a:endParaRPr lang="en-US" altLang="zh-CN" dirty="0"/>
          </a:p>
          <a:p>
            <a:pPr marL="0" indent="0">
              <a:lnSpc>
                <a:spcPts val="6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dirty="0"/>
              <a:t> </a:t>
            </a:r>
            <a:r>
              <a:rPr lang="zh-CN" altLang="en-US" dirty="0"/>
              <a:t>*****</a:t>
            </a:r>
            <a:endParaRPr lang="en-US" altLang="zh-CN" dirty="0"/>
          </a:p>
          <a:p>
            <a:pPr marL="0" indent="0">
              <a:lnSpc>
                <a:spcPts val="600"/>
              </a:lnSpc>
              <a:buFont typeface="Wingdings 3" panose="05040102010807070707" pitchFamily="18" charset="2"/>
              <a:buNone/>
              <a:defRPr/>
            </a:pPr>
            <a:r>
              <a:rPr lang="zh-CN" altLang="en-US" dirty="0"/>
              <a:t>*******</a:t>
            </a:r>
            <a:endParaRPr lang="en-US" altLang="zh-CN" dirty="0"/>
          </a:p>
          <a:p>
            <a:pPr marL="0" indent="0">
              <a:lnSpc>
                <a:spcPts val="6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dirty="0"/>
              <a:t> </a:t>
            </a:r>
            <a:r>
              <a:rPr lang="zh-CN" altLang="en-US" dirty="0"/>
              <a:t>*****</a:t>
            </a:r>
            <a:endParaRPr lang="en-US" altLang="zh-CN" dirty="0"/>
          </a:p>
          <a:p>
            <a:pPr marL="0" indent="0">
              <a:lnSpc>
                <a:spcPts val="6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dirty="0"/>
              <a:t>  </a:t>
            </a:r>
            <a:r>
              <a:rPr lang="zh-CN" altLang="en-US" dirty="0"/>
              <a:t>***</a:t>
            </a:r>
            <a:endParaRPr lang="en-US" altLang="zh-CN" dirty="0"/>
          </a:p>
          <a:p>
            <a:pPr marL="0" indent="0">
              <a:lnSpc>
                <a:spcPts val="600"/>
              </a:lnSpc>
              <a:buFont typeface="Wingdings 3" panose="05040102010807070707" pitchFamily="18" charset="2"/>
              <a:buNone/>
              <a:defRPr/>
            </a:pPr>
            <a:r>
              <a:rPr lang="en-US" altLang="zh-CN" dirty="0"/>
              <a:t>   </a:t>
            </a:r>
            <a:r>
              <a:rPr lang="zh-CN" altLang="en-US" dirty="0"/>
              <a:t>*</a:t>
            </a:r>
          </a:p>
        </p:txBody>
      </p:sp>
      <p:graphicFrame>
        <p:nvGraphicFramePr>
          <p:cNvPr id="41988" name="对象 3">
            <a:extLst>
              <a:ext uri="{FF2B5EF4-FFF2-40B4-BE49-F238E27FC236}">
                <a16:creationId xmlns:a16="http://schemas.microsoft.com/office/drawing/2014/main" id="{55F883DA-52DF-4A46-A762-514F91771E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821238"/>
          <a:ext cx="3905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包装程序外壳对象" showAsIcon="1" r:id="rId3" imgW="390600" imgH="546840" progId="Package">
                  <p:embed/>
                </p:oleObj>
              </mc:Choice>
              <mc:Fallback>
                <p:oleObj name="包装程序外壳对象" showAsIcon="1" r:id="rId3" imgW="390600" imgH="546840" progId="Package">
                  <p:embed/>
                  <p:pic>
                    <p:nvPicPr>
                      <p:cNvPr id="41988" name="对象 3">
                        <a:extLst>
                          <a:ext uri="{FF2B5EF4-FFF2-40B4-BE49-F238E27FC236}">
                            <a16:creationId xmlns:a16="http://schemas.microsoft.com/office/drawing/2014/main" id="{55F883DA-52DF-4A46-A762-514F91771E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821238"/>
                        <a:ext cx="3905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对象 4">
            <a:extLst>
              <a:ext uri="{FF2B5EF4-FFF2-40B4-BE49-F238E27FC236}">
                <a16:creationId xmlns:a16="http://schemas.microsoft.com/office/drawing/2014/main" id="{8B6CB6B7-D544-4B7C-B833-8A31804BCA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3250" y="4821238"/>
          <a:ext cx="3905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包装程序外壳对象" showAsIcon="1" r:id="rId5" imgW="390600" imgH="546840" progId="Package">
                  <p:embed/>
                </p:oleObj>
              </mc:Choice>
              <mc:Fallback>
                <p:oleObj name="包装程序外壳对象" showAsIcon="1" r:id="rId5" imgW="390600" imgH="546840" progId="Package">
                  <p:embed/>
                  <p:pic>
                    <p:nvPicPr>
                      <p:cNvPr id="41989" name="对象 4">
                        <a:extLst>
                          <a:ext uri="{FF2B5EF4-FFF2-40B4-BE49-F238E27FC236}">
                            <a16:creationId xmlns:a16="http://schemas.microsoft.com/office/drawing/2014/main" id="{8B6CB6B7-D544-4B7C-B833-8A31804BCA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4821238"/>
                        <a:ext cx="3905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3865482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E66B858-CB19-49F4-A5F9-46DA65ED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cap="none" dirty="0"/>
              <a:t>while</a:t>
            </a:r>
            <a:r>
              <a:rPr lang="zh-CN" altLang="en-US" sz="4000" dirty="0"/>
              <a:t>语句和用</a:t>
            </a:r>
            <a:r>
              <a:rPr lang="en-US" altLang="zh-CN" sz="4000" cap="none" dirty="0"/>
              <a:t>while</a:t>
            </a:r>
            <a:r>
              <a:rPr lang="zh-CN" altLang="en-US" sz="4000" dirty="0"/>
              <a:t>语句构成的循环结构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F08F22-5E6B-401B-A81D-2359D677B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205921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A7A9825-6FE6-47D7-B94A-899E12E37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en-US" altLang="zh-CN"/>
              <a:t>while语句和用while语句构成的循环结构</a:t>
            </a:r>
          </a:p>
        </p:txBody>
      </p:sp>
      <p:pic>
        <p:nvPicPr>
          <p:cNvPr id="5" name="Picture 4" descr="Cover">
            <a:extLst>
              <a:ext uri="{FF2B5EF4-FFF2-40B4-BE49-F238E27FC236}">
                <a16:creationId xmlns:a16="http://schemas.microsoft.com/office/drawing/2014/main" id="{67077802-56E8-477E-A399-9AB576B49B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2962275"/>
            <a:ext cx="74104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338148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7B87A05-4998-4C9B-9378-E73BA41F1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en-US" altLang="zh-CN"/>
              <a:t>while循环的一般形式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62E82F7-CB53-4772-B369-CED7F000F7D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while 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（表达式）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循环体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说明：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while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语言的关键字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while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后一对圆括号中的表达式可以是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语言中任意合法的表达式，但不能为空，由它来控制循环体是否执行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循环体内如果有多个语句，则应该使用复合语句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/>
            <a:endParaRPr lang="ru-RU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556" name="内容占位符 1">
            <a:extLst>
              <a:ext uri="{FF2B5EF4-FFF2-40B4-BE49-F238E27FC236}">
                <a16:creationId xmlns:a16="http://schemas.microsoft.com/office/drawing/2014/main" id="{07505A98-A278-4136-902D-E5B34B2E091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例如：</a:t>
            </a:r>
            <a:endParaRPr lang="en-US" altLang="zh-CN"/>
          </a:p>
          <a:p>
            <a:pPr marL="457200" lvl="1" indent="0" eaLnBrk="1" hangingPunct="1">
              <a:buFont typeface="Wingdings 3" panose="050401020108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k=0;</a:t>
            </a:r>
          </a:p>
          <a:p>
            <a:pPr marL="457200" lvl="1" indent="0" eaLnBrk="1" hangingPunct="1">
              <a:buFont typeface="Wingdings 3" panose="050401020108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while (k&lt;10)</a:t>
            </a:r>
          </a:p>
          <a:p>
            <a:pPr marL="457200" lvl="1" indent="0" eaLnBrk="1" hangingPunct="1">
              <a:buFont typeface="Wingdings 3" panose="050401020108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57200" lvl="1" indent="0" eaLnBrk="1" hangingPunct="1">
              <a:buFont typeface="Wingdings 3" panose="050401020108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printf("*");</a:t>
            </a:r>
          </a:p>
          <a:p>
            <a:pPr marL="457200" lvl="1" indent="0" eaLnBrk="1" hangingPunct="1">
              <a:buFont typeface="Wingdings 3" panose="050401020108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k++;</a:t>
            </a:r>
          </a:p>
          <a:p>
            <a:pPr marL="457200" lvl="1" indent="0" eaLnBrk="1" hangingPunct="1">
              <a:buFont typeface="Wingdings 3" panose="050401020108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159373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06E56E9-8542-4D38-B8F7-031BA129D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en-US" altLang="zh-CN"/>
              <a:t>while循环的执行过程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1CB4735-50FA-48E1-88F3-0E2515B8DF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circleNumDbPlain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后圆括号中表达式的值。当值为非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时，执行步骤②；当值为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时，执行步骤④。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AutoNum type="circleNumDbPlain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执行循环体一次。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AutoNum type="circleNumDbPlain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转去执行步骤①。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AutoNum type="circleNumDbPlain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循环。</a:t>
            </a:r>
            <a:endParaRPr lang="ru-RU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407789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AD09254B-9647-465B-A5C9-BA57F5193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注意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C5CDB617-7C5A-457B-A708-2D3723918B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循环体可能一次都不执行</a:t>
            </a:r>
            <a:endParaRPr lang="en-US" altLang="zh-CN"/>
          </a:p>
          <a:p>
            <a:pPr eaLnBrk="1" hangingPunct="1"/>
            <a:r>
              <a:rPr lang="zh-CN" altLang="en-US"/>
              <a:t>进入循环后，一定要有能使表达式的值变为</a:t>
            </a:r>
            <a:r>
              <a:rPr lang="en-US" altLang="zh-CN"/>
              <a:t>0</a:t>
            </a:r>
            <a:r>
              <a:rPr lang="zh-CN" altLang="en-US"/>
              <a:t>的操作，否则循环会无限制地进行下去，成为无限循环（死循环）。或者循环体内有某种条件下强行终止循环的语句（</a:t>
            </a:r>
            <a:r>
              <a:rPr lang="en-US" altLang="zh-CN"/>
              <a:t>break</a:t>
            </a:r>
            <a:r>
              <a:rPr lang="zh-CN" altLang="en-US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486769050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6D046AFE-07F8-436F-8036-02A2BBF55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例：编写程序，求</a:t>
            </a:r>
            <a:r>
              <a:rPr lang="en-US" altLang="zh-CN"/>
              <a:t>1</a:t>
            </a:r>
            <a:r>
              <a:rPr lang="en-US" altLang="zh-CN" baseline="30000"/>
              <a:t>2</a:t>
            </a:r>
            <a:r>
              <a:rPr lang="en-US" altLang="zh-CN"/>
              <a:t>+2</a:t>
            </a:r>
            <a:r>
              <a:rPr lang="en-US" altLang="zh-CN" baseline="30000"/>
              <a:t>2</a:t>
            </a:r>
            <a:r>
              <a:rPr lang="en-US" altLang="zh-CN"/>
              <a:t>+3</a:t>
            </a:r>
            <a:r>
              <a:rPr lang="en-US" altLang="zh-CN" baseline="30000"/>
              <a:t>2</a:t>
            </a:r>
            <a:r>
              <a:rPr lang="en-US" altLang="zh-CN"/>
              <a:t>+…+n</a:t>
            </a:r>
            <a:r>
              <a:rPr lang="en-US" altLang="zh-CN" baseline="30000"/>
              <a:t>2</a:t>
            </a:r>
            <a:r>
              <a:rPr lang="zh-CN" altLang="en-US"/>
              <a:t>，直到累加和大于或等于</a:t>
            </a:r>
            <a:r>
              <a:rPr lang="en-US" altLang="zh-CN"/>
              <a:t>10000</a:t>
            </a:r>
            <a:r>
              <a:rPr lang="zh-CN" altLang="en-US"/>
              <a:t>为止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6A6E8255-5E5C-4C5C-AE09-099C8E19B2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使用</a:t>
            </a:r>
            <a:r>
              <a:rPr lang="en-US" altLang="zh-CN"/>
              <a:t>2</a:t>
            </a:r>
            <a:r>
              <a:rPr lang="zh-CN" altLang="en-US"/>
              <a:t>个变量，一个变量存放计算结果，另一个变量存放计数，每次循环就把计数的平方加到结果变量中</a:t>
            </a:r>
            <a:endParaRPr lang="en-US" altLang="zh-CN"/>
          </a:p>
          <a:p>
            <a:pPr eaLnBrk="1" hangingPunct="1"/>
            <a:r>
              <a:rPr lang="zh-CN" altLang="en-US"/>
              <a:t>循环条件为检查结果变量的值，如果结果变量小于</a:t>
            </a:r>
            <a:r>
              <a:rPr lang="en-US" altLang="zh-CN"/>
              <a:t>10000</a:t>
            </a:r>
            <a:r>
              <a:rPr lang="zh-CN" altLang="en-US"/>
              <a:t>，就执行循环体</a:t>
            </a:r>
          </a:p>
        </p:txBody>
      </p:sp>
    </p:spTree>
    <p:extLst>
      <p:ext uri="{BB962C8B-B14F-4D97-AF65-F5344CB8AC3E}">
        <p14:creationId xmlns:p14="http://schemas.microsoft.com/office/powerpoint/2010/main" val="431334141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0809A8F-5772-4AAC-9158-5930D1C6D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cap="none" dirty="0"/>
              <a:t>do-while</a:t>
            </a:r>
            <a:r>
              <a:rPr lang="zh-CN" altLang="en-US" sz="3200" dirty="0"/>
              <a:t>语句和用</a:t>
            </a:r>
            <a:r>
              <a:rPr lang="en-US" altLang="zh-CN" sz="3200" cap="none" dirty="0"/>
              <a:t>do-while</a:t>
            </a:r>
            <a:r>
              <a:rPr lang="zh-CN" altLang="en-US" sz="3200" dirty="0"/>
              <a:t>语句构成的循环结构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834827-45DA-4268-A7A2-EBA984B79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197948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1025</Words>
  <Application>Microsoft Office PowerPoint</Application>
  <PresentationFormat>宽屏</PresentationFormat>
  <Paragraphs>109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微软雅黑</vt:lpstr>
      <vt:lpstr>Arial</vt:lpstr>
      <vt:lpstr>Century Gothic</vt:lpstr>
      <vt:lpstr>Euphemia</vt:lpstr>
      <vt:lpstr>Times New Roman</vt:lpstr>
      <vt:lpstr>Wingdings</vt:lpstr>
      <vt:lpstr>Wingdings 3</vt:lpstr>
      <vt:lpstr>学术文献 16x9</vt:lpstr>
      <vt:lpstr>包装程序外壳对象</vt:lpstr>
      <vt:lpstr>循环结构</vt:lpstr>
      <vt:lpstr>主要内容与要求</vt:lpstr>
      <vt:lpstr>while语句和用while语句构成的循环结构</vt:lpstr>
      <vt:lpstr>while语句和用while语句构成的循环结构</vt:lpstr>
      <vt:lpstr>while循环的一般形式</vt:lpstr>
      <vt:lpstr>while循环的执行过程</vt:lpstr>
      <vt:lpstr>注意</vt:lpstr>
      <vt:lpstr>例：编写程序，求12+22+32+…+n2，直到累加和大于或等于10000为止</vt:lpstr>
      <vt:lpstr>do-while语句和用do-while语句构成的循环结构</vt:lpstr>
      <vt:lpstr>do-while语句和用do-while语句构成的循环结构</vt:lpstr>
      <vt:lpstr>do-while语句构成的循环结构</vt:lpstr>
      <vt:lpstr>do-while语句循环的执行过程</vt:lpstr>
      <vt:lpstr>例：计算Fibonacci数列，直到某项大于1000为止，并输出该项的值。</vt:lpstr>
      <vt:lpstr>for语句和用for语句构成的循环结构</vt:lpstr>
      <vt:lpstr>for语句和用for语句构成的循环结构</vt:lpstr>
      <vt:lpstr>for语句构成的循环结构</vt:lpstr>
      <vt:lpstr>for循环的执行过程</vt:lpstr>
      <vt:lpstr>有关for语句的说明</vt:lpstr>
      <vt:lpstr>例：编写程序，求1+2+3+…+1000</vt:lpstr>
      <vt:lpstr>例：编写程序，计算半径为0.5mm、1.0mm、1.5mm、2.0mm、2.5mm时圆面积</vt:lpstr>
      <vt:lpstr>循环的嵌套与中断</vt:lpstr>
      <vt:lpstr>循环结构的嵌套</vt:lpstr>
      <vt:lpstr>break和continue语句在循环体中的作用</vt:lpstr>
      <vt:lpstr>break语句</vt:lpstr>
      <vt:lpstr>continue语句</vt:lpstr>
      <vt:lpstr>小结与练习</vt:lpstr>
      <vt:lpstr>循环结构</vt:lpstr>
      <vt:lpstr>练习题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2017-05-28T01:06:42Z</dcterms:created>
  <dcterms:modified xsi:type="dcterms:W3CDTF">2017-08-10T01:20:51Z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