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8" r:id="rId9"/>
    <p:sldId id="260" r:id="rId10"/>
    <p:sldId id="262" r:id="rId11"/>
    <p:sldId id="261" r:id="rId12"/>
    <p:sldId id="263" r:id="rId13"/>
    <p:sldId id="264" r:id="rId14"/>
    <p:sldId id="265" r:id="rId15"/>
    <p:sldId id="267" r:id="rId16"/>
    <p:sldId id="266" r:id="rId17"/>
    <p:sldId id="270" r:id="rId18"/>
    <p:sldId id="271" r:id="rId19"/>
    <p:sldId id="269" r:id="rId20"/>
    <p:sldId id="272" r:id="rId21"/>
    <p:sldId id="273" r:id="rId2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2017/8/22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2017/8/22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2017/8/22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2017/8/22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2017/8/22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&#23494;&#25991;&#20197;@&#32467;&#26463;&#12290;&#35793;&#30721;&#35268;&#21017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2A84B568-26EC-4515-91DD-51A109AF68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04900" y="3051074"/>
            <a:ext cx="5734050" cy="701731"/>
          </a:xfrm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4400" dirty="0"/>
              <a:t>字符型数据</a:t>
            </a:r>
            <a:endParaRPr lang="en-US" altLang="zh-CN" sz="4400" dirty="0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10DE69F-20F2-4CAA-B8F5-0CEE460D31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zh-CN" altLang="en-US" sz="3200" dirty="0"/>
              <a:t>第七课</a:t>
            </a:r>
            <a:r>
              <a:rPr lang="en-US" altLang="zh-CN" sz="3200" dirty="0"/>
              <a:t> </a:t>
            </a:r>
            <a:endParaRPr lang="ru-RU" altLang="zh-CN" sz="3200" dirty="0"/>
          </a:p>
        </p:txBody>
      </p:sp>
      <p:sp>
        <p:nvSpPr>
          <p:cNvPr id="2" name="图片占位符 1">
            <a:extLst>
              <a:ext uri="{FF2B5EF4-FFF2-40B4-BE49-F238E27FC236}">
                <a16:creationId xmlns:a16="http://schemas.microsoft.com/office/drawing/2014/main" id="{06D288EE-0D25-484F-991B-B2EE1F9CA5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图片占位符 3" descr="桌上一本打开的书，书架在背景中模糊显示" title="示例图片">
            <a:extLst>
              <a:ext uri="{FF2B5EF4-FFF2-40B4-BE49-F238E27FC236}">
                <a16:creationId xmlns:a16="http://schemas.microsoft.com/office/drawing/2014/main" id="{2CAE9C60-FFE8-4956-8621-94270346AA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6981063" y="1297637"/>
            <a:ext cx="5210937" cy="42086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24467588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22E48-30AF-4884-B324-2151C754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BAD34-5029-4CA2-94A9-3F0CD24D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加密：把一串密文译成明文，</a:t>
            </a:r>
            <a:r>
              <a:rPr lang="zh-CN" altLang="en-US" dirty="0">
                <a:hlinkClick r:id="rId2"/>
              </a:rPr>
              <a:t>密文以</a:t>
            </a:r>
            <a:r>
              <a:rPr lang="en-US" altLang="zh-CN" dirty="0">
                <a:hlinkClick r:id="rId2"/>
              </a:rPr>
              <a:t>@</a:t>
            </a:r>
            <a:r>
              <a:rPr lang="zh-CN" altLang="en-US" dirty="0">
                <a:hlinkClick r:id="rId2"/>
              </a:rPr>
              <a:t>结束。译码规则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如果是字母，转换成字母序列的下一个字母。如</a:t>
            </a:r>
            <a:r>
              <a:rPr lang="en-US" altLang="zh-CN" dirty="0"/>
              <a:t>A</a:t>
            </a:r>
            <a:r>
              <a:rPr lang="zh-CN" altLang="en-US" dirty="0"/>
              <a:t>译成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译成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如果是字母</a:t>
            </a:r>
            <a:r>
              <a:rPr lang="en-US" altLang="zh-CN" dirty="0"/>
              <a:t>Z</a:t>
            </a:r>
            <a:r>
              <a:rPr lang="zh-CN" altLang="en-US" dirty="0"/>
              <a:t>，译成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无论大小写，都译成小写。</a:t>
            </a:r>
            <a:endParaRPr lang="en-US" altLang="zh-CN" dirty="0"/>
          </a:p>
          <a:p>
            <a:pPr lvl="1"/>
            <a:r>
              <a:rPr lang="zh-CN" altLang="en-US" dirty="0"/>
              <a:t>其他字符原样输出。</a:t>
            </a:r>
            <a:endParaRPr lang="en-US" altLang="zh-CN" dirty="0"/>
          </a:p>
          <a:p>
            <a:r>
              <a:rPr lang="zh-CN" altLang="en-US" dirty="0"/>
              <a:t>说明：</a:t>
            </a:r>
            <a:endParaRPr lang="en-US" altLang="zh-CN" dirty="0"/>
          </a:p>
          <a:p>
            <a:pPr lvl="1"/>
            <a:r>
              <a:rPr lang="en-US" altLang="zh-CN" dirty="0" err="1"/>
              <a:t>isalpha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）函数</a:t>
            </a:r>
            <a:r>
              <a:rPr lang="en-US" altLang="zh-CN" dirty="0"/>
              <a:t>——</a:t>
            </a:r>
            <a:r>
              <a:rPr lang="zh-CN" altLang="en-US" dirty="0"/>
              <a:t>判断字符是否字母</a:t>
            </a:r>
            <a:endParaRPr lang="en-US" altLang="zh-CN" dirty="0"/>
          </a:p>
          <a:p>
            <a:pPr lvl="1"/>
            <a:r>
              <a:rPr lang="en-US" altLang="zh-CN" dirty="0" err="1"/>
              <a:t>tolower</a:t>
            </a:r>
            <a:r>
              <a:rPr lang="en-US" altLang="zh-CN" dirty="0"/>
              <a:t>(c)</a:t>
            </a:r>
            <a:r>
              <a:rPr lang="zh-CN" altLang="en-US" dirty="0"/>
              <a:t>函数</a:t>
            </a:r>
            <a:r>
              <a:rPr lang="en-US" altLang="zh-CN" dirty="0"/>
              <a:t>——</a:t>
            </a:r>
            <a:r>
              <a:rPr lang="zh-CN" altLang="en-US" dirty="0"/>
              <a:t>把</a:t>
            </a:r>
            <a:r>
              <a:rPr lang="en-US" altLang="zh-CN" dirty="0"/>
              <a:t>c</a:t>
            </a:r>
            <a:r>
              <a:rPr lang="zh-CN" altLang="en-US" dirty="0"/>
              <a:t>中的大写字母转换成小写字母，其他字符不变</a:t>
            </a:r>
          </a:p>
        </p:txBody>
      </p:sp>
    </p:spTree>
    <p:extLst>
      <p:ext uri="{BB962C8B-B14F-4D97-AF65-F5344CB8AC3E}">
        <p14:creationId xmlns:p14="http://schemas.microsoft.com/office/powerpoint/2010/main" val="1372094717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7B231C0-AAC3-43EE-9ED8-4A8DCFF3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A5D94-577D-4468-AFF4-BDFD4143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"/>
              </a:lnSpc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ctype.h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main(void)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altLang="zh-CN" sz="1400" dirty="0"/>
              <a:t>{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altLang="zh-CN" sz="1400" dirty="0"/>
              <a:t>	cha c;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altLang="zh-CN" sz="1400" dirty="0"/>
              <a:t>	c=</a:t>
            </a:r>
            <a:r>
              <a:rPr lang="en-US" altLang="zh-CN" sz="1400" dirty="0" err="1"/>
              <a:t>getchar</a:t>
            </a:r>
            <a:r>
              <a:rPr lang="en-US" altLang="zh-CN" sz="1400" dirty="0"/>
              <a:t>();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altLang="zh-CN" sz="1400" dirty="0"/>
              <a:t>	while (c!='@')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altLang="zh-CN" sz="1400" dirty="0"/>
              <a:t>	{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altLang="zh-CN" sz="1400" dirty="0"/>
              <a:t>		if (</a:t>
            </a:r>
            <a:r>
              <a:rPr lang="en-US" altLang="zh-CN" sz="1400" dirty="0" err="1"/>
              <a:t>isalpha</a:t>
            </a:r>
            <a:r>
              <a:rPr lang="en-US" altLang="zh-CN" sz="1400" dirty="0"/>
              <a:t>(c))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altLang="zh-CN" sz="1400" dirty="0"/>
              <a:t>		{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altLang="zh-CN" sz="1400" dirty="0"/>
              <a:t>			c=</a:t>
            </a:r>
            <a:r>
              <a:rPr lang="en-US" altLang="zh-CN" sz="1400" dirty="0" err="1"/>
              <a:t>tolower</a:t>
            </a:r>
            <a:r>
              <a:rPr lang="en-US" altLang="zh-CN" sz="1400" dirty="0"/>
              <a:t>(c);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altLang="zh-CN" sz="1400" dirty="0"/>
              <a:t>			c=(c-'a'+1)%26+'a';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altLang="zh-CN" sz="1400" dirty="0"/>
              <a:t>		}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putchar</a:t>
            </a:r>
            <a:r>
              <a:rPr lang="en-US" altLang="zh-CN" sz="1400" dirty="0"/>
              <a:t>(c);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altLang="zh-CN" sz="1400" dirty="0"/>
              <a:t>		c=</a:t>
            </a:r>
            <a:r>
              <a:rPr lang="en-US" altLang="zh-CN" sz="1400" dirty="0" err="1"/>
              <a:t>getchar</a:t>
            </a:r>
            <a:r>
              <a:rPr lang="en-US" altLang="zh-CN" sz="1400" dirty="0"/>
              <a:t>();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altLang="zh-CN" sz="1400" dirty="0"/>
              <a:t>	}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altLang="zh-CN" sz="1400" dirty="0"/>
              <a:t>	return 0;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484159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CD077E9-5FCF-41B2-99AD-006293C0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编程练习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DB7454-1FAE-4461-951D-EE955795F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23106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DC894-29A2-413F-A945-E08373AC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6124C-98A1-4268-8B97-B16BFC02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编写程序，输入一行字符（回车结束），输出每个字符以及与之对应的</a:t>
            </a:r>
            <a:r>
              <a:rPr lang="en-US" altLang="zh-CN" dirty="0"/>
              <a:t>ASCII</a:t>
            </a:r>
            <a:r>
              <a:rPr lang="zh-CN" altLang="en-US" dirty="0"/>
              <a:t>代码值，每行输出三对。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179742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6F2FE-8148-4CD1-B70A-13FD102C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3D4CE-36AF-47B8-8C75-56383194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编写程序统计输入的行数，用！结束输入。！号所在行不计入行数。</a:t>
            </a:r>
          </a:p>
        </p:txBody>
      </p:sp>
    </p:spTree>
    <p:extLst>
      <p:ext uri="{BB962C8B-B14F-4D97-AF65-F5344CB8AC3E}">
        <p14:creationId xmlns:p14="http://schemas.microsoft.com/office/powerpoint/2010/main" val="314685687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C7633-506E-42B6-AA2B-6C3298B1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8E88C-F484-4232-AD11-F6963EE0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编写程序，统计输入的一行中小写字母的个数。</a:t>
            </a:r>
          </a:p>
        </p:txBody>
      </p:sp>
    </p:spTree>
    <p:extLst>
      <p:ext uri="{BB962C8B-B14F-4D97-AF65-F5344CB8AC3E}">
        <p14:creationId xmlns:p14="http://schemas.microsoft.com/office/powerpoint/2010/main" val="553921483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C5597-0C3E-4A50-A8E9-8C6B480E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339EA-B008-467E-9887-8018BF51F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编写程序，输入一行数字字符（回车结束），每个数字字符的前后都有空格。请编程，把这一行中的数字转换成一个整数。例如，若输入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2      4      8     3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则输出整数</a:t>
            </a:r>
            <a:r>
              <a:rPr lang="en-US" altLang="zh-CN" dirty="0"/>
              <a:t>2483</a:t>
            </a:r>
          </a:p>
        </p:txBody>
      </p:sp>
    </p:spTree>
    <p:extLst>
      <p:ext uri="{BB962C8B-B14F-4D97-AF65-F5344CB8AC3E}">
        <p14:creationId xmlns:p14="http://schemas.microsoft.com/office/powerpoint/2010/main" val="3382688963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49572-25D5-4FF3-85B1-2865B694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F2646-D76D-4082-B3CE-9D52119E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编写程序，输入如下图案，图案的行数由输入的整数值确定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A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BBB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CCCCC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DDDDDDD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EEEEEEEEE</a:t>
            </a:r>
            <a:endParaRPr lang="zh-CN" altLang="en-US" dirty="0">
              <a:latin typeface="Arial Black" panose="020B0A040201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88686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55D64-C736-403D-AB1D-525F92F2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练习题参考答案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B318D-A81A-4FBB-888E-09926DFC53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while ((</a:t>
            </a:r>
            <a:r>
              <a:rPr lang="en-US" altLang="zh-CN" dirty="0" err="1"/>
              <a:t>ch</a:t>
            </a:r>
            <a:r>
              <a:rPr lang="en-US" altLang="zh-CN" dirty="0"/>
              <a:t>=</a:t>
            </a:r>
            <a:r>
              <a:rPr lang="en-US" altLang="zh-CN" dirty="0" err="1"/>
              <a:t>getchar</a:t>
            </a:r>
            <a:r>
              <a:rPr lang="en-US" altLang="zh-CN" dirty="0"/>
              <a:t>())!='\n')</a:t>
            </a:r>
          </a:p>
          <a:p>
            <a:pPr marL="0" indent="0">
              <a:buNone/>
            </a:pPr>
            <a:r>
              <a:rPr lang="en-US" altLang="zh-CN" dirty="0"/>
              <a:t>        { if (n%3==0) </a:t>
            </a:r>
            <a:r>
              <a:rPr lang="en-US" altLang="zh-CN" dirty="0" err="1"/>
              <a:t>putchar</a:t>
            </a:r>
            <a:r>
              <a:rPr lang="en-US" altLang="zh-CN" dirty="0"/>
              <a:t>('\n');</a:t>
            </a:r>
          </a:p>
          <a:p>
            <a:pPr marL="0" indent="0">
              <a:buNone/>
            </a:pPr>
            <a:r>
              <a:rPr lang="en-US" altLang="zh-CN" dirty="0"/>
              <a:t>          n++;</a:t>
            </a:r>
            <a:r>
              <a:rPr lang="en-US" altLang="zh-CN" dirty="0" err="1"/>
              <a:t>printf</a:t>
            </a:r>
            <a:r>
              <a:rPr lang="en-US" altLang="zh-CN" dirty="0"/>
              <a:t>("%c:%d ",</a:t>
            </a:r>
            <a:r>
              <a:rPr lang="en-US" altLang="zh-CN" dirty="0" err="1"/>
              <a:t>ch,ch</a:t>
            </a:r>
            <a:r>
              <a:rPr lang="en-US" altLang="zh-CN" dirty="0"/>
              <a:t>);}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dirty="0"/>
              <a:t>while ((</a:t>
            </a:r>
            <a:r>
              <a:rPr lang="en-US" altLang="zh-CN" dirty="0" err="1"/>
              <a:t>ch</a:t>
            </a:r>
            <a:r>
              <a:rPr lang="en-US" altLang="zh-CN" dirty="0"/>
              <a:t>=</a:t>
            </a:r>
            <a:r>
              <a:rPr lang="en-US" altLang="zh-CN" dirty="0" err="1"/>
              <a:t>getchar</a:t>
            </a:r>
            <a:r>
              <a:rPr lang="en-US" altLang="zh-CN" dirty="0"/>
              <a:t>())!='!')</a:t>
            </a:r>
          </a:p>
          <a:p>
            <a:pPr marL="0" indent="0">
              <a:buNone/>
            </a:pPr>
            <a:r>
              <a:rPr lang="en-US" altLang="zh-CN" dirty="0"/>
              <a:t>           if (</a:t>
            </a:r>
            <a:r>
              <a:rPr lang="en-US" altLang="zh-CN" dirty="0" err="1"/>
              <a:t>ch</a:t>
            </a:r>
            <a:r>
              <a:rPr lang="en-US" altLang="zh-CN" dirty="0"/>
              <a:t>=='\n') n++;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dirty="0"/>
              <a:t>while ((</a:t>
            </a:r>
            <a:r>
              <a:rPr lang="en-US" altLang="zh-CN" dirty="0" err="1"/>
              <a:t>ch</a:t>
            </a:r>
            <a:r>
              <a:rPr lang="en-US" altLang="zh-CN" dirty="0"/>
              <a:t>=</a:t>
            </a:r>
            <a:r>
              <a:rPr lang="en-US" altLang="zh-CN" dirty="0" err="1"/>
              <a:t>getchar</a:t>
            </a:r>
            <a:r>
              <a:rPr lang="en-US" altLang="zh-CN" dirty="0"/>
              <a:t>())!='\n')</a:t>
            </a:r>
          </a:p>
          <a:p>
            <a:pPr marL="0" indent="0">
              <a:buNone/>
            </a:pPr>
            <a:r>
              <a:rPr lang="en-US" altLang="zh-CN" dirty="0"/>
              <a:t>           if (</a:t>
            </a:r>
            <a:r>
              <a:rPr lang="en-US" altLang="zh-CN" dirty="0" err="1"/>
              <a:t>ch</a:t>
            </a:r>
            <a:r>
              <a:rPr lang="en-US" altLang="zh-CN" dirty="0"/>
              <a:t>&gt;='a' &amp;&amp; </a:t>
            </a:r>
            <a:r>
              <a:rPr lang="en-US" altLang="zh-CN" dirty="0" err="1"/>
              <a:t>ch</a:t>
            </a:r>
            <a:r>
              <a:rPr lang="en-US" altLang="zh-CN" dirty="0"/>
              <a:t>&lt;='z') n++;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dirty="0"/>
              <a:t>while ((</a:t>
            </a:r>
            <a:r>
              <a:rPr lang="en-US" altLang="zh-CN" dirty="0" err="1"/>
              <a:t>ch</a:t>
            </a:r>
            <a:r>
              <a:rPr lang="en-US" altLang="zh-CN" dirty="0"/>
              <a:t>=</a:t>
            </a:r>
            <a:r>
              <a:rPr lang="en-US" altLang="zh-CN" dirty="0" err="1"/>
              <a:t>getchar</a:t>
            </a:r>
            <a:r>
              <a:rPr lang="en-US" altLang="zh-CN" dirty="0"/>
              <a:t>())!='\n')</a:t>
            </a:r>
          </a:p>
          <a:p>
            <a:pPr marL="0" indent="0">
              <a:buNone/>
            </a:pPr>
            <a:r>
              <a:rPr lang="en-US" altLang="zh-CN" dirty="0"/>
              <a:t>           if (</a:t>
            </a:r>
            <a:r>
              <a:rPr lang="en-US" altLang="zh-CN" dirty="0" err="1"/>
              <a:t>ch</a:t>
            </a:r>
            <a:r>
              <a:rPr lang="en-US" altLang="zh-CN" dirty="0"/>
              <a:t>&gt;='0' &amp;&amp; </a:t>
            </a:r>
            <a:r>
              <a:rPr lang="en-US" altLang="zh-CN" dirty="0" err="1"/>
              <a:t>ch</a:t>
            </a:r>
            <a:r>
              <a:rPr lang="en-US" altLang="zh-CN" dirty="0"/>
              <a:t>&lt;='9')</a:t>
            </a:r>
          </a:p>
          <a:p>
            <a:pPr marL="0" indent="0">
              <a:buNone/>
            </a:pPr>
            <a:r>
              <a:rPr lang="en-US" altLang="zh-CN" dirty="0"/>
              <a:t>               n=n*10+ch-'0';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F7B8C5-D104-40C9-AA8B-CDF2EA719D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L;i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      {    </a:t>
            </a:r>
            <a:r>
              <a:rPr lang="en-US" altLang="zh-CN" dirty="0" err="1"/>
              <a:t>ch</a:t>
            </a:r>
            <a:r>
              <a:rPr lang="en-US" altLang="zh-CN" dirty="0"/>
              <a:t>="A"+i-1;n=2*i-1;</a:t>
            </a:r>
          </a:p>
          <a:p>
            <a:pPr marL="0" indent="0">
              <a:buNone/>
            </a:pPr>
            <a:r>
              <a:rPr lang="en-US" altLang="zh-CN" dirty="0"/>
              <a:t>           for (k=</a:t>
            </a:r>
            <a:r>
              <a:rPr lang="en-US" altLang="zh-CN" dirty="0" err="1"/>
              <a:t>L;k</a:t>
            </a:r>
            <a:r>
              <a:rPr lang="en-US" altLang="zh-CN" dirty="0"/>
              <a:t>&gt;=</a:t>
            </a:r>
            <a:r>
              <a:rPr lang="en-US" altLang="zh-CN" dirty="0" err="1"/>
              <a:t>i;k</a:t>
            </a:r>
            <a:r>
              <a:rPr lang="en-US" altLang="zh-CN" dirty="0"/>
              <a:t>--) </a:t>
            </a:r>
            <a:r>
              <a:rPr lang="en-US" altLang="zh-CN" dirty="0" err="1"/>
              <a:t>putchar</a:t>
            </a:r>
            <a:r>
              <a:rPr lang="en-US" altLang="zh-CN" dirty="0"/>
              <a:t>(' ');</a:t>
            </a:r>
          </a:p>
          <a:p>
            <a:pPr marL="0" indent="0">
              <a:buNone/>
            </a:pPr>
            <a:r>
              <a:rPr lang="en-US" altLang="zh-CN" dirty="0"/>
              <a:t>           for (j=1;j&lt;=</a:t>
            </a:r>
            <a:r>
              <a:rPr lang="en-US" altLang="zh-CN" dirty="0" err="1"/>
              <a:t>n;j</a:t>
            </a:r>
            <a:r>
              <a:rPr lang="en-US" altLang="zh-CN" dirty="0"/>
              <a:t>++) </a:t>
            </a:r>
            <a:r>
              <a:rPr lang="en-US" altLang="zh-CN" dirty="0" err="1"/>
              <a:t>putchar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putchar</a:t>
            </a:r>
            <a:r>
              <a:rPr lang="en-US" altLang="zh-CN" dirty="0"/>
              <a:t>('\n');}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100352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A69B532-E470-460F-A2D0-57BFA704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学习目标与要求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62F39-2C2F-4BAB-8264-524A82B5A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字符常量和变量</a:t>
            </a:r>
            <a:endParaRPr lang="en-US" altLang="zh-CN" dirty="0"/>
          </a:p>
          <a:p>
            <a:r>
              <a:rPr lang="zh-CN" altLang="en-US" dirty="0"/>
              <a:t>字符数据的基本运算</a:t>
            </a:r>
            <a:endParaRPr lang="en-US" altLang="zh-CN" dirty="0"/>
          </a:p>
          <a:p>
            <a:r>
              <a:rPr lang="zh-CN" altLang="en-US" dirty="0"/>
              <a:t>字符数据的输入和输出</a:t>
            </a:r>
            <a:endParaRPr lang="en-US" altLang="zh-CN" dirty="0"/>
          </a:p>
          <a:p>
            <a:r>
              <a:rPr lang="zh-CN" altLang="en-US" dirty="0"/>
              <a:t>用于字符数据的库函数</a:t>
            </a:r>
            <a:endParaRPr lang="en-US" altLang="zh-CN" dirty="0"/>
          </a:p>
          <a:p>
            <a:r>
              <a:rPr lang="zh-CN" altLang="en-US" dirty="0"/>
              <a:t>字符处理的有关算法</a:t>
            </a:r>
          </a:p>
        </p:txBody>
      </p:sp>
    </p:spTree>
    <p:extLst>
      <p:ext uri="{BB962C8B-B14F-4D97-AF65-F5344CB8AC3E}">
        <p14:creationId xmlns:p14="http://schemas.microsoft.com/office/powerpoint/2010/main" val="1774419091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B1BE9-AFAE-4459-BAAC-A856CF18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字符常量和变量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00B34-B260-415C-A779-C759443F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字符常量</a:t>
            </a:r>
            <a:endParaRPr lang="en-US" altLang="zh-CN" dirty="0"/>
          </a:p>
          <a:p>
            <a:pPr lvl="1"/>
            <a:r>
              <a:rPr lang="en-US" altLang="zh-CN" dirty="0"/>
              <a:t>ASCII</a:t>
            </a:r>
            <a:r>
              <a:rPr lang="zh-CN" altLang="en-US" dirty="0"/>
              <a:t>字符集中的一个字符，在程序中用单引号把一个字符括起来作为字符常量</a:t>
            </a:r>
            <a:endParaRPr lang="en-US" altLang="zh-CN" dirty="0"/>
          </a:p>
          <a:p>
            <a:pPr lvl="1"/>
            <a:r>
              <a:rPr lang="zh-CN" altLang="en-US" dirty="0"/>
              <a:t>字符串常量：用双引号括起来的一串字符</a:t>
            </a:r>
            <a:endParaRPr lang="en-US" altLang="zh-CN" dirty="0"/>
          </a:p>
          <a:p>
            <a:r>
              <a:rPr lang="zh-CN" altLang="en-US" dirty="0"/>
              <a:t>字符变量</a:t>
            </a:r>
            <a:endParaRPr lang="en-US" altLang="zh-CN" dirty="0"/>
          </a:p>
          <a:p>
            <a:pPr lvl="1"/>
            <a:r>
              <a:rPr lang="zh-CN" altLang="en-US" dirty="0"/>
              <a:t>用关键字</a:t>
            </a:r>
            <a:r>
              <a:rPr lang="en-US" altLang="zh-CN" dirty="0"/>
              <a:t>char</a:t>
            </a:r>
            <a:r>
              <a:rPr lang="zh-CN" altLang="en-US" dirty="0"/>
              <a:t>定义的变量，用来存储</a:t>
            </a:r>
            <a:r>
              <a:rPr lang="zh-CN" altLang="en-US" b="1" dirty="0"/>
              <a:t>一个</a:t>
            </a:r>
            <a:r>
              <a:rPr lang="zh-CN" altLang="en-US" dirty="0"/>
              <a:t>字符</a:t>
            </a:r>
            <a:endParaRPr lang="en-US" altLang="zh-CN" dirty="0"/>
          </a:p>
          <a:p>
            <a:r>
              <a:rPr lang="zh-CN" altLang="en-US" dirty="0"/>
              <a:t>可对字符量进行的运算</a:t>
            </a:r>
            <a:endParaRPr lang="en-US" altLang="zh-CN" dirty="0"/>
          </a:p>
          <a:p>
            <a:pPr lvl="1"/>
            <a:r>
              <a:rPr lang="zh-CN" altLang="en-US" dirty="0"/>
              <a:t>任何整数运算</a:t>
            </a:r>
            <a:endParaRPr lang="en-US" altLang="zh-CN" dirty="0"/>
          </a:p>
          <a:p>
            <a:pPr lvl="1"/>
            <a:r>
              <a:rPr lang="zh-CN" altLang="en-US" dirty="0"/>
              <a:t>‘</a:t>
            </a:r>
            <a:r>
              <a:rPr lang="en-US" altLang="zh-CN" dirty="0"/>
              <a:t>b'-'a'</a:t>
            </a:r>
            <a:r>
              <a:rPr lang="zh-CN" altLang="en-US" dirty="0"/>
              <a:t>等价于</a:t>
            </a:r>
            <a:r>
              <a:rPr lang="en-US" altLang="zh-CN" dirty="0"/>
              <a:t>98-97</a:t>
            </a:r>
            <a:r>
              <a:rPr lang="zh-CN" altLang="en-US" dirty="0"/>
              <a:t>等价于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‘</a:t>
            </a:r>
            <a:r>
              <a:rPr lang="en-US" altLang="zh-CN" dirty="0"/>
              <a:t>a'+1</a:t>
            </a:r>
            <a:r>
              <a:rPr lang="zh-CN" altLang="en-US" dirty="0"/>
              <a:t>等价于</a:t>
            </a:r>
            <a:r>
              <a:rPr lang="en-US" altLang="zh-CN" dirty="0"/>
              <a:t>98+1</a:t>
            </a:r>
            <a:r>
              <a:rPr lang="zh-CN" altLang="en-US" dirty="0"/>
              <a:t>等价于‘</a:t>
            </a:r>
            <a:r>
              <a:rPr lang="en-US" altLang="zh-CN" dirty="0"/>
              <a:t>b'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894131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1178A-63E7-4337-8699-E53ABA7B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字符的输入和输出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6DB8F-A25C-4C00-BBBA-795AAAEC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必须包含头文件</a:t>
            </a:r>
            <a:r>
              <a:rPr lang="en-US" altLang="zh-CN" dirty="0" err="1"/>
              <a:t>stdio.h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endParaRPr lang="en-US" altLang="zh-CN" dirty="0"/>
          </a:p>
          <a:p>
            <a:r>
              <a:rPr lang="en-US" altLang="zh-CN" dirty="0" err="1"/>
              <a:t>scanf</a:t>
            </a:r>
            <a:endParaRPr lang="en-US" altLang="zh-CN" dirty="0"/>
          </a:p>
          <a:p>
            <a:r>
              <a:rPr lang="en-US" altLang="zh-CN" dirty="0" err="1"/>
              <a:t>putchar</a:t>
            </a:r>
            <a:endParaRPr lang="en-US" altLang="zh-CN" dirty="0"/>
          </a:p>
          <a:p>
            <a:r>
              <a:rPr lang="en-US" altLang="zh-CN" dirty="0" err="1"/>
              <a:t>getchar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125678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318C583-65CB-4123-94F8-5B44C846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程序举例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9035E3-7A3D-4A15-8F05-F84D6204F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32646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AFFAF-A627-4F40-8C91-BB2213F2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输出</a:t>
            </a:r>
            <a:r>
              <a:rPr lang="en-US" altLang="zh-CN" sz="2400" dirty="0"/>
              <a:t>26</a:t>
            </a:r>
            <a:r>
              <a:rPr lang="zh-CN" altLang="en-US" sz="2400" dirty="0"/>
              <a:t>个大写字母和它们的</a:t>
            </a:r>
            <a:r>
              <a:rPr lang="en-US" altLang="zh-CN" sz="2400" dirty="0"/>
              <a:t>ASCII</a:t>
            </a:r>
            <a:r>
              <a:rPr lang="zh-CN" altLang="en-US" sz="2400" dirty="0"/>
              <a:t>代码，每行输出两组数据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FAB56-77BB-4E79-BA3B-F6999E8FA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main(void)</a:t>
            </a:r>
          </a:p>
          <a:p>
            <a:pPr marL="0" indent="0">
              <a:buNone/>
            </a:pPr>
            <a:r>
              <a:rPr lang="en-US" altLang="zh-CN" sz="1800" dirty="0"/>
              <a:t>{</a:t>
            </a:r>
          </a:p>
          <a:p>
            <a:pPr marL="457200" lvl="1" indent="0">
              <a:buNone/>
            </a:pPr>
            <a:r>
              <a:rPr lang="en-US" altLang="zh-CN" sz="1800" dirty="0"/>
              <a:t>char 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;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I;</a:t>
            </a:r>
          </a:p>
          <a:p>
            <a:pPr marL="457200" lvl="1" indent="0">
              <a:buNone/>
            </a:pPr>
            <a:r>
              <a:rPr lang="en-US" altLang="zh-CN" sz="1800" dirty="0"/>
              <a:t>for 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=0;i&lt;26;i++)</a:t>
            </a:r>
          </a:p>
          <a:p>
            <a:pPr marL="914400" lvl="2" indent="0">
              <a:buNone/>
            </a:pPr>
            <a:r>
              <a:rPr lang="en-US" altLang="zh-CN" sz="1800" dirty="0"/>
              <a:t>{ 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=i+65;</a:t>
            </a:r>
          </a:p>
          <a:p>
            <a:pPr marL="914400" lvl="2" indent="0">
              <a:buNone/>
            </a:pPr>
            <a:r>
              <a:rPr lang="en-US" altLang="zh-CN" sz="1800" dirty="0"/>
              <a:t>if (i%2==0)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("\n");</a:t>
            </a:r>
          </a:p>
          <a:p>
            <a:pPr marL="914400" lvl="2" indent="0">
              <a:buNone/>
            </a:pPr>
            <a:r>
              <a:rPr lang="en-US" altLang="zh-CN" sz="1800" dirty="0" err="1"/>
              <a:t>printf</a:t>
            </a:r>
            <a:r>
              <a:rPr lang="en-US" altLang="zh-CN" sz="1800" dirty="0"/>
              <a:t>("c=%c     ACSII=%d",</a:t>
            </a:r>
            <a:r>
              <a:rPr lang="en-US" altLang="zh-CN" sz="1800" dirty="0" err="1"/>
              <a:t>ch,ch</a:t>
            </a:r>
            <a:r>
              <a:rPr lang="en-US" altLang="zh-CN" sz="1800" dirty="0"/>
              <a:t>);</a:t>
            </a:r>
          </a:p>
          <a:p>
            <a:pPr marL="914400" lvl="2" indent="0">
              <a:buNone/>
            </a:pPr>
            <a:r>
              <a:rPr lang="en-US" altLang="zh-CN" sz="1800" dirty="0"/>
              <a:t>}</a:t>
            </a:r>
          </a:p>
          <a:p>
            <a:pPr marL="914400" lvl="2" indent="0">
              <a:buNone/>
            </a:pPr>
            <a:r>
              <a:rPr lang="en-US" altLang="zh-CN" sz="1800" dirty="0" err="1"/>
              <a:t>putchar</a:t>
            </a:r>
            <a:r>
              <a:rPr lang="en-US" altLang="zh-CN" sz="1800" dirty="0"/>
              <a:t>('\n');</a:t>
            </a:r>
          </a:p>
          <a:p>
            <a:pPr marL="914400" lvl="2" indent="0">
              <a:buNone/>
            </a:pPr>
            <a:r>
              <a:rPr lang="en-US" altLang="zh-CN" sz="1800" dirty="0"/>
              <a:t>return 0;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7261933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F1451-3B52-42DD-AEB6-8C4FD601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等待从终端输入一个字符，当按下的是回车键时，程序才往下继续进行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FD240-C72F-4507-A6BF-8A68454B4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main(void)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("Press Enter to continue\n");</a:t>
            </a:r>
          </a:p>
          <a:p>
            <a:pPr marL="0" indent="0">
              <a:buNone/>
            </a:pPr>
            <a:r>
              <a:rPr lang="en-US" altLang="zh-CN" dirty="0"/>
              <a:t>	while (</a:t>
            </a:r>
            <a:r>
              <a:rPr lang="en-US" altLang="zh-CN" dirty="0" err="1"/>
              <a:t>getchar</a:t>
            </a:r>
            <a:r>
              <a:rPr lang="en-US" altLang="zh-CN" dirty="0"/>
              <a:t>()!='\n');</a:t>
            </a:r>
          </a:p>
          <a:p>
            <a:pPr marL="0" indent="0">
              <a:buNone/>
            </a:pPr>
            <a:r>
              <a:rPr lang="en-US" altLang="zh-CN" dirty="0"/>
              <a:t>	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150889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F5FE1-7646-4C70-91C6-3E00EF0E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将输入的一行字符中的所有小写字母转换成大写字母，其它字符不变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B31FA-5D56-4057-A4F2-FBB7111EC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main(void)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char c;</a:t>
            </a:r>
          </a:p>
          <a:p>
            <a:pPr marL="0" indent="0">
              <a:buNone/>
            </a:pPr>
            <a:r>
              <a:rPr lang="en-US" altLang="zh-CN" dirty="0"/>
              <a:t>	while ((c=</a:t>
            </a:r>
            <a:r>
              <a:rPr lang="en-US" altLang="zh-CN" dirty="0" err="1"/>
              <a:t>getchar</a:t>
            </a:r>
            <a:r>
              <a:rPr lang="en-US" altLang="zh-CN" dirty="0"/>
              <a:t>())!='\n')</a:t>
            </a:r>
          </a:p>
          <a:p>
            <a:pPr marL="0" indent="0">
              <a:buNone/>
            </a:pPr>
            <a:r>
              <a:rPr lang="en-US" altLang="zh-CN" dirty="0"/>
              <a:t>	{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(c&gt;='a'</a:t>
            </a:r>
            <a:r>
              <a:rPr lang="zh-CN" altLang="en-US" dirty="0"/>
              <a:t> </a:t>
            </a:r>
            <a:r>
              <a:rPr lang="en-US" altLang="zh-CN" dirty="0"/>
              <a:t>&amp;&amp;</a:t>
            </a:r>
            <a:r>
              <a:rPr lang="zh-CN" altLang="en-US" dirty="0"/>
              <a:t> </a:t>
            </a:r>
            <a:r>
              <a:rPr lang="en-US" altLang="zh-CN" dirty="0"/>
              <a:t>c&lt;='z')</a:t>
            </a:r>
            <a:r>
              <a:rPr lang="zh-CN" altLang="en-US" dirty="0"/>
              <a:t> </a:t>
            </a:r>
            <a:r>
              <a:rPr lang="en-US" altLang="zh-CN" dirty="0"/>
              <a:t>c=</a:t>
            </a:r>
            <a:r>
              <a:rPr lang="en-US" altLang="zh-CN" dirty="0" err="1"/>
              <a:t>c-'a'+'A</a:t>
            </a:r>
            <a:r>
              <a:rPr lang="en-US" altLang="zh-CN" dirty="0"/>
              <a:t>';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putchar</a:t>
            </a:r>
            <a:r>
              <a:rPr lang="en-US" altLang="zh-CN" dirty="0"/>
              <a:t>(c);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putchar</a:t>
            </a:r>
            <a:r>
              <a:rPr lang="en-US" altLang="zh-CN" dirty="0"/>
              <a:t>('\n');</a:t>
            </a:r>
          </a:p>
          <a:p>
            <a:pPr marL="0" indent="0">
              <a:buNone/>
            </a:pPr>
            <a:r>
              <a:rPr lang="en-US" altLang="zh-CN" dirty="0"/>
              <a:t>	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569557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10D1F-B1E8-446A-A547-749578B8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统计输入的字符中空格、换行和制表符的数量，用！结束输入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8A3C5-C939-4E0D-BE18-6020AA92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ctype.h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main(void)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n=0;char</a:t>
            </a:r>
            <a:r>
              <a:rPr lang="zh-CN" altLang="en-US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while ((</a:t>
            </a:r>
            <a:r>
              <a:rPr lang="en-US" altLang="zh-CN" dirty="0" err="1"/>
              <a:t>ch</a:t>
            </a:r>
            <a:r>
              <a:rPr lang="en-US" altLang="zh-CN" dirty="0"/>
              <a:t>=</a:t>
            </a:r>
            <a:r>
              <a:rPr lang="en-US" altLang="zh-CN" dirty="0" err="1"/>
              <a:t>getchar</a:t>
            </a:r>
            <a:r>
              <a:rPr lang="en-US" altLang="zh-CN" dirty="0"/>
              <a:t>())!='!')</a:t>
            </a:r>
          </a:p>
          <a:p>
            <a:pPr marL="0" indent="0">
              <a:buNone/>
            </a:pPr>
            <a:r>
              <a:rPr lang="en-US" altLang="zh-CN" dirty="0"/>
              <a:t>		if (</a:t>
            </a:r>
            <a:r>
              <a:rPr lang="en-US" altLang="zh-CN" dirty="0" err="1"/>
              <a:t>isspace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)) n++;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 ("n=%</a:t>
            </a:r>
            <a:r>
              <a:rPr lang="en-US" altLang="zh-CN" dirty="0" err="1"/>
              <a:t>ld</a:t>
            </a:r>
            <a:r>
              <a:rPr lang="en-US" altLang="zh-CN" dirty="0"/>
              <a:t>\</a:t>
            </a:r>
            <a:r>
              <a:rPr lang="en-US" altLang="zh-CN" dirty="0" err="1"/>
              <a:t>n",n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697943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743</Words>
  <Application>Microsoft Office PowerPoint</Application>
  <PresentationFormat>宽屏</PresentationFormat>
  <Paragraphs>123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微软雅黑</vt:lpstr>
      <vt:lpstr>Arial</vt:lpstr>
      <vt:lpstr>Arial Black</vt:lpstr>
      <vt:lpstr>Euphemia</vt:lpstr>
      <vt:lpstr>Times New Roman</vt:lpstr>
      <vt:lpstr>Wingdings</vt:lpstr>
      <vt:lpstr>Wingdings 3</vt:lpstr>
      <vt:lpstr>学术文献 16x9</vt:lpstr>
      <vt:lpstr>字符型数据</vt:lpstr>
      <vt:lpstr>学习目标与要求</vt:lpstr>
      <vt:lpstr>字符常量和变量</vt:lpstr>
      <vt:lpstr>字符的输入和输出</vt:lpstr>
      <vt:lpstr>程序举例</vt:lpstr>
      <vt:lpstr>输出26个大写字母和它们的ASCII代码，每行输出两组数据</vt:lpstr>
      <vt:lpstr>等待从终端输入一个字符，当按下的是回车键时，程序才往下继续进行</vt:lpstr>
      <vt:lpstr>将输入的一行字符中的所有小写字母转换成大写字母，其它字符不变</vt:lpstr>
      <vt:lpstr>统计输入的字符中空格、换行和制表符的数量，用！结束输入</vt:lpstr>
      <vt:lpstr>PowerPoint 演示文稿</vt:lpstr>
      <vt:lpstr>PowerPoint 演示文稿</vt:lpstr>
      <vt:lpstr>编程练习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练习题参考答案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2017-05-28T01:06:42Z</dcterms:created>
  <dcterms:modified xsi:type="dcterms:W3CDTF">2017-08-22T01:31:48Z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