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9" r:id="rId6"/>
    <p:sldId id="274" r:id="rId7"/>
    <p:sldId id="289" r:id="rId8"/>
    <p:sldId id="280" r:id="rId9"/>
    <p:sldId id="283" r:id="rId10"/>
    <p:sldId id="282" r:id="rId11"/>
    <p:sldId id="278" r:id="rId12"/>
    <p:sldId id="277" r:id="rId13"/>
    <p:sldId id="276" r:id="rId14"/>
    <p:sldId id="286" r:id="rId15"/>
    <p:sldId id="275" r:id="rId16"/>
    <p:sldId id="285" r:id="rId17"/>
    <p:sldId id="284" r:id="rId18"/>
    <p:sldId id="262" r:id="rId19"/>
    <p:sldId id="288" r:id="rId20"/>
    <p:sldId id="267" r:id="rId21"/>
    <p:sldId id="287"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DM Sans" pitchFamily="2" charset="77"/>
      <p:regular r:id="rId27"/>
      <p:bold r:id="rId28"/>
      <p:italic r:id="rId29"/>
      <p:boldItalic r:id="rId30"/>
    </p:embeddedFont>
    <p:embeddedFont>
      <p:font typeface="DM Sans Bold" pitchFamily="2" charset="77"/>
      <p:regular r:id="rId31"/>
      <p:bold r:id="rId32"/>
    </p:embeddedFont>
    <p:embeddedFont>
      <p:font typeface="Garet" pitchFamily="2" charset="77"/>
      <p:regular r:id="rId33"/>
    </p:embeddedFont>
    <p:embeddedFont>
      <p:font typeface="Hagrid Ultra-Bold" pitchFamily="2" charset="0"/>
      <p:regular r:id="rId34"/>
      <p:bold r:id="rId35"/>
    </p:embeddedFont>
    <p:embeddedFont>
      <p:font typeface="Neue Machina Ultra-Bold" pitchFamily="2" charset="77"/>
      <p:regular r:id="rId36"/>
      <p:bold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332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6" autoAdjust="0"/>
    <p:restoredTop sz="96552" autoAdjust="0"/>
  </p:normalViewPr>
  <p:slideViewPr>
    <p:cSldViewPr>
      <p:cViewPr>
        <p:scale>
          <a:sx n="77" d="100"/>
          <a:sy n="77" d="100"/>
        </p:scale>
        <p:origin x="1104" y="6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5D7D5"/>
        </a:solidFill>
        <a:effectLst/>
      </p:bgPr>
    </p:bg>
    <p:spTree>
      <p:nvGrpSpPr>
        <p:cNvPr id="1" name=""/>
        <p:cNvGrpSpPr/>
        <p:nvPr/>
      </p:nvGrpSpPr>
      <p:grpSpPr>
        <a:xfrm>
          <a:off x="0" y="0"/>
          <a:ext cx="0" cy="0"/>
          <a:chOff x="0" y="0"/>
          <a:chExt cx="0" cy="0"/>
        </a:xfrm>
      </p:grpSpPr>
      <p:sp>
        <p:nvSpPr>
          <p:cNvPr id="2" name="TextBox 2"/>
          <p:cNvSpPr txBox="1"/>
          <p:nvPr/>
        </p:nvSpPr>
        <p:spPr>
          <a:xfrm>
            <a:off x="3955434" y="1651966"/>
            <a:ext cx="10799499" cy="5193729"/>
          </a:xfrm>
          <a:prstGeom prst="rect">
            <a:avLst/>
          </a:prstGeom>
        </p:spPr>
        <p:txBody>
          <a:bodyPr wrap="square" lIns="0" tIns="0" rIns="0" bIns="0" rtlCol="0" anchor="t">
            <a:spAutoFit/>
          </a:bodyPr>
          <a:lstStyle/>
          <a:p>
            <a:pPr algn="l">
              <a:lnSpc>
                <a:spcPts val="13527"/>
              </a:lnSpc>
            </a:pPr>
            <a:r>
              <a:rPr lang="en-US" sz="12525" b="1" dirty="0">
                <a:solidFill>
                  <a:srgbClr val="6E332E"/>
                </a:solidFill>
                <a:latin typeface="Hagrid Ultra-Bold"/>
                <a:ea typeface="Hagrid Ultra-Bold"/>
                <a:cs typeface="Hagrid Ultra-Bold"/>
                <a:sym typeface="Hagrid Ultra-Bold"/>
              </a:rPr>
              <a:t>CUSTOMER CHURN ANALYSIS</a:t>
            </a:r>
          </a:p>
        </p:txBody>
      </p:sp>
      <p:sp>
        <p:nvSpPr>
          <p:cNvPr id="4" name="AutoShape 4"/>
          <p:cNvSpPr/>
          <p:nvPr/>
        </p:nvSpPr>
        <p:spPr>
          <a:xfrm flipV="1">
            <a:off x="190500" y="9120663"/>
            <a:ext cx="17907000" cy="115273"/>
          </a:xfrm>
          <a:prstGeom prst="line">
            <a:avLst/>
          </a:prstGeom>
          <a:ln w="38100" cap="flat">
            <a:solidFill>
              <a:srgbClr val="6E332E"/>
            </a:solidFill>
            <a:prstDash val="solid"/>
            <a:headEnd type="none" w="sm" len="sm"/>
            <a:tailEnd type="oval" w="lg" len="lg"/>
          </a:ln>
        </p:spPr>
      </p:sp>
      <p:grpSp>
        <p:nvGrpSpPr>
          <p:cNvPr id="5" name="Group 5"/>
          <p:cNvGrpSpPr/>
          <p:nvPr/>
        </p:nvGrpSpPr>
        <p:grpSpPr>
          <a:xfrm>
            <a:off x="4572000" y="8670481"/>
            <a:ext cx="8705850" cy="986207"/>
            <a:chOff x="0" y="0"/>
            <a:chExt cx="2292899" cy="259742"/>
          </a:xfrm>
        </p:grpSpPr>
        <p:sp>
          <p:nvSpPr>
            <p:cNvPr id="6" name="Freeform 6"/>
            <p:cNvSpPr/>
            <p:nvPr/>
          </p:nvSpPr>
          <p:spPr>
            <a:xfrm>
              <a:off x="0" y="0"/>
              <a:ext cx="2292899" cy="259742"/>
            </a:xfrm>
            <a:custGeom>
              <a:avLst/>
              <a:gdLst/>
              <a:ahLst/>
              <a:cxnLst/>
              <a:rect l="l" t="t" r="r" b="b"/>
              <a:pathLst>
                <a:path w="2292899" h="259742">
                  <a:moveTo>
                    <a:pt x="0" y="0"/>
                  </a:moveTo>
                  <a:lnTo>
                    <a:pt x="2292899" y="0"/>
                  </a:lnTo>
                  <a:lnTo>
                    <a:pt x="2292899" y="259742"/>
                  </a:lnTo>
                  <a:lnTo>
                    <a:pt x="0" y="259742"/>
                  </a:lnTo>
                  <a:close/>
                </a:path>
              </a:pathLst>
            </a:custGeom>
            <a:solidFill>
              <a:srgbClr val="6E332E"/>
            </a:solidFill>
          </p:spPr>
        </p:sp>
        <p:sp>
          <p:nvSpPr>
            <p:cNvPr id="7" name="TextBox 7"/>
            <p:cNvSpPr txBox="1"/>
            <p:nvPr/>
          </p:nvSpPr>
          <p:spPr>
            <a:xfrm>
              <a:off x="0" y="-28575"/>
              <a:ext cx="2292899" cy="288317"/>
            </a:xfrm>
            <a:prstGeom prst="rect">
              <a:avLst/>
            </a:prstGeom>
          </p:spPr>
          <p:txBody>
            <a:bodyPr lIns="50800" tIns="50800" rIns="50800" bIns="50800" rtlCol="0" anchor="ctr"/>
            <a:lstStyle/>
            <a:p>
              <a:pPr algn="ctr">
                <a:lnSpc>
                  <a:spcPts val="2100"/>
                </a:lnSpc>
              </a:pPr>
              <a:r>
                <a:rPr lang="en-US" sz="1500">
                  <a:solidFill>
                    <a:srgbClr val="6E332E"/>
                  </a:solidFill>
                  <a:latin typeface="Garet"/>
                  <a:ea typeface="Garet"/>
                  <a:cs typeface="Garet"/>
                  <a:sym typeface="Garet"/>
                </a:rPr>
                <a:t>|</a:t>
              </a:r>
            </a:p>
          </p:txBody>
        </p:sp>
      </p:grpSp>
      <p:sp>
        <p:nvSpPr>
          <p:cNvPr id="8" name="TextBox 8"/>
          <p:cNvSpPr txBox="1"/>
          <p:nvPr/>
        </p:nvSpPr>
        <p:spPr>
          <a:xfrm>
            <a:off x="4133850" y="8810715"/>
            <a:ext cx="9144000" cy="665481"/>
          </a:xfrm>
          <a:prstGeom prst="rect">
            <a:avLst/>
          </a:prstGeom>
        </p:spPr>
        <p:txBody>
          <a:bodyPr lIns="0" tIns="0" rIns="0" bIns="0" rtlCol="0" anchor="t">
            <a:spAutoFit/>
          </a:bodyPr>
          <a:lstStyle/>
          <a:p>
            <a:pPr algn="ctr">
              <a:lnSpc>
                <a:spcPts val="5319"/>
              </a:lnSpc>
            </a:pPr>
            <a:r>
              <a:rPr lang="en-US" sz="3799" b="1">
                <a:solidFill>
                  <a:srgbClr val="FFFFFF"/>
                </a:solidFill>
                <a:latin typeface="Neue Machina Ultra-Bold"/>
                <a:ea typeface="Neue Machina Ultra-Bold"/>
                <a:cs typeface="Neue Machina Ultra-Bold"/>
                <a:sym typeface="Neue Machina Ultra-Bold"/>
              </a:rPr>
              <a:t>( Telecommunication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B895BCC-858C-AE0E-EC06-A3C159698DD1}"/>
              </a:ext>
            </a:extLst>
          </p:cNvPr>
          <p:cNvGrpSpPr/>
          <p:nvPr/>
        </p:nvGrpSpPr>
        <p:grpSpPr>
          <a:xfrm>
            <a:off x="255518" y="5884756"/>
            <a:ext cx="6983482" cy="3983144"/>
            <a:chOff x="0" y="0"/>
            <a:chExt cx="2004874" cy="420143"/>
          </a:xfrm>
        </p:grpSpPr>
        <p:sp>
          <p:nvSpPr>
            <p:cNvPr id="3" name="Freeform 3">
              <a:extLst>
                <a:ext uri="{FF2B5EF4-FFF2-40B4-BE49-F238E27FC236}">
                  <a16:creationId xmlns:a16="http://schemas.microsoft.com/office/drawing/2014/main" id="{A48B5633-10B5-F55C-A741-87B1B94E330A}"/>
                </a:ext>
              </a:extLst>
            </p:cNvPr>
            <p:cNvSpPr/>
            <p:nvPr/>
          </p:nvSpPr>
          <p:spPr>
            <a:xfrm>
              <a:off x="0" y="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4" name="TextBox 4">
              <a:extLst>
                <a:ext uri="{FF2B5EF4-FFF2-40B4-BE49-F238E27FC236}">
                  <a16:creationId xmlns:a16="http://schemas.microsoft.com/office/drawing/2014/main" id="{ECBD9F42-AA73-4E63-19B3-6E99FB1D1F18}"/>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
        <p:nvSpPr>
          <p:cNvPr id="5" name="TextBox 16">
            <a:extLst>
              <a:ext uri="{FF2B5EF4-FFF2-40B4-BE49-F238E27FC236}">
                <a16:creationId xmlns:a16="http://schemas.microsoft.com/office/drawing/2014/main" id="{86EB2628-4CB9-358E-CBE3-A253387EC17B}"/>
              </a:ext>
            </a:extLst>
          </p:cNvPr>
          <p:cNvSpPr txBox="1"/>
          <p:nvPr/>
        </p:nvSpPr>
        <p:spPr>
          <a:xfrm>
            <a:off x="1493916" y="4947421"/>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sp>
        <p:nvSpPr>
          <p:cNvPr id="6" name="TextBox 17">
            <a:extLst>
              <a:ext uri="{FF2B5EF4-FFF2-40B4-BE49-F238E27FC236}">
                <a16:creationId xmlns:a16="http://schemas.microsoft.com/office/drawing/2014/main" id="{90AA5194-2B6E-844D-2428-D39387D6700C}"/>
              </a:ext>
            </a:extLst>
          </p:cNvPr>
          <p:cNvSpPr txBox="1"/>
          <p:nvPr/>
        </p:nvSpPr>
        <p:spPr>
          <a:xfrm>
            <a:off x="687009" y="6554285"/>
            <a:ext cx="6551991" cy="1925976"/>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Q4. Churn Rate vs. Contract Type</a:t>
            </a:r>
          </a:p>
          <a:p>
            <a:pPr>
              <a:lnSpc>
                <a:spcPts val="3765"/>
              </a:lnSpc>
            </a:pPr>
            <a:endParaRPr lang="en-US" sz="2689" dirty="0">
              <a:solidFill>
                <a:srgbClr val="6E332E"/>
              </a:solidFill>
              <a:latin typeface="DM Sans"/>
              <a:ea typeface="DM Sans"/>
              <a:cs typeface="DM Sans"/>
              <a:sym typeface="DM Sans"/>
            </a:endParaRPr>
          </a:p>
          <a:p>
            <a:pPr>
              <a:lnSpc>
                <a:spcPts val="3765"/>
              </a:lnSpc>
            </a:pPr>
            <a:r>
              <a:rPr lang="en-US" sz="2689" dirty="0">
                <a:solidFill>
                  <a:srgbClr val="6E332E"/>
                </a:solidFill>
                <a:latin typeface="DM Sans"/>
                <a:ea typeface="DM Sans"/>
                <a:cs typeface="DM Sans"/>
                <a:sym typeface="DM Sans"/>
              </a:rPr>
              <a:t>How does the churn status vary with contract type?</a:t>
            </a:r>
          </a:p>
        </p:txBody>
      </p:sp>
      <p:sp>
        <p:nvSpPr>
          <p:cNvPr id="11" name="TextBox 10">
            <a:extLst>
              <a:ext uri="{FF2B5EF4-FFF2-40B4-BE49-F238E27FC236}">
                <a16:creationId xmlns:a16="http://schemas.microsoft.com/office/drawing/2014/main" id="{6E381A80-4DEA-0071-344A-9B3CD1B6B51E}"/>
              </a:ext>
            </a:extLst>
          </p:cNvPr>
          <p:cNvSpPr txBox="1"/>
          <p:nvPr/>
        </p:nvSpPr>
        <p:spPr>
          <a:xfrm>
            <a:off x="8382644" y="7175621"/>
            <a:ext cx="9649838" cy="1754326"/>
          </a:xfrm>
          <a:prstGeom prst="rect">
            <a:avLst/>
          </a:prstGeom>
          <a:noFill/>
        </p:spPr>
        <p:txBody>
          <a:bodyPr wrap="square">
            <a:spAutoFit/>
          </a:bodyPr>
          <a:lstStyle/>
          <a:p>
            <a:r>
              <a:rPr lang="en-US" b="1" dirty="0">
                <a:solidFill>
                  <a:schemeClr val="accent2">
                    <a:lumMod val="50000"/>
                  </a:schemeClr>
                </a:solidFill>
              </a:rPr>
              <a:t>Key Insights:</a:t>
            </a:r>
          </a:p>
          <a:p>
            <a:endParaRPr lang="en-US" dirty="0">
              <a:solidFill>
                <a:schemeClr val="accent2">
                  <a:lumMod val="50000"/>
                </a:schemeClr>
              </a:solidFill>
            </a:endParaRPr>
          </a:p>
          <a:p>
            <a:r>
              <a:rPr lang="en-US" dirty="0">
                <a:solidFill>
                  <a:schemeClr val="accent2">
                    <a:lumMod val="50000"/>
                  </a:schemeClr>
                </a:solidFill>
              </a:rPr>
              <a:t>Contract Type: There’s a strong negative relationship between contract length and churn. Customers on Month-to-Month plans churn far more than those on annual or biennial contracts. Longer-term contracts are a key driver of customer loyalty.</a:t>
            </a:r>
          </a:p>
          <a:p>
            <a:r>
              <a:rPr lang="en-US" dirty="0"/>
              <a:t>  </a:t>
            </a:r>
          </a:p>
        </p:txBody>
      </p:sp>
      <p:pic>
        <p:nvPicPr>
          <p:cNvPr id="7" name="Picture 6">
            <a:extLst>
              <a:ext uri="{FF2B5EF4-FFF2-40B4-BE49-F238E27FC236}">
                <a16:creationId xmlns:a16="http://schemas.microsoft.com/office/drawing/2014/main" id="{5E26CC6A-40D3-4627-AF91-E37C10762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6800" y="1025338"/>
            <a:ext cx="8216900" cy="6128225"/>
          </a:xfrm>
          <a:prstGeom prst="rect">
            <a:avLst/>
          </a:prstGeom>
        </p:spPr>
      </p:pic>
    </p:spTree>
    <p:extLst>
      <p:ext uri="{BB962C8B-B14F-4D97-AF65-F5344CB8AC3E}">
        <p14:creationId xmlns:p14="http://schemas.microsoft.com/office/powerpoint/2010/main" val="2834534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7">
            <a:extLst>
              <a:ext uri="{FF2B5EF4-FFF2-40B4-BE49-F238E27FC236}">
                <a16:creationId xmlns:a16="http://schemas.microsoft.com/office/drawing/2014/main" id="{90AA5194-2B6E-844D-2428-D39387D6700C}"/>
              </a:ext>
            </a:extLst>
          </p:cNvPr>
          <p:cNvSpPr txBox="1"/>
          <p:nvPr/>
        </p:nvSpPr>
        <p:spPr>
          <a:xfrm>
            <a:off x="382208" y="6515100"/>
            <a:ext cx="7237791" cy="1925976"/>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Q5. Churn Rate vs. Internet Service Type</a:t>
            </a:r>
          </a:p>
          <a:p>
            <a:pPr>
              <a:lnSpc>
                <a:spcPts val="3765"/>
              </a:lnSpc>
            </a:pPr>
            <a:endParaRPr lang="en-US" sz="2689" dirty="0">
              <a:solidFill>
                <a:srgbClr val="6E332E"/>
              </a:solidFill>
              <a:latin typeface="DM Sans"/>
              <a:ea typeface="DM Sans"/>
              <a:cs typeface="DM Sans"/>
              <a:sym typeface="DM Sans"/>
            </a:endParaRPr>
          </a:p>
          <a:p>
            <a:pPr>
              <a:lnSpc>
                <a:spcPts val="3765"/>
              </a:lnSpc>
            </a:pPr>
            <a:r>
              <a:rPr lang="en-US" sz="2689" dirty="0">
                <a:solidFill>
                  <a:srgbClr val="6E332E"/>
                </a:solidFill>
                <a:latin typeface="DM Sans"/>
                <a:ea typeface="DM Sans"/>
                <a:cs typeface="DM Sans"/>
                <a:sym typeface="DM Sans"/>
              </a:rPr>
              <a:t>Which internet service type (e.g., DSL, Fiber Optic) has the highest churn rate?</a:t>
            </a:r>
          </a:p>
        </p:txBody>
      </p:sp>
      <p:pic>
        <p:nvPicPr>
          <p:cNvPr id="9" name="Picture 8">
            <a:extLst>
              <a:ext uri="{FF2B5EF4-FFF2-40B4-BE49-F238E27FC236}">
                <a16:creationId xmlns:a16="http://schemas.microsoft.com/office/drawing/2014/main" id="{C8C14B4B-8C21-F470-CE5E-D3EF0E098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5400" y="543153"/>
            <a:ext cx="8658190" cy="4918362"/>
          </a:xfrm>
          <a:prstGeom prst="rect">
            <a:avLst/>
          </a:prstGeom>
        </p:spPr>
      </p:pic>
      <p:sp>
        <p:nvSpPr>
          <p:cNvPr id="11" name="TextBox 10">
            <a:extLst>
              <a:ext uri="{FF2B5EF4-FFF2-40B4-BE49-F238E27FC236}">
                <a16:creationId xmlns:a16="http://schemas.microsoft.com/office/drawing/2014/main" id="{9BA7D160-2E9B-E2D5-4197-1857516A0EFD}"/>
              </a:ext>
            </a:extLst>
          </p:cNvPr>
          <p:cNvSpPr txBox="1"/>
          <p:nvPr/>
        </p:nvSpPr>
        <p:spPr>
          <a:xfrm>
            <a:off x="8077200" y="5938097"/>
            <a:ext cx="9647852" cy="3831818"/>
          </a:xfrm>
          <a:prstGeom prst="rect">
            <a:avLst/>
          </a:prstGeom>
          <a:noFill/>
        </p:spPr>
        <p:txBody>
          <a:bodyPr wrap="square">
            <a:spAutoFit/>
          </a:bodyPr>
          <a:lstStyle/>
          <a:p>
            <a:r>
              <a:rPr lang="en-US" b="1" dirty="0">
                <a:solidFill>
                  <a:schemeClr val="accent2">
                    <a:lumMod val="50000"/>
                  </a:schemeClr>
                </a:solidFill>
              </a:rPr>
              <a:t>Key Insights:</a:t>
            </a:r>
          </a:p>
          <a:p>
            <a:endParaRPr lang="en-US" sz="900" dirty="0">
              <a:solidFill>
                <a:schemeClr val="accent2">
                  <a:lumMod val="50000"/>
                </a:schemeClr>
              </a:solidFill>
            </a:endParaRPr>
          </a:p>
          <a:p>
            <a:r>
              <a:rPr lang="en-US" dirty="0">
                <a:solidFill>
                  <a:schemeClr val="accent2">
                    <a:lumMod val="50000"/>
                  </a:schemeClr>
                </a:solidFill>
              </a:rPr>
              <a:t>Fiber Optic customers have the highest churn rate at 40.7%, suggesting potential issues with cost, reliability, or customer expectations.</a:t>
            </a:r>
          </a:p>
          <a:p>
            <a:endParaRPr lang="en-US" sz="800" dirty="0">
              <a:solidFill>
                <a:schemeClr val="accent2">
                  <a:lumMod val="50000"/>
                </a:schemeClr>
              </a:solidFill>
            </a:endParaRPr>
          </a:p>
          <a:p>
            <a:r>
              <a:rPr lang="en-US" dirty="0">
                <a:solidFill>
                  <a:schemeClr val="accent2">
                    <a:lumMod val="50000"/>
                  </a:schemeClr>
                </a:solidFill>
              </a:rPr>
              <a:t>DSL customers show the lowest churn rate at 18.6%, indicating stronger stability and satisfaction within this group.</a:t>
            </a:r>
          </a:p>
          <a:p>
            <a:endParaRPr lang="en-US" sz="700" dirty="0">
              <a:solidFill>
                <a:schemeClr val="accent2">
                  <a:lumMod val="50000"/>
                </a:schemeClr>
              </a:solidFill>
            </a:endParaRPr>
          </a:p>
          <a:p>
            <a:r>
              <a:rPr lang="en-US" dirty="0">
                <a:solidFill>
                  <a:schemeClr val="accent2">
                    <a:lumMod val="50000"/>
                  </a:schemeClr>
                </a:solidFill>
              </a:rPr>
              <a:t>Cable customers’ churn rate falls in between DSL and Fiber Optic.</a:t>
            </a:r>
          </a:p>
          <a:p>
            <a:endParaRPr lang="en-US" sz="700" dirty="0">
              <a:solidFill>
                <a:schemeClr val="accent2">
                  <a:lumMod val="50000"/>
                </a:schemeClr>
              </a:solidFill>
            </a:endParaRPr>
          </a:p>
          <a:p>
            <a:r>
              <a:rPr lang="en-US" dirty="0">
                <a:solidFill>
                  <a:schemeClr val="accent2">
                    <a:lumMod val="50000"/>
                  </a:schemeClr>
                </a:solidFill>
              </a:rPr>
              <a:t>The high overall churn among internet service subscribers is disproportionately driven by Fiber Optic users.</a:t>
            </a:r>
          </a:p>
          <a:p>
            <a:endParaRPr lang="en-US" sz="900" dirty="0">
              <a:solidFill>
                <a:schemeClr val="accent2">
                  <a:lumMod val="50000"/>
                </a:schemeClr>
              </a:solidFill>
            </a:endParaRPr>
          </a:p>
          <a:p>
            <a:r>
              <a:rPr lang="en-US" b="1" dirty="0">
                <a:solidFill>
                  <a:schemeClr val="accent2">
                    <a:lumMod val="50000"/>
                  </a:schemeClr>
                </a:solidFill>
              </a:rPr>
              <a:t>Recommendation:</a:t>
            </a:r>
          </a:p>
          <a:p>
            <a:r>
              <a:rPr lang="en-US" dirty="0">
                <a:solidFill>
                  <a:schemeClr val="accent2">
                    <a:lumMod val="50000"/>
                  </a:schemeClr>
                </a:solidFill>
              </a:rPr>
              <a:t>Prioritize investigating and addressing the causes of churn among Fiber Optic customers to improve overall retention within the internet service segment.</a:t>
            </a:r>
          </a:p>
        </p:txBody>
      </p:sp>
      <p:sp>
        <p:nvSpPr>
          <p:cNvPr id="12" name="TextBox 16">
            <a:extLst>
              <a:ext uri="{FF2B5EF4-FFF2-40B4-BE49-F238E27FC236}">
                <a16:creationId xmlns:a16="http://schemas.microsoft.com/office/drawing/2014/main" id="{E6E53F27-877C-F61A-3BC9-E2FBBD93CA2E}"/>
              </a:ext>
            </a:extLst>
          </p:cNvPr>
          <p:cNvSpPr txBox="1"/>
          <p:nvPr/>
        </p:nvSpPr>
        <p:spPr>
          <a:xfrm>
            <a:off x="1543198" y="4968165"/>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grpSp>
        <p:nvGrpSpPr>
          <p:cNvPr id="13" name="Group 2">
            <a:extLst>
              <a:ext uri="{FF2B5EF4-FFF2-40B4-BE49-F238E27FC236}">
                <a16:creationId xmlns:a16="http://schemas.microsoft.com/office/drawing/2014/main" id="{CD9E080F-FB18-27B1-4097-197C50E69698}"/>
              </a:ext>
            </a:extLst>
          </p:cNvPr>
          <p:cNvGrpSpPr/>
          <p:nvPr/>
        </p:nvGrpSpPr>
        <p:grpSpPr>
          <a:xfrm>
            <a:off x="304800" y="5905500"/>
            <a:ext cx="6983482" cy="3983144"/>
            <a:chOff x="0" y="0"/>
            <a:chExt cx="2004874" cy="420143"/>
          </a:xfrm>
        </p:grpSpPr>
        <p:sp>
          <p:nvSpPr>
            <p:cNvPr id="14" name="Freeform 3">
              <a:extLst>
                <a:ext uri="{FF2B5EF4-FFF2-40B4-BE49-F238E27FC236}">
                  <a16:creationId xmlns:a16="http://schemas.microsoft.com/office/drawing/2014/main" id="{A6848983-4420-DC56-3054-78E16238E21A}"/>
                </a:ext>
              </a:extLst>
            </p:cNvPr>
            <p:cNvSpPr/>
            <p:nvPr/>
          </p:nvSpPr>
          <p:spPr>
            <a:xfrm>
              <a:off x="0" y="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15" name="TextBox 4">
              <a:extLst>
                <a:ext uri="{FF2B5EF4-FFF2-40B4-BE49-F238E27FC236}">
                  <a16:creationId xmlns:a16="http://schemas.microsoft.com/office/drawing/2014/main" id="{18333D1A-FE55-D8AA-A4A1-DF76DF9D71EA}"/>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pic>
        <p:nvPicPr>
          <p:cNvPr id="16" name="Picture 15">
            <a:extLst>
              <a:ext uri="{FF2B5EF4-FFF2-40B4-BE49-F238E27FC236}">
                <a16:creationId xmlns:a16="http://schemas.microsoft.com/office/drawing/2014/main" id="{04F7D1F7-6BD4-33B1-024A-7BBE28F1732F}"/>
              </a:ext>
            </a:extLst>
          </p:cNvPr>
          <p:cNvPicPr>
            <a:picLocks noChangeAspect="1"/>
          </p:cNvPicPr>
          <p:nvPr/>
        </p:nvPicPr>
        <p:blipFill>
          <a:blip r:embed="rId3"/>
          <a:stretch>
            <a:fillRect/>
          </a:stretch>
        </p:blipFill>
        <p:spPr>
          <a:xfrm>
            <a:off x="1186394" y="464566"/>
            <a:ext cx="8001049" cy="4254048"/>
          </a:xfrm>
          <a:prstGeom prst="rect">
            <a:avLst/>
          </a:prstGeom>
        </p:spPr>
      </p:pic>
    </p:spTree>
    <p:extLst>
      <p:ext uri="{BB962C8B-B14F-4D97-AF65-F5344CB8AC3E}">
        <p14:creationId xmlns:p14="http://schemas.microsoft.com/office/powerpoint/2010/main" val="386013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7">
            <a:extLst>
              <a:ext uri="{FF2B5EF4-FFF2-40B4-BE49-F238E27FC236}">
                <a16:creationId xmlns:a16="http://schemas.microsoft.com/office/drawing/2014/main" id="{90AA5194-2B6E-844D-2428-D39387D6700C}"/>
              </a:ext>
            </a:extLst>
          </p:cNvPr>
          <p:cNvSpPr txBox="1"/>
          <p:nvPr/>
        </p:nvSpPr>
        <p:spPr>
          <a:xfrm>
            <a:off x="609600" y="7052051"/>
            <a:ext cx="5027992" cy="2413289"/>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Q6. Churn Rate vs. Customer Tenure</a:t>
            </a:r>
            <a:endParaRPr lang="en-US" sz="2689" dirty="0">
              <a:solidFill>
                <a:srgbClr val="6E332E"/>
              </a:solidFill>
              <a:latin typeface="DM Sans"/>
              <a:ea typeface="DM Sans"/>
              <a:cs typeface="DM Sans"/>
              <a:sym typeface="DM Sans"/>
            </a:endParaRPr>
          </a:p>
          <a:p>
            <a:pPr>
              <a:lnSpc>
                <a:spcPts val="3765"/>
              </a:lnSpc>
            </a:pPr>
            <a:r>
              <a:rPr lang="en-US" sz="2689" dirty="0">
                <a:solidFill>
                  <a:srgbClr val="6E332E"/>
                </a:solidFill>
                <a:latin typeface="DM Sans"/>
                <a:ea typeface="DM Sans"/>
                <a:cs typeface="DM Sans"/>
                <a:sym typeface="DM Sans"/>
              </a:rPr>
              <a:t>What is the correlation between customer tenure and churn rate?</a:t>
            </a:r>
          </a:p>
        </p:txBody>
      </p:sp>
      <p:sp>
        <p:nvSpPr>
          <p:cNvPr id="10" name="TextBox 9">
            <a:extLst>
              <a:ext uri="{FF2B5EF4-FFF2-40B4-BE49-F238E27FC236}">
                <a16:creationId xmlns:a16="http://schemas.microsoft.com/office/drawing/2014/main" id="{1105185F-F605-9F14-FFA4-09FEBB26CD90}"/>
              </a:ext>
            </a:extLst>
          </p:cNvPr>
          <p:cNvSpPr txBox="1"/>
          <p:nvPr/>
        </p:nvSpPr>
        <p:spPr>
          <a:xfrm>
            <a:off x="7772400" y="6894542"/>
            <a:ext cx="9647852" cy="2262158"/>
          </a:xfrm>
          <a:prstGeom prst="rect">
            <a:avLst/>
          </a:prstGeom>
          <a:noFill/>
        </p:spPr>
        <p:txBody>
          <a:bodyPr wrap="square">
            <a:spAutoFit/>
          </a:bodyPr>
          <a:lstStyle/>
          <a:p>
            <a:r>
              <a:rPr lang="en-US" b="1" dirty="0">
                <a:solidFill>
                  <a:schemeClr val="accent2">
                    <a:lumMod val="50000"/>
                  </a:schemeClr>
                </a:solidFill>
              </a:rPr>
              <a:t>Key Insights:</a:t>
            </a:r>
          </a:p>
          <a:p>
            <a:endParaRPr lang="en-US" sz="700" dirty="0">
              <a:solidFill>
                <a:schemeClr val="accent2">
                  <a:lumMod val="50000"/>
                </a:schemeClr>
              </a:solidFill>
            </a:endParaRPr>
          </a:p>
          <a:p>
            <a:r>
              <a:rPr lang="en-US" dirty="0">
                <a:solidFill>
                  <a:schemeClr val="accent2">
                    <a:lumMod val="50000"/>
                  </a:schemeClr>
                </a:solidFill>
              </a:rPr>
              <a:t>Customer tenure is a strong predictor of retention: New customers, have the highest churn risk.</a:t>
            </a:r>
          </a:p>
          <a:p>
            <a:endParaRPr lang="en-US" sz="800" dirty="0">
              <a:solidFill>
                <a:schemeClr val="accent2">
                  <a:lumMod val="50000"/>
                </a:schemeClr>
              </a:solidFill>
            </a:endParaRPr>
          </a:p>
          <a:p>
            <a:r>
              <a:rPr lang="en-US" dirty="0">
                <a:solidFill>
                  <a:schemeClr val="accent2">
                    <a:lumMod val="50000"/>
                  </a:schemeClr>
                </a:solidFill>
              </a:rPr>
              <a:t>Loyalty increases significantly over time: Long-tenured customers exhibit low churn rates and are the most loyal.</a:t>
            </a:r>
          </a:p>
          <a:p>
            <a:endParaRPr lang="en-US" dirty="0">
              <a:solidFill>
                <a:schemeClr val="accent2">
                  <a:lumMod val="50000"/>
                </a:schemeClr>
              </a:solidFill>
            </a:endParaRPr>
          </a:p>
          <a:p>
            <a:r>
              <a:rPr lang="en-US" b="1" dirty="0">
                <a:solidFill>
                  <a:schemeClr val="accent2">
                    <a:lumMod val="50000"/>
                  </a:schemeClr>
                </a:solidFill>
              </a:rPr>
              <a:t>Recommendation:</a:t>
            </a:r>
          </a:p>
          <a:p>
            <a:r>
              <a:rPr lang="en-US" dirty="0">
                <a:solidFill>
                  <a:schemeClr val="accent2">
                    <a:lumMod val="50000"/>
                  </a:schemeClr>
                </a:solidFill>
              </a:rPr>
              <a:t>Focus retention efforts on new customers and, while continuing to support long-tenured customers.</a:t>
            </a:r>
          </a:p>
        </p:txBody>
      </p:sp>
      <p:pic>
        <p:nvPicPr>
          <p:cNvPr id="11" name="Picture 10">
            <a:extLst>
              <a:ext uri="{FF2B5EF4-FFF2-40B4-BE49-F238E27FC236}">
                <a16:creationId xmlns:a16="http://schemas.microsoft.com/office/drawing/2014/main" id="{63F6C281-A2B3-1554-B6C3-2E1BD2F71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8241" y="878605"/>
            <a:ext cx="5731510" cy="4297740"/>
          </a:xfrm>
          <a:prstGeom prst="rect">
            <a:avLst/>
          </a:prstGeom>
        </p:spPr>
      </p:pic>
      <p:pic>
        <p:nvPicPr>
          <p:cNvPr id="12" name="Picture 11">
            <a:extLst>
              <a:ext uri="{FF2B5EF4-FFF2-40B4-BE49-F238E27FC236}">
                <a16:creationId xmlns:a16="http://schemas.microsoft.com/office/drawing/2014/main" id="{DB1F0776-3678-EFE4-7EA0-E3D3C6576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8669" y="1333500"/>
            <a:ext cx="8133579" cy="4551256"/>
          </a:xfrm>
          <a:prstGeom prst="rect">
            <a:avLst/>
          </a:prstGeom>
        </p:spPr>
      </p:pic>
      <p:sp>
        <p:nvSpPr>
          <p:cNvPr id="13" name="TextBox 16">
            <a:extLst>
              <a:ext uri="{FF2B5EF4-FFF2-40B4-BE49-F238E27FC236}">
                <a16:creationId xmlns:a16="http://schemas.microsoft.com/office/drawing/2014/main" id="{20DA5811-ABDA-3069-7F17-361AFEF1577F}"/>
              </a:ext>
            </a:extLst>
          </p:cNvPr>
          <p:cNvSpPr txBox="1"/>
          <p:nvPr/>
        </p:nvSpPr>
        <p:spPr>
          <a:xfrm>
            <a:off x="1295400" y="5837751"/>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grpSp>
        <p:nvGrpSpPr>
          <p:cNvPr id="14" name="Group 2">
            <a:extLst>
              <a:ext uri="{FF2B5EF4-FFF2-40B4-BE49-F238E27FC236}">
                <a16:creationId xmlns:a16="http://schemas.microsoft.com/office/drawing/2014/main" id="{EF05A16D-1433-B572-1912-7FFDE674C6C1}"/>
              </a:ext>
            </a:extLst>
          </p:cNvPr>
          <p:cNvGrpSpPr/>
          <p:nvPr/>
        </p:nvGrpSpPr>
        <p:grpSpPr>
          <a:xfrm>
            <a:off x="255518" y="6743700"/>
            <a:ext cx="5731510" cy="3124200"/>
            <a:chOff x="0" y="0"/>
            <a:chExt cx="2004874" cy="420143"/>
          </a:xfrm>
        </p:grpSpPr>
        <p:sp>
          <p:nvSpPr>
            <p:cNvPr id="15" name="Freeform 3">
              <a:extLst>
                <a:ext uri="{FF2B5EF4-FFF2-40B4-BE49-F238E27FC236}">
                  <a16:creationId xmlns:a16="http://schemas.microsoft.com/office/drawing/2014/main" id="{D76AA6E6-B3D2-8B6F-E7E6-F58F5E833CD9}"/>
                </a:ext>
              </a:extLst>
            </p:cNvPr>
            <p:cNvSpPr/>
            <p:nvPr/>
          </p:nvSpPr>
          <p:spPr>
            <a:xfrm>
              <a:off x="0" y="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16" name="TextBox 4">
              <a:extLst>
                <a:ext uri="{FF2B5EF4-FFF2-40B4-BE49-F238E27FC236}">
                  <a16:creationId xmlns:a16="http://schemas.microsoft.com/office/drawing/2014/main" id="{EABC6800-E4BB-2907-6DC8-D0C5A5C89F1B}"/>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643213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7">
            <a:extLst>
              <a:ext uri="{FF2B5EF4-FFF2-40B4-BE49-F238E27FC236}">
                <a16:creationId xmlns:a16="http://schemas.microsoft.com/office/drawing/2014/main" id="{90AA5194-2B6E-844D-2428-D39387D6700C}"/>
              </a:ext>
            </a:extLst>
          </p:cNvPr>
          <p:cNvSpPr txBox="1"/>
          <p:nvPr/>
        </p:nvSpPr>
        <p:spPr>
          <a:xfrm>
            <a:off x="457096" y="6428319"/>
            <a:ext cx="5027992" cy="3387915"/>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Q7. Churn Status vs. Streaming Service Usage</a:t>
            </a:r>
          </a:p>
          <a:p>
            <a:pPr>
              <a:lnSpc>
                <a:spcPts val="3765"/>
              </a:lnSpc>
            </a:pPr>
            <a:endParaRPr lang="en-US" sz="2689" dirty="0">
              <a:solidFill>
                <a:srgbClr val="6E332E"/>
              </a:solidFill>
              <a:latin typeface="DM Sans"/>
              <a:ea typeface="DM Sans"/>
              <a:cs typeface="DM Sans"/>
              <a:sym typeface="DM Sans"/>
            </a:endParaRPr>
          </a:p>
          <a:p>
            <a:pPr>
              <a:lnSpc>
                <a:spcPts val="3765"/>
              </a:lnSpc>
            </a:pPr>
            <a:r>
              <a:rPr lang="en-US" sz="2689" dirty="0">
                <a:solidFill>
                  <a:srgbClr val="6E332E"/>
                </a:solidFill>
                <a:latin typeface="DM Sans"/>
                <a:ea typeface="DM Sans"/>
                <a:cs typeface="DM Sans"/>
                <a:sym typeface="DM Sans"/>
              </a:rPr>
              <a:t>Are people who use streaming services like TV, movies, or music more likely to churn or not?</a:t>
            </a:r>
          </a:p>
        </p:txBody>
      </p:sp>
      <p:sp>
        <p:nvSpPr>
          <p:cNvPr id="10" name="TextBox 9">
            <a:extLst>
              <a:ext uri="{FF2B5EF4-FFF2-40B4-BE49-F238E27FC236}">
                <a16:creationId xmlns:a16="http://schemas.microsoft.com/office/drawing/2014/main" id="{1939493C-DD27-1010-0F66-D9E19F790FDC}"/>
              </a:ext>
            </a:extLst>
          </p:cNvPr>
          <p:cNvSpPr txBox="1"/>
          <p:nvPr/>
        </p:nvSpPr>
        <p:spPr>
          <a:xfrm>
            <a:off x="7848600" y="6952198"/>
            <a:ext cx="9654988" cy="2246769"/>
          </a:xfrm>
          <a:prstGeom prst="rect">
            <a:avLst/>
          </a:prstGeom>
          <a:noFill/>
        </p:spPr>
        <p:txBody>
          <a:bodyPr wrap="square">
            <a:spAutoFit/>
          </a:bodyPr>
          <a:lstStyle/>
          <a:p>
            <a:r>
              <a:rPr lang="en-US" b="1" dirty="0">
                <a:solidFill>
                  <a:schemeClr val="accent2">
                    <a:lumMod val="50000"/>
                  </a:schemeClr>
                </a:solidFill>
              </a:rPr>
              <a:t>Key Insights:</a:t>
            </a:r>
          </a:p>
          <a:p>
            <a:endParaRPr lang="en-US" sz="700" dirty="0">
              <a:solidFill>
                <a:schemeClr val="accent2">
                  <a:lumMod val="50000"/>
                </a:schemeClr>
              </a:solidFill>
            </a:endParaRPr>
          </a:p>
          <a:p>
            <a:pPr algn="just"/>
            <a:r>
              <a:rPr lang="en-US" dirty="0">
                <a:solidFill>
                  <a:schemeClr val="accent2">
                    <a:lumMod val="50000"/>
                  </a:schemeClr>
                </a:solidFill>
              </a:rPr>
              <a:t>Streaming service users (TV, movies, music) are more likely to churn.</a:t>
            </a:r>
          </a:p>
          <a:p>
            <a:endParaRPr lang="en-US" sz="700" dirty="0">
              <a:solidFill>
                <a:schemeClr val="accent2">
                  <a:lumMod val="50000"/>
                </a:schemeClr>
              </a:solidFill>
            </a:endParaRPr>
          </a:p>
          <a:p>
            <a:r>
              <a:rPr lang="en-US" dirty="0">
                <a:solidFill>
                  <a:schemeClr val="accent2">
                    <a:lumMod val="50000"/>
                  </a:schemeClr>
                </a:solidFill>
              </a:rPr>
              <a:t>Possible reasons for this trend include customers not finding value, customers switching for companies providing these services bundled with their plans. </a:t>
            </a:r>
          </a:p>
          <a:p>
            <a:endParaRPr lang="en-US" dirty="0">
              <a:solidFill>
                <a:schemeClr val="accent2">
                  <a:lumMod val="50000"/>
                </a:schemeClr>
              </a:solidFill>
            </a:endParaRPr>
          </a:p>
          <a:p>
            <a:r>
              <a:rPr lang="en-US" b="1" dirty="0">
                <a:solidFill>
                  <a:schemeClr val="accent2">
                    <a:lumMod val="50000"/>
                  </a:schemeClr>
                </a:solidFill>
              </a:rPr>
              <a:t>Recommendation:</a:t>
            </a:r>
          </a:p>
          <a:p>
            <a:r>
              <a:rPr lang="en-US" dirty="0">
                <a:solidFill>
                  <a:schemeClr val="accent2">
                    <a:lumMod val="50000"/>
                  </a:schemeClr>
                </a:solidFill>
              </a:rPr>
              <a:t>Consider offering bundled streaming services or value-driven incentives to reduce churn.</a:t>
            </a:r>
          </a:p>
        </p:txBody>
      </p:sp>
      <p:pic>
        <p:nvPicPr>
          <p:cNvPr id="11" name="Picture 10">
            <a:extLst>
              <a:ext uri="{FF2B5EF4-FFF2-40B4-BE49-F238E27FC236}">
                <a16:creationId xmlns:a16="http://schemas.microsoft.com/office/drawing/2014/main" id="{4173A107-15B7-55BC-24F3-70F3EECF08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72200" y="1088033"/>
            <a:ext cx="11563659" cy="4840858"/>
          </a:xfrm>
          <a:prstGeom prst="rect">
            <a:avLst/>
          </a:prstGeom>
        </p:spPr>
      </p:pic>
      <p:sp>
        <p:nvSpPr>
          <p:cNvPr id="13" name="TextBox 16">
            <a:extLst>
              <a:ext uri="{FF2B5EF4-FFF2-40B4-BE49-F238E27FC236}">
                <a16:creationId xmlns:a16="http://schemas.microsoft.com/office/drawing/2014/main" id="{D4C2A577-31CB-8686-ECBC-26E2A368DE83}"/>
              </a:ext>
            </a:extLst>
          </p:cNvPr>
          <p:cNvSpPr txBox="1"/>
          <p:nvPr/>
        </p:nvSpPr>
        <p:spPr>
          <a:xfrm>
            <a:off x="1493916" y="4946982"/>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grpSp>
        <p:nvGrpSpPr>
          <p:cNvPr id="14" name="Group 2">
            <a:extLst>
              <a:ext uri="{FF2B5EF4-FFF2-40B4-BE49-F238E27FC236}">
                <a16:creationId xmlns:a16="http://schemas.microsoft.com/office/drawing/2014/main" id="{78AD5C0C-FA86-B13D-BF64-FD077E431D57}"/>
              </a:ext>
            </a:extLst>
          </p:cNvPr>
          <p:cNvGrpSpPr/>
          <p:nvPr/>
        </p:nvGrpSpPr>
        <p:grpSpPr>
          <a:xfrm>
            <a:off x="255518" y="6210300"/>
            <a:ext cx="5611882" cy="3733800"/>
            <a:chOff x="0" y="0"/>
            <a:chExt cx="2004874" cy="420143"/>
          </a:xfrm>
        </p:grpSpPr>
        <p:sp>
          <p:nvSpPr>
            <p:cNvPr id="15" name="Freeform 3">
              <a:extLst>
                <a:ext uri="{FF2B5EF4-FFF2-40B4-BE49-F238E27FC236}">
                  <a16:creationId xmlns:a16="http://schemas.microsoft.com/office/drawing/2014/main" id="{F528D0CA-E71D-9283-E432-A30B911ABA76}"/>
                </a:ext>
              </a:extLst>
            </p:cNvPr>
            <p:cNvSpPr/>
            <p:nvPr/>
          </p:nvSpPr>
          <p:spPr>
            <a:xfrm>
              <a:off x="0" y="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16" name="TextBox 4">
              <a:extLst>
                <a:ext uri="{FF2B5EF4-FFF2-40B4-BE49-F238E27FC236}">
                  <a16:creationId xmlns:a16="http://schemas.microsoft.com/office/drawing/2014/main" id="{D6C81659-1EDD-39CB-4155-4FA3CCC961F0}"/>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366281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7">
            <a:extLst>
              <a:ext uri="{FF2B5EF4-FFF2-40B4-BE49-F238E27FC236}">
                <a16:creationId xmlns:a16="http://schemas.microsoft.com/office/drawing/2014/main" id="{90AA5194-2B6E-844D-2428-D39387D6700C}"/>
              </a:ext>
            </a:extLst>
          </p:cNvPr>
          <p:cNvSpPr txBox="1"/>
          <p:nvPr/>
        </p:nvSpPr>
        <p:spPr>
          <a:xfrm>
            <a:off x="711998" y="6362700"/>
            <a:ext cx="5027992" cy="3387915"/>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Q8. Churn Status vs. Average Monthly Charges</a:t>
            </a:r>
          </a:p>
          <a:p>
            <a:pPr>
              <a:lnSpc>
                <a:spcPts val="3765"/>
              </a:lnSpc>
            </a:pPr>
            <a:endParaRPr lang="en-US" sz="2689" dirty="0">
              <a:solidFill>
                <a:srgbClr val="6E332E"/>
              </a:solidFill>
              <a:latin typeface="DM Sans"/>
              <a:ea typeface="DM Sans"/>
              <a:cs typeface="DM Sans"/>
              <a:sym typeface="DM Sans"/>
            </a:endParaRPr>
          </a:p>
          <a:p>
            <a:pPr>
              <a:lnSpc>
                <a:spcPts val="3765"/>
              </a:lnSpc>
            </a:pPr>
            <a:r>
              <a:rPr lang="en-US" sz="2689" dirty="0">
                <a:solidFill>
                  <a:srgbClr val="6E332E"/>
                </a:solidFill>
                <a:latin typeface="DM Sans"/>
                <a:ea typeface="DM Sans"/>
                <a:cs typeface="DM Sans"/>
                <a:sym typeface="DM Sans"/>
              </a:rPr>
              <a:t>Is there a significant difference in the average monthly charges between churned and non-churned customers?</a:t>
            </a:r>
          </a:p>
        </p:txBody>
      </p:sp>
      <p:sp>
        <p:nvSpPr>
          <p:cNvPr id="11" name="TextBox 10">
            <a:extLst>
              <a:ext uri="{FF2B5EF4-FFF2-40B4-BE49-F238E27FC236}">
                <a16:creationId xmlns:a16="http://schemas.microsoft.com/office/drawing/2014/main" id="{8C4A8972-7BDB-FE44-A8EC-923C4D1BEBD3}"/>
              </a:ext>
            </a:extLst>
          </p:cNvPr>
          <p:cNvSpPr txBox="1"/>
          <p:nvPr/>
        </p:nvSpPr>
        <p:spPr>
          <a:xfrm>
            <a:off x="8126506" y="5486411"/>
            <a:ext cx="9654988" cy="4324261"/>
          </a:xfrm>
          <a:prstGeom prst="rect">
            <a:avLst/>
          </a:prstGeom>
          <a:noFill/>
        </p:spPr>
        <p:txBody>
          <a:bodyPr wrap="square">
            <a:spAutoFit/>
          </a:bodyPr>
          <a:lstStyle/>
          <a:p>
            <a:pPr algn="just"/>
            <a:r>
              <a:rPr lang="en-US" b="1" dirty="0">
                <a:solidFill>
                  <a:schemeClr val="accent2">
                    <a:lumMod val="50000"/>
                  </a:schemeClr>
                </a:solidFill>
              </a:rPr>
              <a:t>Key Insights:</a:t>
            </a:r>
          </a:p>
          <a:p>
            <a:pPr algn="just"/>
            <a:endParaRPr lang="en-US" sz="800" dirty="0">
              <a:solidFill>
                <a:schemeClr val="accent2">
                  <a:lumMod val="50000"/>
                </a:schemeClr>
              </a:solidFill>
            </a:endParaRPr>
          </a:p>
          <a:p>
            <a:pPr algn="just"/>
            <a:r>
              <a:rPr lang="en-US" dirty="0">
                <a:solidFill>
                  <a:schemeClr val="accent2">
                    <a:lumMod val="50000"/>
                  </a:schemeClr>
                </a:solidFill>
              </a:rPr>
              <a:t>Churned customers have a significantly higher average monthly charge of $74.44 compared to $61.27 for non-churned customers.</a:t>
            </a:r>
          </a:p>
          <a:p>
            <a:pPr algn="just"/>
            <a:endParaRPr lang="en-US" sz="600" dirty="0">
              <a:solidFill>
                <a:schemeClr val="accent2">
                  <a:lumMod val="50000"/>
                </a:schemeClr>
              </a:solidFill>
            </a:endParaRPr>
          </a:p>
          <a:p>
            <a:pPr algn="just"/>
            <a:r>
              <a:rPr lang="en-US" dirty="0">
                <a:solidFill>
                  <a:schemeClr val="accent2">
                    <a:lumMod val="50000"/>
                  </a:schemeClr>
                </a:solidFill>
              </a:rPr>
              <a:t>Statistical analysis (T-test) shows that the difference in monthly charges is statistically significant (p-value = 2.7e-60).</a:t>
            </a:r>
          </a:p>
          <a:p>
            <a:pPr algn="just"/>
            <a:endParaRPr lang="en-US" sz="800" dirty="0">
              <a:solidFill>
                <a:schemeClr val="accent2">
                  <a:lumMod val="50000"/>
                </a:schemeClr>
              </a:solidFill>
            </a:endParaRPr>
          </a:p>
          <a:p>
            <a:pPr algn="just"/>
            <a:r>
              <a:rPr lang="en-US" dirty="0">
                <a:solidFill>
                  <a:schemeClr val="accent2">
                    <a:lumMod val="50000"/>
                  </a:schemeClr>
                </a:solidFill>
              </a:rPr>
              <a:t>Churned customers are spread across higher charge ranges, while non-churned customers tend to be clustered around lower charges (~$20).</a:t>
            </a:r>
          </a:p>
          <a:p>
            <a:pPr algn="just"/>
            <a:endParaRPr lang="en-US" sz="600" dirty="0">
              <a:solidFill>
                <a:schemeClr val="accent2">
                  <a:lumMod val="50000"/>
                </a:schemeClr>
              </a:solidFill>
            </a:endParaRPr>
          </a:p>
          <a:p>
            <a:pPr algn="just"/>
            <a:r>
              <a:rPr lang="en-US" dirty="0">
                <a:solidFill>
                  <a:schemeClr val="accent2">
                    <a:lumMod val="50000"/>
                  </a:schemeClr>
                </a:solidFill>
              </a:rPr>
              <a:t>Higher monthly charges appear to be a strong indicator of churn.</a:t>
            </a:r>
          </a:p>
          <a:p>
            <a:pPr algn="just"/>
            <a:endParaRPr lang="en-US" sz="500" dirty="0">
              <a:solidFill>
                <a:schemeClr val="accent2">
                  <a:lumMod val="50000"/>
                </a:schemeClr>
              </a:solidFill>
            </a:endParaRPr>
          </a:p>
          <a:p>
            <a:pPr algn="just"/>
            <a:r>
              <a:rPr lang="en-US" b="1" dirty="0">
                <a:solidFill>
                  <a:schemeClr val="accent2">
                    <a:lumMod val="50000"/>
                  </a:schemeClr>
                </a:solidFill>
              </a:rPr>
              <a:t>Recommendation:</a:t>
            </a:r>
          </a:p>
          <a:p>
            <a:pPr algn="just"/>
            <a:r>
              <a:rPr lang="en-US" dirty="0">
                <a:solidFill>
                  <a:schemeClr val="accent2">
                    <a:lumMod val="50000"/>
                  </a:schemeClr>
                </a:solidFill>
              </a:rPr>
              <a:t>Review pricing structures for higher-paying customers and consider designing targeted retention strategies for them.</a:t>
            </a:r>
          </a:p>
          <a:p>
            <a:pPr algn="just"/>
            <a:endParaRPr lang="en-US" sz="600" dirty="0">
              <a:solidFill>
                <a:schemeClr val="accent2">
                  <a:lumMod val="50000"/>
                </a:schemeClr>
              </a:solidFill>
            </a:endParaRPr>
          </a:p>
          <a:p>
            <a:pPr algn="just"/>
            <a:r>
              <a:rPr lang="en-US" dirty="0">
                <a:solidFill>
                  <a:schemeClr val="accent2">
                    <a:lumMod val="50000"/>
                  </a:schemeClr>
                </a:solidFill>
              </a:rPr>
              <a:t>Investigate whether higher charges are aligned with the value delivered to these customers or if service issues are contributing to churn.</a:t>
            </a:r>
          </a:p>
        </p:txBody>
      </p:sp>
      <p:pic>
        <p:nvPicPr>
          <p:cNvPr id="12" name="Picture 11">
            <a:extLst>
              <a:ext uri="{FF2B5EF4-FFF2-40B4-BE49-F238E27FC236}">
                <a16:creationId xmlns:a16="http://schemas.microsoft.com/office/drawing/2014/main" id="{756A2CCD-0E70-89E2-8D84-66F54BB6BF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4798" y="801858"/>
            <a:ext cx="8330855" cy="4974884"/>
          </a:xfrm>
          <a:prstGeom prst="rect">
            <a:avLst/>
          </a:prstGeom>
        </p:spPr>
      </p:pic>
      <p:pic>
        <p:nvPicPr>
          <p:cNvPr id="13" name="Picture 12">
            <a:extLst>
              <a:ext uri="{FF2B5EF4-FFF2-40B4-BE49-F238E27FC236}">
                <a16:creationId xmlns:a16="http://schemas.microsoft.com/office/drawing/2014/main" id="{6E85848B-3FF9-8570-431B-AB2BC9276B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7200" y="823420"/>
            <a:ext cx="5034923" cy="3599349"/>
          </a:xfrm>
          <a:prstGeom prst="rect">
            <a:avLst/>
          </a:prstGeom>
        </p:spPr>
      </p:pic>
      <p:sp>
        <p:nvSpPr>
          <p:cNvPr id="14" name="TextBox 16">
            <a:extLst>
              <a:ext uri="{FF2B5EF4-FFF2-40B4-BE49-F238E27FC236}">
                <a16:creationId xmlns:a16="http://schemas.microsoft.com/office/drawing/2014/main" id="{A9024D02-EAFA-C88F-C3B7-88944B6D78F6}"/>
              </a:ext>
            </a:extLst>
          </p:cNvPr>
          <p:cNvSpPr txBox="1"/>
          <p:nvPr/>
        </p:nvSpPr>
        <p:spPr>
          <a:xfrm>
            <a:off x="1493916" y="4964057"/>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grpSp>
        <p:nvGrpSpPr>
          <p:cNvPr id="15" name="Group 2">
            <a:extLst>
              <a:ext uri="{FF2B5EF4-FFF2-40B4-BE49-F238E27FC236}">
                <a16:creationId xmlns:a16="http://schemas.microsoft.com/office/drawing/2014/main" id="{FF6DAB48-BED1-12E1-F397-0CC1951551DC}"/>
              </a:ext>
            </a:extLst>
          </p:cNvPr>
          <p:cNvGrpSpPr/>
          <p:nvPr/>
        </p:nvGrpSpPr>
        <p:grpSpPr>
          <a:xfrm>
            <a:off x="304800" y="5585273"/>
            <a:ext cx="7308009" cy="4434375"/>
            <a:chOff x="-93168" y="-28575"/>
            <a:chExt cx="2098042" cy="467739"/>
          </a:xfrm>
        </p:grpSpPr>
        <p:sp>
          <p:nvSpPr>
            <p:cNvPr id="16" name="Freeform 3">
              <a:extLst>
                <a:ext uri="{FF2B5EF4-FFF2-40B4-BE49-F238E27FC236}">
                  <a16:creationId xmlns:a16="http://schemas.microsoft.com/office/drawing/2014/main" id="{DFF870A6-7890-B068-6A42-452C673FB008}"/>
                </a:ext>
              </a:extLst>
            </p:cNvPr>
            <p:cNvSpPr/>
            <p:nvPr/>
          </p:nvSpPr>
          <p:spPr>
            <a:xfrm>
              <a:off x="-93168" y="19021"/>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txBody>
            <a:bodyPr/>
            <a:lstStyle/>
            <a:p>
              <a:endParaRPr lang="en-US" dirty="0"/>
            </a:p>
          </p:txBody>
        </p:sp>
        <p:sp>
          <p:nvSpPr>
            <p:cNvPr id="17" name="TextBox 4">
              <a:extLst>
                <a:ext uri="{FF2B5EF4-FFF2-40B4-BE49-F238E27FC236}">
                  <a16:creationId xmlns:a16="http://schemas.microsoft.com/office/drawing/2014/main" id="{A8C0E319-D7B1-FAAF-18C6-752579A72143}"/>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578384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7">
            <a:extLst>
              <a:ext uri="{FF2B5EF4-FFF2-40B4-BE49-F238E27FC236}">
                <a16:creationId xmlns:a16="http://schemas.microsoft.com/office/drawing/2014/main" id="{90AA5194-2B6E-844D-2428-D39387D6700C}"/>
              </a:ext>
            </a:extLst>
          </p:cNvPr>
          <p:cNvSpPr txBox="1"/>
          <p:nvPr/>
        </p:nvSpPr>
        <p:spPr>
          <a:xfrm>
            <a:off x="520545" y="6530842"/>
            <a:ext cx="6551991" cy="2413289"/>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Q9. Churned Customers vs. Add-On Services</a:t>
            </a:r>
          </a:p>
          <a:p>
            <a:pPr>
              <a:lnSpc>
                <a:spcPts val="3765"/>
              </a:lnSpc>
            </a:pPr>
            <a:endParaRPr lang="en-US" sz="2689" dirty="0">
              <a:solidFill>
                <a:srgbClr val="6E332E"/>
              </a:solidFill>
              <a:latin typeface="DM Sans"/>
              <a:ea typeface="DM Sans"/>
              <a:cs typeface="DM Sans"/>
              <a:sym typeface="DM Sans"/>
            </a:endParaRPr>
          </a:p>
          <a:p>
            <a:pPr>
              <a:lnSpc>
                <a:spcPts val="3765"/>
              </a:lnSpc>
            </a:pPr>
            <a:r>
              <a:rPr lang="en-US" sz="2689" dirty="0">
                <a:solidFill>
                  <a:srgbClr val="6E332E"/>
                </a:solidFill>
                <a:latin typeface="DM Sans"/>
                <a:ea typeface="DM Sans"/>
                <a:cs typeface="DM Sans"/>
                <a:sym typeface="DM Sans"/>
              </a:rPr>
              <a:t>Which is the relationship between add-on services and churn?</a:t>
            </a:r>
          </a:p>
        </p:txBody>
      </p:sp>
      <p:sp>
        <p:nvSpPr>
          <p:cNvPr id="10" name="TextBox 9">
            <a:extLst>
              <a:ext uri="{FF2B5EF4-FFF2-40B4-BE49-F238E27FC236}">
                <a16:creationId xmlns:a16="http://schemas.microsoft.com/office/drawing/2014/main" id="{0A7DC67D-8518-7D05-D1C7-FF464EA005E6}"/>
              </a:ext>
            </a:extLst>
          </p:cNvPr>
          <p:cNvSpPr txBox="1"/>
          <p:nvPr/>
        </p:nvSpPr>
        <p:spPr>
          <a:xfrm>
            <a:off x="8112467" y="6322901"/>
            <a:ext cx="9654988" cy="3108543"/>
          </a:xfrm>
          <a:prstGeom prst="rect">
            <a:avLst/>
          </a:prstGeom>
          <a:noFill/>
        </p:spPr>
        <p:txBody>
          <a:bodyPr wrap="square">
            <a:spAutoFit/>
          </a:bodyPr>
          <a:lstStyle/>
          <a:p>
            <a:r>
              <a:rPr lang="en-US" b="1" dirty="0">
                <a:solidFill>
                  <a:schemeClr val="accent2">
                    <a:lumMod val="50000"/>
                  </a:schemeClr>
                </a:solidFill>
              </a:rPr>
              <a:t>Key Insights:</a:t>
            </a:r>
          </a:p>
          <a:p>
            <a:r>
              <a:rPr lang="en-US" dirty="0">
                <a:solidFill>
                  <a:schemeClr val="accent2">
                    <a:lumMod val="50000"/>
                  </a:schemeClr>
                </a:solidFill>
              </a:rPr>
              <a:t>Customers who have subscribed to the add-on services are less likely to churn.</a:t>
            </a:r>
          </a:p>
          <a:p>
            <a:endParaRPr lang="en-US" sz="400" dirty="0">
              <a:solidFill>
                <a:schemeClr val="accent2">
                  <a:lumMod val="50000"/>
                </a:schemeClr>
              </a:solidFill>
            </a:endParaRPr>
          </a:p>
          <a:p>
            <a:r>
              <a:rPr lang="en-US" dirty="0">
                <a:solidFill>
                  <a:schemeClr val="accent2">
                    <a:lumMod val="50000"/>
                  </a:schemeClr>
                </a:solidFill>
              </a:rPr>
              <a:t>Online Security and Premium Tech Support are strongly associated with higher retention.</a:t>
            </a:r>
          </a:p>
          <a:p>
            <a:endParaRPr lang="en-US" sz="1000" dirty="0">
              <a:solidFill>
                <a:schemeClr val="accent2">
                  <a:lumMod val="50000"/>
                </a:schemeClr>
              </a:solidFill>
            </a:endParaRPr>
          </a:p>
          <a:p>
            <a:r>
              <a:rPr lang="en-US" dirty="0">
                <a:solidFill>
                  <a:schemeClr val="accent2">
                    <a:lumMod val="50000"/>
                  </a:schemeClr>
                </a:solidFill>
              </a:rPr>
              <a:t>Device Protection and Online Backup, which have less impact on retention.</a:t>
            </a:r>
          </a:p>
          <a:p>
            <a:endParaRPr lang="en-US" sz="1000" dirty="0">
              <a:solidFill>
                <a:schemeClr val="accent2">
                  <a:lumMod val="50000"/>
                </a:schemeClr>
              </a:solidFill>
            </a:endParaRPr>
          </a:p>
          <a:p>
            <a:r>
              <a:rPr lang="en-US" dirty="0">
                <a:solidFill>
                  <a:schemeClr val="accent2">
                    <a:lumMod val="50000"/>
                  </a:schemeClr>
                </a:solidFill>
              </a:rPr>
              <a:t>The lack of adoption of key value-added services (especially Online Security and Premium Tech Support) is a characteristic of customers who are most likely to churn.</a:t>
            </a:r>
          </a:p>
          <a:p>
            <a:endParaRPr lang="en-US" sz="1000" dirty="0">
              <a:solidFill>
                <a:schemeClr val="accent2">
                  <a:lumMod val="50000"/>
                </a:schemeClr>
              </a:solidFill>
            </a:endParaRPr>
          </a:p>
          <a:p>
            <a:r>
              <a:rPr lang="en-US" b="1" dirty="0">
                <a:solidFill>
                  <a:schemeClr val="accent2">
                    <a:lumMod val="50000"/>
                  </a:schemeClr>
                </a:solidFill>
              </a:rPr>
              <a:t>Recommendation:</a:t>
            </a:r>
          </a:p>
          <a:p>
            <a:r>
              <a:rPr lang="en-US" dirty="0">
                <a:solidFill>
                  <a:schemeClr val="accent2">
                    <a:lumMod val="50000"/>
                  </a:schemeClr>
                </a:solidFill>
              </a:rPr>
              <a:t>Encourage adoption of Online Security and Premium Tech Support among at-risk customers to boost retention.</a:t>
            </a:r>
          </a:p>
        </p:txBody>
      </p:sp>
      <p:pic>
        <p:nvPicPr>
          <p:cNvPr id="11" name="Picture 10">
            <a:extLst>
              <a:ext uri="{FF2B5EF4-FFF2-40B4-BE49-F238E27FC236}">
                <a16:creationId xmlns:a16="http://schemas.microsoft.com/office/drawing/2014/main" id="{8A830E1D-9973-E5FB-FA4B-B5896AC1A275}"/>
              </a:ext>
            </a:extLst>
          </p:cNvPr>
          <p:cNvPicPr>
            <a:picLocks noChangeAspect="1"/>
          </p:cNvPicPr>
          <p:nvPr/>
        </p:nvPicPr>
        <p:blipFill>
          <a:blip r:embed="rId2"/>
          <a:stretch>
            <a:fillRect/>
          </a:stretch>
        </p:blipFill>
        <p:spPr>
          <a:xfrm>
            <a:off x="7212082" y="268308"/>
            <a:ext cx="10401566" cy="6018192"/>
          </a:xfrm>
          <a:prstGeom prst="rect">
            <a:avLst/>
          </a:prstGeom>
        </p:spPr>
      </p:pic>
      <p:sp>
        <p:nvSpPr>
          <p:cNvPr id="12" name="TextBox 16">
            <a:extLst>
              <a:ext uri="{FF2B5EF4-FFF2-40B4-BE49-F238E27FC236}">
                <a16:creationId xmlns:a16="http://schemas.microsoft.com/office/drawing/2014/main" id="{BB274E3B-4BA9-8163-C81F-72B373195214}"/>
              </a:ext>
            </a:extLst>
          </p:cNvPr>
          <p:cNvSpPr txBox="1"/>
          <p:nvPr/>
        </p:nvSpPr>
        <p:spPr>
          <a:xfrm>
            <a:off x="1543197" y="4945380"/>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grpSp>
        <p:nvGrpSpPr>
          <p:cNvPr id="13" name="Group 2">
            <a:extLst>
              <a:ext uri="{FF2B5EF4-FFF2-40B4-BE49-F238E27FC236}">
                <a16:creationId xmlns:a16="http://schemas.microsoft.com/office/drawing/2014/main" id="{D84F5B7A-52E1-D20B-4382-68F6CC5764F1}"/>
              </a:ext>
            </a:extLst>
          </p:cNvPr>
          <p:cNvGrpSpPr/>
          <p:nvPr/>
        </p:nvGrpSpPr>
        <p:grpSpPr>
          <a:xfrm>
            <a:off x="-2438400" y="5882300"/>
            <a:ext cx="9803948" cy="7098287"/>
            <a:chOff x="0" y="-328586"/>
            <a:chExt cx="2814596" cy="748729"/>
          </a:xfrm>
        </p:grpSpPr>
        <p:sp>
          <p:nvSpPr>
            <p:cNvPr id="14" name="Freeform 3">
              <a:extLst>
                <a:ext uri="{FF2B5EF4-FFF2-40B4-BE49-F238E27FC236}">
                  <a16:creationId xmlns:a16="http://schemas.microsoft.com/office/drawing/2014/main" id="{D9D14FB8-A18B-806A-6303-C333ADC4AA4B}"/>
                </a:ext>
              </a:extLst>
            </p:cNvPr>
            <p:cNvSpPr/>
            <p:nvPr/>
          </p:nvSpPr>
          <p:spPr>
            <a:xfrm>
              <a:off x="809722" y="-328586"/>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txBody>
            <a:bodyPr/>
            <a:lstStyle/>
            <a:p>
              <a:endParaRPr lang="en-US" dirty="0"/>
            </a:p>
          </p:txBody>
        </p:sp>
        <p:sp>
          <p:nvSpPr>
            <p:cNvPr id="15" name="TextBox 4">
              <a:extLst>
                <a:ext uri="{FF2B5EF4-FFF2-40B4-BE49-F238E27FC236}">
                  <a16:creationId xmlns:a16="http://schemas.microsoft.com/office/drawing/2014/main" id="{EC95E1A4-BF36-2060-E514-186621CE9D4F}"/>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422396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35C99D6E-F646-C982-2BF7-603FEE69B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4816" y="446144"/>
            <a:ext cx="9829800" cy="6025835"/>
          </a:xfrm>
          <a:prstGeom prst="rect">
            <a:avLst/>
          </a:prstGeom>
        </p:spPr>
      </p:pic>
      <p:sp>
        <p:nvSpPr>
          <p:cNvPr id="6" name="TextBox 17">
            <a:extLst>
              <a:ext uri="{FF2B5EF4-FFF2-40B4-BE49-F238E27FC236}">
                <a16:creationId xmlns:a16="http://schemas.microsoft.com/office/drawing/2014/main" id="{90AA5194-2B6E-844D-2428-D39387D6700C}"/>
              </a:ext>
            </a:extLst>
          </p:cNvPr>
          <p:cNvSpPr txBox="1"/>
          <p:nvPr/>
        </p:nvSpPr>
        <p:spPr>
          <a:xfrm>
            <a:off x="382208" y="7122385"/>
            <a:ext cx="6170991" cy="2413289"/>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Q10. Churn Status vs. City/Location</a:t>
            </a:r>
          </a:p>
          <a:p>
            <a:pPr>
              <a:lnSpc>
                <a:spcPts val="3765"/>
              </a:lnSpc>
            </a:pPr>
            <a:endParaRPr lang="en-US" sz="2689" dirty="0">
              <a:solidFill>
                <a:srgbClr val="6E332E"/>
              </a:solidFill>
              <a:latin typeface="DM Sans"/>
              <a:ea typeface="DM Sans"/>
              <a:cs typeface="DM Sans"/>
              <a:sym typeface="DM Sans"/>
            </a:endParaRPr>
          </a:p>
          <a:p>
            <a:pPr>
              <a:lnSpc>
                <a:spcPts val="3765"/>
              </a:lnSpc>
            </a:pPr>
            <a:r>
              <a:rPr lang="en-US" sz="2689" dirty="0">
                <a:solidFill>
                  <a:srgbClr val="6E332E"/>
                </a:solidFill>
                <a:latin typeface="DM Sans"/>
                <a:ea typeface="DM Sans"/>
                <a:cs typeface="DM Sans"/>
                <a:sym typeface="DM Sans"/>
              </a:rPr>
              <a:t>Are there any specific cities or locations more likely to churn?</a:t>
            </a:r>
            <a:br>
              <a:rPr lang="en-US" sz="2689" dirty="0">
                <a:solidFill>
                  <a:srgbClr val="6E332E"/>
                </a:solidFill>
                <a:latin typeface="DM Sans"/>
                <a:ea typeface="DM Sans"/>
                <a:cs typeface="DM Sans"/>
                <a:sym typeface="DM Sans"/>
              </a:rPr>
            </a:br>
            <a:endParaRPr lang="en-US" sz="2689" dirty="0">
              <a:solidFill>
                <a:srgbClr val="6E332E"/>
              </a:solidFill>
              <a:latin typeface="DM Sans"/>
              <a:ea typeface="DM Sans"/>
              <a:cs typeface="DM Sans"/>
              <a:sym typeface="DM Sans"/>
            </a:endParaRPr>
          </a:p>
        </p:txBody>
      </p:sp>
      <p:sp>
        <p:nvSpPr>
          <p:cNvPr id="10" name="TextBox 9">
            <a:extLst>
              <a:ext uri="{FF2B5EF4-FFF2-40B4-BE49-F238E27FC236}">
                <a16:creationId xmlns:a16="http://schemas.microsoft.com/office/drawing/2014/main" id="{2C0B1895-96E7-FA25-66F7-0864AE950467}"/>
              </a:ext>
            </a:extLst>
          </p:cNvPr>
          <p:cNvSpPr txBox="1"/>
          <p:nvPr/>
        </p:nvSpPr>
        <p:spPr>
          <a:xfrm>
            <a:off x="7696200" y="6304950"/>
            <a:ext cx="9982200" cy="3231654"/>
          </a:xfrm>
          <a:prstGeom prst="rect">
            <a:avLst/>
          </a:prstGeom>
          <a:noFill/>
        </p:spPr>
        <p:txBody>
          <a:bodyPr wrap="square">
            <a:spAutoFit/>
          </a:bodyPr>
          <a:lstStyle/>
          <a:p>
            <a:pPr algn="just"/>
            <a:r>
              <a:rPr lang="en-US" b="1" dirty="0">
                <a:solidFill>
                  <a:schemeClr val="accent2">
                    <a:lumMod val="50000"/>
                  </a:schemeClr>
                </a:solidFill>
              </a:rPr>
              <a:t>Key Insights:</a:t>
            </a:r>
          </a:p>
          <a:p>
            <a:pPr algn="just"/>
            <a:endParaRPr lang="en-US" sz="800" dirty="0">
              <a:solidFill>
                <a:schemeClr val="accent2">
                  <a:lumMod val="50000"/>
                </a:schemeClr>
              </a:solidFill>
            </a:endParaRPr>
          </a:p>
          <a:p>
            <a:pPr algn="just"/>
            <a:r>
              <a:rPr lang="en-US" dirty="0">
                <a:solidFill>
                  <a:schemeClr val="accent2">
                    <a:lumMod val="50000"/>
                  </a:schemeClr>
                </a:solidFill>
              </a:rPr>
              <a:t>Churn rates vary significantly by city, with most top cities retaining more customers than they lose.</a:t>
            </a:r>
          </a:p>
          <a:p>
            <a:pPr algn="just"/>
            <a:endParaRPr lang="en-US" sz="800" dirty="0">
              <a:solidFill>
                <a:schemeClr val="accent2">
                  <a:lumMod val="50000"/>
                </a:schemeClr>
              </a:solidFill>
            </a:endParaRPr>
          </a:p>
          <a:p>
            <a:pPr algn="just"/>
            <a:r>
              <a:rPr lang="en-US" dirty="0">
                <a:solidFill>
                  <a:schemeClr val="accent2">
                    <a:lumMod val="50000"/>
                  </a:schemeClr>
                </a:solidFill>
              </a:rPr>
              <a:t>San Diego and Escondido stand out with higher churn rates relative to non-churned customers, indicating these cities face greater churn challenges.</a:t>
            </a:r>
          </a:p>
          <a:p>
            <a:pPr algn="just"/>
            <a:endParaRPr lang="en-US" sz="800" dirty="0">
              <a:solidFill>
                <a:schemeClr val="accent2">
                  <a:lumMod val="50000"/>
                </a:schemeClr>
              </a:solidFill>
            </a:endParaRPr>
          </a:p>
          <a:p>
            <a:pPr algn="just"/>
            <a:r>
              <a:rPr lang="en-US" dirty="0">
                <a:solidFill>
                  <a:schemeClr val="accent2">
                    <a:lumMod val="50000"/>
                  </a:schemeClr>
                </a:solidFill>
              </a:rPr>
              <a:t>Geographic location appears to be a significant factor influencing churn, suggesting that local market conditions, service coverage, or demographics may be contributing to these higher churn rates.</a:t>
            </a:r>
          </a:p>
          <a:p>
            <a:pPr algn="just"/>
            <a:endParaRPr lang="en-US" sz="800" dirty="0">
              <a:solidFill>
                <a:schemeClr val="accent2">
                  <a:lumMod val="50000"/>
                </a:schemeClr>
              </a:solidFill>
            </a:endParaRPr>
          </a:p>
          <a:p>
            <a:pPr algn="just"/>
            <a:r>
              <a:rPr lang="en-US" b="1" dirty="0">
                <a:solidFill>
                  <a:schemeClr val="accent2">
                    <a:lumMod val="50000"/>
                  </a:schemeClr>
                </a:solidFill>
              </a:rPr>
              <a:t>Recommendation:</a:t>
            </a:r>
          </a:p>
          <a:p>
            <a:pPr algn="just"/>
            <a:endParaRPr lang="en-US" sz="600" dirty="0">
              <a:solidFill>
                <a:schemeClr val="accent2">
                  <a:lumMod val="50000"/>
                </a:schemeClr>
              </a:solidFill>
            </a:endParaRPr>
          </a:p>
          <a:p>
            <a:pPr algn="just"/>
            <a:r>
              <a:rPr lang="en-US" dirty="0">
                <a:solidFill>
                  <a:schemeClr val="accent2">
                    <a:lumMod val="50000"/>
                  </a:schemeClr>
                </a:solidFill>
              </a:rPr>
              <a:t>Investigate San Diego and Escondido for potential geographic factors influencing churn, such as market competition or service issues, and develop localized retention strategies.</a:t>
            </a:r>
          </a:p>
        </p:txBody>
      </p:sp>
      <p:sp>
        <p:nvSpPr>
          <p:cNvPr id="13" name="TextBox 16">
            <a:extLst>
              <a:ext uri="{FF2B5EF4-FFF2-40B4-BE49-F238E27FC236}">
                <a16:creationId xmlns:a16="http://schemas.microsoft.com/office/drawing/2014/main" id="{AEE7C98B-3D81-2250-448F-FA0C9519117D}"/>
              </a:ext>
            </a:extLst>
          </p:cNvPr>
          <p:cNvSpPr txBox="1"/>
          <p:nvPr/>
        </p:nvSpPr>
        <p:spPr>
          <a:xfrm>
            <a:off x="1371600" y="4897738"/>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grpSp>
        <p:nvGrpSpPr>
          <p:cNvPr id="14" name="Group 2">
            <a:extLst>
              <a:ext uri="{FF2B5EF4-FFF2-40B4-BE49-F238E27FC236}">
                <a16:creationId xmlns:a16="http://schemas.microsoft.com/office/drawing/2014/main" id="{23F84331-4DDC-DA20-BA96-588EB1548334}"/>
              </a:ext>
            </a:extLst>
          </p:cNvPr>
          <p:cNvGrpSpPr/>
          <p:nvPr/>
        </p:nvGrpSpPr>
        <p:grpSpPr>
          <a:xfrm>
            <a:off x="255518" y="5613852"/>
            <a:ext cx="6983482" cy="4254048"/>
            <a:chOff x="0" y="-28575"/>
            <a:chExt cx="2004874" cy="448718"/>
          </a:xfrm>
        </p:grpSpPr>
        <p:sp>
          <p:nvSpPr>
            <p:cNvPr id="15" name="Freeform 3">
              <a:extLst>
                <a:ext uri="{FF2B5EF4-FFF2-40B4-BE49-F238E27FC236}">
                  <a16:creationId xmlns:a16="http://schemas.microsoft.com/office/drawing/2014/main" id="{BDCAF3DB-000C-4588-115F-C47624DBAFD8}"/>
                </a:ext>
              </a:extLst>
            </p:cNvPr>
            <p:cNvSpPr/>
            <p:nvPr/>
          </p:nvSpPr>
          <p:spPr>
            <a:xfrm>
              <a:off x="0" y="66489"/>
              <a:ext cx="1807989" cy="353654"/>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16" name="TextBox 4">
              <a:extLst>
                <a:ext uri="{FF2B5EF4-FFF2-40B4-BE49-F238E27FC236}">
                  <a16:creationId xmlns:a16="http://schemas.microsoft.com/office/drawing/2014/main" id="{AF6585E6-2AA9-9A0A-9CB7-27B290C5CD03}"/>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5255294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17">
            <a:extLst>
              <a:ext uri="{FF2B5EF4-FFF2-40B4-BE49-F238E27FC236}">
                <a16:creationId xmlns:a16="http://schemas.microsoft.com/office/drawing/2014/main" id="{90AA5194-2B6E-844D-2428-D39387D6700C}"/>
              </a:ext>
            </a:extLst>
          </p:cNvPr>
          <p:cNvSpPr txBox="1"/>
          <p:nvPr/>
        </p:nvSpPr>
        <p:spPr>
          <a:xfrm>
            <a:off x="382209" y="7122385"/>
            <a:ext cx="5027992" cy="1925976"/>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Q11. Churn Status vs. Referral Behavior</a:t>
            </a:r>
            <a:endParaRPr lang="en-US" sz="2689" dirty="0">
              <a:solidFill>
                <a:srgbClr val="6E332E"/>
              </a:solidFill>
              <a:latin typeface="DM Sans"/>
              <a:ea typeface="DM Sans"/>
              <a:cs typeface="DM Sans"/>
              <a:sym typeface="DM Sans"/>
            </a:endParaRPr>
          </a:p>
          <a:p>
            <a:pPr>
              <a:lnSpc>
                <a:spcPts val="3765"/>
              </a:lnSpc>
            </a:pPr>
            <a:r>
              <a:rPr lang="en-US" sz="2689" dirty="0">
                <a:solidFill>
                  <a:srgbClr val="6E332E"/>
                </a:solidFill>
                <a:latin typeface="DM Sans"/>
                <a:ea typeface="DM Sans"/>
                <a:cs typeface="DM Sans"/>
                <a:sym typeface="DM Sans"/>
              </a:rPr>
              <a:t>Are people who refer a friend more or less likely to churn?</a:t>
            </a:r>
          </a:p>
        </p:txBody>
      </p:sp>
      <p:sp>
        <p:nvSpPr>
          <p:cNvPr id="8" name="TextBox 7">
            <a:extLst>
              <a:ext uri="{FF2B5EF4-FFF2-40B4-BE49-F238E27FC236}">
                <a16:creationId xmlns:a16="http://schemas.microsoft.com/office/drawing/2014/main" id="{59ECC2BE-3782-3A82-1D50-5225751E38D6}"/>
              </a:ext>
            </a:extLst>
          </p:cNvPr>
          <p:cNvSpPr txBox="1"/>
          <p:nvPr/>
        </p:nvSpPr>
        <p:spPr>
          <a:xfrm>
            <a:off x="7671827" y="6104197"/>
            <a:ext cx="9647694" cy="3139321"/>
          </a:xfrm>
          <a:prstGeom prst="rect">
            <a:avLst/>
          </a:prstGeom>
          <a:noFill/>
        </p:spPr>
        <p:txBody>
          <a:bodyPr wrap="square">
            <a:spAutoFit/>
          </a:bodyPr>
          <a:lstStyle/>
          <a:p>
            <a:r>
              <a:rPr lang="en-US" b="1" dirty="0">
                <a:solidFill>
                  <a:schemeClr val="accent2">
                    <a:lumMod val="50000"/>
                  </a:schemeClr>
                </a:solidFill>
              </a:rPr>
              <a:t>Key Insights:</a:t>
            </a:r>
          </a:p>
          <a:p>
            <a:endParaRPr lang="en-US" sz="700" dirty="0">
              <a:solidFill>
                <a:schemeClr val="accent2">
                  <a:lumMod val="50000"/>
                </a:schemeClr>
              </a:solidFill>
            </a:endParaRPr>
          </a:p>
          <a:p>
            <a:r>
              <a:rPr lang="en-US" dirty="0">
                <a:solidFill>
                  <a:schemeClr val="accent2">
                    <a:lumMod val="50000"/>
                  </a:schemeClr>
                </a:solidFill>
              </a:rPr>
              <a:t>Referral activity is strongly linked to customer retention.</a:t>
            </a:r>
          </a:p>
          <a:p>
            <a:endParaRPr lang="en-US" sz="700" dirty="0">
              <a:solidFill>
                <a:schemeClr val="accent2">
                  <a:lumMod val="50000"/>
                </a:schemeClr>
              </a:solidFill>
            </a:endParaRPr>
          </a:p>
          <a:p>
            <a:r>
              <a:rPr lang="en-US" dirty="0">
                <a:solidFill>
                  <a:schemeClr val="accent2">
                    <a:lumMod val="50000"/>
                  </a:schemeClr>
                </a:solidFill>
              </a:rPr>
              <a:t>The largest group of both retained and churned customers made 0 referrals.</a:t>
            </a:r>
          </a:p>
          <a:p>
            <a:endParaRPr lang="en-US" sz="800" dirty="0">
              <a:solidFill>
                <a:schemeClr val="accent2">
                  <a:lumMod val="50000"/>
                </a:schemeClr>
              </a:solidFill>
            </a:endParaRPr>
          </a:p>
          <a:p>
            <a:r>
              <a:rPr lang="en-US" dirty="0">
                <a:solidFill>
                  <a:schemeClr val="accent2">
                    <a:lumMod val="50000"/>
                  </a:schemeClr>
                </a:solidFill>
              </a:rPr>
              <a:t>However, retained customers are much more likely to make 1 or more referrals (especially 2+), with nearly all customers making 2+ referrals being retained.</a:t>
            </a:r>
          </a:p>
          <a:p>
            <a:endParaRPr lang="en-US" sz="800" dirty="0">
              <a:solidFill>
                <a:schemeClr val="accent2">
                  <a:lumMod val="50000"/>
                </a:schemeClr>
              </a:solidFill>
            </a:endParaRPr>
          </a:p>
          <a:p>
            <a:r>
              <a:rPr lang="en-US" dirty="0">
                <a:solidFill>
                  <a:schemeClr val="accent2">
                    <a:lumMod val="50000"/>
                  </a:schemeClr>
                </a:solidFill>
              </a:rPr>
              <a:t>Churned customers rarely participate in the referral program beyond zero or one referral.</a:t>
            </a:r>
          </a:p>
          <a:p>
            <a:endParaRPr lang="en-US" sz="600" dirty="0">
              <a:solidFill>
                <a:schemeClr val="accent2">
                  <a:lumMod val="50000"/>
                </a:schemeClr>
              </a:solidFill>
            </a:endParaRPr>
          </a:p>
          <a:p>
            <a:r>
              <a:rPr lang="en-US" b="1" dirty="0">
                <a:solidFill>
                  <a:schemeClr val="accent2">
                    <a:lumMod val="50000"/>
                  </a:schemeClr>
                </a:solidFill>
              </a:rPr>
              <a:t>Recommendation:</a:t>
            </a:r>
            <a:endParaRPr lang="en-US" sz="500" dirty="0">
              <a:solidFill>
                <a:schemeClr val="accent2">
                  <a:lumMod val="50000"/>
                </a:schemeClr>
              </a:solidFill>
            </a:endParaRPr>
          </a:p>
          <a:p>
            <a:r>
              <a:rPr lang="en-US" dirty="0">
                <a:solidFill>
                  <a:schemeClr val="accent2">
                    <a:lumMod val="50000"/>
                  </a:schemeClr>
                </a:solidFill>
              </a:rPr>
              <a:t>Leverage referral programs as a strong loyalty indicator. Consider incentivizing referrals to enhance retention, especially for customers making fewer or no referrals.</a:t>
            </a:r>
          </a:p>
        </p:txBody>
      </p:sp>
      <p:pic>
        <p:nvPicPr>
          <p:cNvPr id="9" name="Picture 8">
            <a:extLst>
              <a:ext uri="{FF2B5EF4-FFF2-40B4-BE49-F238E27FC236}">
                <a16:creationId xmlns:a16="http://schemas.microsoft.com/office/drawing/2014/main" id="{E7C355F5-9BF5-98FF-6EF5-A5836E8F7F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7955" y="1435291"/>
            <a:ext cx="7412421" cy="3865681"/>
          </a:xfrm>
          <a:prstGeom prst="rect">
            <a:avLst/>
          </a:prstGeom>
        </p:spPr>
      </p:pic>
      <p:pic>
        <p:nvPicPr>
          <p:cNvPr id="10" name="Picture 9">
            <a:extLst>
              <a:ext uri="{FF2B5EF4-FFF2-40B4-BE49-F238E27FC236}">
                <a16:creationId xmlns:a16="http://schemas.microsoft.com/office/drawing/2014/main" id="{6F6BAB43-12FE-9DBA-682D-BEC972C95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68499" y="986481"/>
            <a:ext cx="6238990" cy="4883623"/>
          </a:xfrm>
          <a:prstGeom prst="rect">
            <a:avLst/>
          </a:prstGeom>
        </p:spPr>
      </p:pic>
      <p:sp>
        <p:nvSpPr>
          <p:cNvPr id="11" name="TextBox 16">
            <a:extLst>
              <a:ext uri="{FF2B5EF4-FFF2-40B4-BE49-F238E27FC236}">
                <a16:creationId xmlns:a16="http://schemas.microsoft.com/office/drawing/2014/main" id="{EDEFFFED-EB15-FA00-6D56-986D6A53F146}"/>
              </a:ext>
            </a:extLst>
          </p:cNvPr>
          <p:cNvSpPr txBox="1"/>
          <p:nvPr/>
        </p:nvSpPr>
        <p:spPr>
          <a:xfrm>
            <a:off x="874612" y="5604615"/>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grpSp>
        <p:nvGrpSpPr>
          <p:cNvPr id="12" name="Group 2">
            <a:extLst>
              <a:ext uri="{FF2B5EF4-FFF2-40B4-BE49-F238E27FC236}">
                <a16:creationId xmlns:a16="http://schemas.microsoft.com/office/drawing/2014/main" id="{0DE96EEE-C56F-09C8-AB13-79B3FA686A4A}"/>
              </a:ext>
            </a:extLst>
          </p:cNvPr>
          <p:cNvGrpSpPr/>
          <p:nvPr/>
        </p:nvGrpSpPr>
        <p:grpSpPr>
          <a:xfrm>
            <a:off x="255518" y="6515100"/>
            <a:ext cx="5154683" cy="3352800"/>
            <a:chOff x="0" y="0"/>
            <a:chExt cx="2004874" cy="420143"/>
          </a:xfrm>
        </p:grpSpPr>
        <p:sp>
          <p:nvSpPr>
            <p:cNvPr id="13" name="Freeform 3">
              <a:extLst>
                <a:ext uri="{FF2B5EF4-FFF2-40B4-BE49-F238E27FC236}">
                  <a16:creationId xmlns:a16="http://schemas.microsoft.com/office/drawing/2014/main" id="{C841AE83-D7CA-D148-A419-E49D06AAC137}"/>
                </a:ext>
              </a:extLst>
            </p:cNvPr>
            <p:cNvSpPr/>
            <p:nvPr/>
          </p:nvSpPr>
          <p:spPr>
            <a:xfrm>
              <a:off x="0" y="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14" name="TextBox 4">
              <a:extLst>
                <a:ext uri="{FF2B5EF4-FFF2-40B4-BE49-F238E27FC236}">
                  <a16:creationId xmlns:a16="http://schemas.microsoft.com/office/drawing/2014/main" id="{2BE0098B-A5A7-8DCB-D5ED-EFD64D11E95B}"/>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1534287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6E332E"/>
        </a:solidFill>
        <a:effectLst/>
      </p:bgPr>
    </p:bg>
    <p:spTree>
      <p:nvGrpSpPr>
        <p:cNvPr id="1" name=""/>
        <p:cNvGrpSpPr/>
        <p:nvPr/>
      </p:nvGrpSpPr>
      <p:grpSpPr>
        <a:xfrm>
          <a:off x="0" y="0"/>
          <a:ext cx="0" cy="0"/>
          <a:chOff x="0" y="0"/>
          <a:chExt cx="0" cy="0"/>
        </a:xfrm>
      </p:grpSpPr>
      <p:sp>
        <p:nvSpPr>
          <p:cNvPr id="2" name="TextBox 2"/>
          <p:cNvSpPr txBox="1"/>
          <p:nvPr/>
        </p:nvSpPr>
        <p:spPr>
          <a:xfrm>
            <a:off x="6057900" y="800100"/>
            <a:ext cx="6172200" cy="1660326"/>
          </a:xfrm>
          <a:prstGeom prst="rect">
            <a:avLst/>
          </a:prstGeom>
        </p:spPr>
        <p:txBody>
          <a:bodyPr wrap="square" lIns="0" tIns="0" rIns="0" bIns="0" rtlCol="0" anchor="t">
            <a:spAutoFit/>
          </a:bodyPr>
          <a:lstStyle/>
          <a:p>
            <a:pPr algn="r">
              <a:lnSpc>
                <a:spcPts val="15193"/>
              </a:lnSpc>
            </a:pPr>
            <a:r>
              <a:rPr lang="en-US" sz="6600" b="1" dirty="0">
                <a:solidFill>
                  <a:srgbClr val="FFFFFF"/>
                </a:solidFill>
                <a:latin typeface="Times New Roman" panose="02020603050405020304" pitchFamily="18" charset="0"/>
                <a:ea typeface="Hagrid Ultra-Bold"/>
                <a:cs typeface="Times New Roman" panose="02020603050405020304" pitchFamily="18" charset="0"/>
                <a:sym typeface="Hagrid Ultra-Bold"/>
              </a:rPr>
              <a:t>Key Suggestions</a:t>
            </a:r>
          </a:p>
        </p:txBody>
      </p:sp>
      <p:sp>
        <p:nvSpPr>
          <p:cNvPr id="8" name="TextBox 7">
            <a:extLst>
              <a:ext uri="{FF2B5EF4-FFF2-40B4-BE49-F238E27FC236}">
                <a16:creationId xmlns:a16="http://schemas.microsoft.com/office/drawing/2014/main" id="{F9A44CAC-CB00-8AAA-1460-95424B390149}"/>
              </a:ext>
            </a:extLst>
          </p:cNvPr>
          <p:cNvSpPr txBox="1"/>
          <p:nvPr/>
        </p:nvSpPr>
        <p:spPr>
          <a:xfrm>
            <a:off x="800100" y="2933700"/>
            <a:ext cx="16687800" cy="6370975"/>
          </a:xfrm>
          <a:prstGeom prst="rect">
            <a:avLst/>
          </a:prstGeom>
          <a:noFill/>
        </p:spPr>
        <p:txBody>
          <a:bodyPr wrap="square">
            <a:spAutoFit/>
          </a:bodyPr>
          <a:lstStyle/>
          <a:p>
            <a:pPr algn="just"/>
            <a:r>
              <a:rPr lang="en-US" sz="3600" b="1" u="sng" dirty="0">
                <a:solidFill>
                  <a:schemeClr val="bg1">
                    <a:lumMod val="95000"/>
                  </a:schemeClr>
                </a:solidFill>
              </a:rPr>
              <a:t>Marketing &amp; Sales Team: Focus Areas</a:t>
            </a:r>
          </a:p>
          <a:p>
            <a:pPr algn="just"/>
            <a:endParaRPr lang="en-US" sz="1400" b="1" u="sng" dirty="0">
              <a:solidFill>
                <a:schemeClr val="bg1">
                  <a:lumMod val="95000"/>
                </a:schemeClr>
              </a:solidFill>
            </a:endParaRPr>
          </a:p>
          <a:p>
            <a:pPr marL="285750" indent="-285750" algn="just">
              <a:buFont typeface="Arial" panose="020B0604020202020204" pitchFamily="34" charset="0"/>
              <a:buChar char="•"/>
            </a:pPr>
            <a:r>
              <a:rPr lang="en-US" sz="3200" dirty="0">
                <a:solidFill>
                  <a:schemeClr val="bg1">
                    <a:lumMod val="95000"/>
                  </a:schemeClr>
                </a:solidFill>
              </a:rPr>
              <a:t>Targeted offers (e.g., bundles, loyalty programs, time-limited discounts) could re-engage inactive users.</a:t>
            </a:r>
          </a:p>
          <a:p>
            <a:pPr marL="285750" indent="-285750" algn="just">
              <a:buFont typeface="Arial" panose="020B0604020202020204" pitchFamily="34" charset="0"/>
              <a:buChar char="•"/>
            </a:pPr>
            <a:r>
              <a:rPr lang="en-US" sz="3200" dirty="0">
                <a:solidFill>
                  <a:schemeClr val="bg1">
                    <a:lumMod val="95000"/>
                  </a:schemeClr>
                </a:solidFill>
              </a:rPr>
              <a:t>Personalized pricing based on usage and engagement may improve retention.</a:t>
            </a:r>
          </a:p>
          <a:p>
            <a:pPr marL="285750" indent="-285750" algn="just">
              <a:buFont typeface="Arial" panose="020B0604020202020204" pitchFamily="34" charset="0"/>
              <a:buChar char="•"/>
            </a:pPr>
            <a:r>
              <a:rPr lang="en-US" sz="3200" dirty="0">
                <a:solidFill>
                  <a:schemeClr val="bg1">
                    <a:lumMod val="95000"/>
                  </a:schemeClr>
                </a:solidFill>
              </a:rPr>
              <a:t>Early feedback help reduce churn.</a:t>
            </a:r>
          </a:p>
          <a:p>
            <a:pPr marL="285750" indent="-285750" algn="just">
              <a:buFont typeface="Arial" panose="020B0604020202020204" pitchFamily="34" charset="0"/>
              <a:buChar char="•"/>
            </a:pPr>
            <a:r>
              <a:rPr lang="en-US" sz="3200" dirty="0">
                <a:solidFill>
                  <a:schemeClr val="bg1">
                    <a:lumMod val="95000"/>
                  </a:schemeClr>
                </a:solidFill>
              </a:rPr>
              <a:t>Senior customers and high-churn cities need tailored marketing.</a:t>
            </a:r>
          </a:p>
          <a:p>
            <a:pPr algn="just"/>
            <a:endParaRPr lang="en-US" dirty="0">
              <a:solidFill>
                <a:schemeClr val="bg1">
                  <a:lumMod val="95000"/>
                </a:schemeClr>
              </a:solidFill>
            </a:endParaRPr>
          </a:p>
          <a:p>
            <a:pPr algn="just"/>
            <a:r>
              <a:rPr lang="en-US" sz="3600" b="1" u="sng" dirty="0">
                <a:solidFill>
                  <a:schemeClr val="bg1">
                    <a:lumMod val="95000"/>
                  </a:schemeClr>
                </a:solidFill>
              </a:rPr>
              <a:t>Product Managers: Focus Areas</a:t>
            </a:r>
          </a:p>
          <a:p>
            <a:pPr algn="just"/>
            <a:endParaRPr lang="en-US" sz="1600" dirty="0">
              <a:solidFill>
                <a:schemeClr val="bg1">
                  <a:lumMod val="95000"/>
                </a:schemeClr>
              </a:solidFill>
            </a:endParaRPr>
          </a:p>
          <a:p>
            <a:pPr marL="457200" indent="-457200" algn="just">
              <a:buFont typeface="Arial" panose="020B0604020202020204" pitchFamily="34" charset="0"/>
              <a:buChar char="•"/>
            </a:pPr>
            <a:r>
              <a:rPr lang="en-US" sz="3200" dirty="0">
                <a:solidFill>
                  <a:schemeClr val="bg1">
                    <a:lumMod val="95000"/>
                  </a:schemeClr>
                </a:solidFill>
              </a:rPr>
              <a:t>High churn for Streaming TV, Movies, and Music suggests insufficient value.</a:t>
            </a:r>
          </a:p>
          <a:p>
            <a:pPr marL="457200" indent="-457200" algn="just">
              <a:buFont typeface="Arial" panose="020B0604020202020204" pitchFamily="34" charset="0"/>
              <a:buChar char="•"/>
            </a:pPr>
            <a:r>
              <a:rPr lang="en-US" sz="3200" dirty="0">
                <a:solidFill>
                  <a:schemeClr val="bg1">
                    <a:lumMod val="95000"/>
                  </a:schemeClr>
                </a:solidFill>
              </a:rPr>
              <a:t>Improve or simplify underutilized add-ons to boost retention.</a:t>
            </a:r>
          </a:p>
          <a:p>
            <a:pPr marL="457200" indent="-457200" algn="just">
              <a:buFont typeface="Arial" panose="020B0604020202020204" pitchFamily="34" charset="0"/>
              <a:buChar char="•"/>
            </a:pPr>
            <a:r>
              <a:rPr lang="en-US" sz="3200" dirty="0">
                <a:solidFill>
                  <a:schemeClr val="bg1">
                    <a:lumMod val="95000"/>
                  </a:schemeClr>
                </a:solidFill>
              </a:rPr>
              <a:t>Promote premium features (e.g., HD streaming to binge-watchers) and tiered bundles to reduce churn.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6E332E"/>
        </a:solidFill>
        <a:effectLst/>
      </p:bgPr>
    </p:bg>
    <p:spTree>
      <p:nvGrpSpPr>
        <p:cNvPr id="1" name=""/>
        <p:cNvGrpSpPr/>
        <p:nvPr/>
      </p:nvGrpSpPr>
      <p:grpSpPr>
        <a:xfrm>
          <a:off x="0" y="0"/>
          <a:ext cx="0" cy="0"/>
          <a:chOff x="0" y="0"/>
          <a:chExt cx="0" cy="0"/>
        </a:xfrm>
      </p:grpSpPr>
      <p:sp>
        <p:nvSpPr>
          <p:cNvPr id="2" name="TextBox 2"/>
          <p:cNvSpPr txBox="1"/>
          <p:nvPr/>
        </p:nvSpPr>
        <p:spPr>
          <a:xfrm>
            <a:off x="5943600" y="952500"/>
            <a:ext cx="6400800" cy="1660326"/>
          </a:xfrm>
          <a:prstGeom prst="rect">
            <a:avLst/>
          </a:prstGeom>
        </p:spPr>
        <p:txBody>
          <a:bodyPr wrap="square" lIns="0" tIns="0" rIns="0" bIns="0" rtlCol="0" anchor="t">
            <a:spAutoFit/>
          </a:bodyPr>
          <a:lstStyle/>
          <a:p>
            <a:pPr>
              <a:lnSpc>
                <a:spcPts val="15193"/>
              </a:lnSpc>
            </a:pPr>
            <a:r>
              <a:rPr lang="en-US" sz="6600" b="1" dirty="0">
                <a:solidFill>
                  <a:srgbClr val="FFFFFF"/>
                </a:solidFill>
                <a:latin typeface="Times New Roman" panose="02020603050405020304" pitchFamily="18" charset="0"/>
                <a:ea typeface="Hagrid Ultra-Bold"/>
                <a:cs typeface="Times New Roman" panose="02020603050405020304" pitchFamily="18" charset="0"/>
                <a:sym typeface="Hagrid Ultra-Bold"/>
              </a:rPr>
              <a:t>Key Suggestions</a:t>
            </a:r>
          </a:p>
        </p:txBody>
      </p:sp>
      <p:sp>
        <p:nvSpPr>
          <p:cNvPr id="6" name="TextBox 5">
            <a:extLst>
              <a:ext uri="{FF2B5EF4-FFF2-40B4-BE49-F238E27FC236}">
                <a16:creationId xmlns:a16="http://schemas.microsoft.com/office/drawing/2014/main" id="{8578B598-9C1F-4D6A-5519-6F8D5CEE4E94}"/>
              </a:ext>
            </a:extLst>
          </p:cNvPr>
          <p:cNvSpPr txBox="1"/>
          <p:nvPr/>
        </p:nvSpPr>
        <p:spPr>
          <a:xfrm>
            <a:off x="897591" y="3086100"/>
            <a:ext cx="16492818" cy="5632311"/>
          </a:xfrm>
          <a:prstGeom prst="rect">
            <a:avLst/>
          </a:prstGeom>
          <a:noFill/>
        </p:spPr>
        <p:txBody>
          <a:bodyPr wrap="square">
            <a:spAutoFit/>
          </a:bodyPr>
          <a:lstStyle/>
          <a:p>
            <a:r>
              <a:rPr lang="en-US" sz="3600" b="1" u="sng" dirty="0">
                <a:solidFill>
                  <a:schemeClr val="bg1">
                    <a:lumMod val="95000"/>
                  </a:schemeClr>
                </a:solidFill>
              </a:rPr>
              <a:t>Network Engineers: Focus Areas</a:t>
            </a:r>
          </a:p>
          <a:p>
            <a:pPr marL="457200" indent="-457200">
              <a:buFont typeface="Arial" panose="020B0604020202020204" pitchFamily="34" charset="0"/>
              <a:buChar char="•"/>
            </a:pPr>
            <a:endParaRPr lang="en-US" sz="3200" dirty="0">
              <a:solidFill>
                <a:schemeClr val="bg1">
                  <a:lumMod val="95000"/>
                </a:schemeClr>
              </a:solidFill>
            </a:endParaRPr>
          </a:p>
          <a:p>
            <a:pPr marL="457200" indent="-457200">
              <a:buFont typeface="Arial" panose="020B0604020202020204" pitchFamily="34" charset="0"/>
              <a:buChar char="•"/>
            </a:pPr>
            <a:r>
              <a:rPr lang="en-US" sz="3200" dirty="0">
                <a:solidFill>
                  <a:schemeClr val="bg1">
                    <a:lumMod val="95000"/>
                  </a:schemeClr>
                </a:solidFill>
              </a:rPr>
              <a:t>Fiber optic users show higher churn. Focus on improving service stability/quality.</a:t>
            </a:r>
          </a:p>
          <a:p>
            <a:pPr marL="457200" indent="-457200">
              <a:buFont typeface="Arial" panose="020B0604020202020204" pitchFamily="34" charset="0"/>
              <a:buChar char="•"/>
            </a:pPr>
            <a:r>
              <a:rPr lang="en-US" sz="3200" dirty="0">
                <a:solidFill>
                  <a:schemeClr val="bg1">
                    <a:lumMod val="95000"/>
                  </a:schemeClr>
                </a:solidFill>
              </a:rPr>
              <a:t>San Diego has higher churn; review network congestion and bandwidth allocation.</a:t>
            </a:r>
          </a:p>
          <a:p>
            <a:pPr marL="457200" indent="-457200" algn="just">
              <a:buFont typeface="Arial" panose="020B0604020202020204" pitchFamily="34" charset="0"/>
              <a:buChar char="•"/>
            </a:pPr>
            <a:r>
              <a:rPr lang="en-US" sz="3200" dirty="0">
                <a:solidFill>
                  <a:schemeClr val="bg1">
                    <a:lumMod val="95000"/>
                  </a:schemeClr>
                </a:solidFill>
              </a:rPr>
              <a:t>Address installation issues, equipment malfunctions, and streaming errors to reduce churn.</a:t>
            </a:r>
          </a:p>
          <a:p>
            <a:pPr algn="just"/>
            <a:endParaRPr lang="en-US" sz="3200" dirty="0">
              <a:solidFill>
                <a:schemeClr val="bg1">
                  <a:lumMod val="95000"/>
                </a:schemeClr>
              </a:solidFill>
            </a:endParaRPr>
          </a:p>
          <a:p>
            <a:r>
              <a:rPr lang="en-US" sz="3600" b="1" u="sng" dirty="0">
                <a:solidFill>
                  <a:schemeClr val="bg1">
                    <a:lumMod val="95000"/>
                  </a:schemeClr>
                </a:solidFill>
              </a:rPr>
              <a:t>Customer Support: Focus Areas</a:t>
            </a:r>
          </a:p>
          <a:p>
            <a:endParaRPr lang="en-US" sz="3200" dirty="0">
              <a:solidFill>
                <a:schemeClr val="bg1">
                  <a:lumMod val="95000"/>
                </a:schemeClr>
              </a:solidFill>
            </a:endParaRPr>
          </a:p>
          <a:p>
            <a:pPr marL="457200" indent="-457200">
              <a:buFont typeface="Arial" panose="020B0604020202020204" pitchFamily="34" charset="0"/>
              <a:buChar char="•"/>
            </a:pPr>
            <a:r>
              <a:rPr lang="en-US" sz="3200" dirty="0">
                <a:solidFill>
                  <a:schemeClr val="bg1">
                    <a:lumMod val="95000"/>
                  </a:schemeClr>
                </a:solidFill>
              </a:rPr>
              <a:t>Prioritize service disruptions, and unresolved issues to prevent churn.</a:t>
            </a:r>
          </a:p>
          <a:p>
            <a:pPr marL="457200" indent="-457200">
              <a:buFont typeface="Arial" panose="020B0604020202020204" pitchFamily="34" charset="0"/>
              <a:buChar char="•"/>
            </a:pPr>
            <a:r>
              <a:rPr lang="en-US" sz="3200" dirty="0">
                <a:solidFill>
                  <a:schemeClr val="bg1">
                    <a:lumMod val="95000"/>
                  </a:schemeClr>
                </a:solidFill>
              </a:rPr>
              <a:t>Reach out to low satisfaction customers with proactive solutions (discounts, support) to reduce churn.</a:t>
            </a:r>
          </a:p>
        </p:txBody>
      </p:sp>
    </p:spTree>
    <p:extLst>
      <p:ext uri="{BB962C8B-B14F-4D97-AF65-F5344CB8AC3E}">
        <p14:creationId xmlns:p14="http://schemas.microsoft.com/office/powerpoint/2010/main" val="1784204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6E332E"/>
        </a:solidFill>
        <a:effectLst/>
      </p:bgPr>
    </p:bg>
    <p:spTree>
      <p:nvGrpSpPr>
        <p:cNvPr id="1" name=""/>
        <p:cNvGrpSpPr/>
        <p:nvPr/>
      </p:nvGrpSpPr>
      <p:grpSpPr>
        <a:xfrm>
          <a:off x="0" y="0"/>
          <a:ext cx="0" cy="0"/>
          <a:chOff x="0" y="0"/>
          <a:chExt cx="0" cy="0"/>
        </a:xfrm>
      </p:grpSpPr>
      <p:grpSp>
        <p:nvGrpSpPr>
          <p:cNvPr id="2" name="Group 2"/>
          <p:cNvGrpSpPr/>
          <p:nvPr/>
        </p:nvGrpSpPr>
        <p:grpSpPr>
          <a:xfrm>
            <a:off x="-1312964" y="580144"/>
            <a:ext cx="6848350" cy="1595230"/>
            <a:chOff x="0" y="0"/>
            <a:chExt cx="1803681" cy="420143"/>
          </a:xfrm>
        </p:grpSpPr>
        <p:sp>
          <p:nvSpPr>
            <p:cNvPr id="3" name="Freeform 3"/>
            <p:cNvSpPr/>
            <p:nvPr/>
          </p:nvSpPr>
          <p:spPr>
            <a:xfrm>
              <a:off x="0" y="0"/>
              <a:ext cx="1803681" cy="420143"/>
            </a:xfrm>
            <a:custGeom>
              <a:avLst/>
              <a:gdLst/>
              <a:ahLst/>
              <a:cxnLst/>
              <a:rect l="l" t="t" r="r" b="b"/>
              <a:pathLst>
                <a:path w="1803681" h="420143">
                  <a:moveTo>
                    <a:pt x="113048" y="0"/>
                  </a:moveTo>
                  <a:lnTo>
                    <a:pt x="1690633" y="0"/>
                  </a:lnTo>
                  <a:cubicBezTo>
                    <a:pt x="1720615" y="0"/>
                    <a:pt x="1749369" y="11910"/>
                    <a:pt x="1770570" y="33111"/>
                  </a:cubicBezTo>
                  <a:cubicBezTo>
                    <a:pt x="1791770" y="54312"/>
                    <a:pt x="1803681" y="83066"/>
                    <a:pt x="1803681" y="113048"/>
                  </a:cubicBezTo>
                  <a:lnTo>
                    <a:pt x="1803681" y="307095"/>
                  </a:lnTo>
                  <a:cubicBezTo>
                    <a:pt x="1803681" y="337077"/>
                    <a:pt x="1791770" y="365831"/>
                    <a:pt x="1770570" y="387032"/>
                  </a:cubicBezTo>
                  <a:cubicBezTo>
                    <a:pt x="1749369" y="408233"/>
                    <a:pt x="1720615" y="420143"/>
                    <a:pt x="1690633" y="420143"/>
                  </a:cubicBezTo>
                  <a:lnTo>
                    <a:pt x="113048" y="420143"/>
                  </a:lnTo>
                  <a:cubicBezTo>
                    <a:pt x="83066" y="420143"/>
                    <a:pt x="54312" y="408233"/>
                    <a:pt x="33111" y="387032"/>
                  </a:cubicBezTo>
                  <a:cubicBezTo>
                    <a:pt x="11910" y="365831"/>
                    <a:pt x="0" y="337077"/>
                    <a:pt x="0" y="307095"/>
                  </a:cubicBezTo>
                  <a:lnTo>
                    <a:pt x="0" y="113048"/>
                  </a:lnTo>
                  <a:cubicBezTo>
                    <a:pt x="0" y="83066"/>
                    <a:pt x="11910" y="54312"/>
                    <a:pt x="33111" y="33111"/>
                  </a:cubicBezTo>
                  <a:cubicBezTo>
                    <a:pt x="54312" y="11910"/>
                    <a:pt x="83066" y="0"/>
                    <a:pt x="113048" y="0"/>
                  </a:cubicBezTo>
                  <a:close/>
                </a:path>
              </a:pathLst>
            </a:custGeom>
            <a:solidFill>
              <a:srgbClr val="000000">
                <a:alpha val="0"/>
              </a:srgbClr>
            </a:solidFill>
            <a:ln w="38100" cap="rnd">
              <a:solidFill>
                <a:srgbClr val="D5D7D5"/>
              </a:solidFill>
              <a:prstDash val="solid"/>
              <a:round/>
            </a:ln>
          </p:spPr>
        </p:sp>
        <p:sp>
          <p:nvSpPr>
            <p:cNvPr id="4" name="TextBox 4"/>
            <p:cNvSpPr txBox="1"/>
            <p:nvPr/>
          </p:nvSpPr>
          <p:spPr>
            <a:xfrm>
              <a:off x="0" y="-28575"/>
              <a:ext cx="1803681" cy="44871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678206" y="1152525"/>
            <a:ext cx="4340201" cy="574294"/>
          </a:xfrm>
          <a:prstGeom prst="rect">
            <a:avLst/>
          </a:prstGeom>
        </p:spPr>
        <p:txBody>
          <a:bodyPr lIns="0" tIns="0" rIns="0" bIns="0" rtlCol="0" anchor="t">
            <a:spAutoFit/>
          </a:bodyPr>
          <a:lstStyle/>
          <a:p>
            <a:pPr algn="l">
              <a:lnSpc>
                <a:spcPts val="4012"/>
              </a:lnSpc>
            </a:pPr>
            <a:r>
              <a:rPr lang="en-US" sz="4612" b="1">
                <a:solidFill>
                  <a:srgbClr val="FFFFFF"/>
                </a:solidFill>
                <a:latin typeface="Neue Machina Ultra-Bold"/>
                <a:ea typeface="Neue Machina Ultra-Bold"/>
                <a:cs typeface="Neue Machina Ultra-Bold"/>
                <a:sym typeface="Neue Machina Ultra-Bold"/>
              </a:rPr>
              <a:t>Introduction</a:t>
            </a:r>
          </a:p>
        </p:txBody>
      </p:sp>
      <p:sp>
        <p:nvSpPr>
          <p:cNvPr id="9" name="AutoShape 9"/>
          <p:cNvSpPr/>
          <p:nvPr/>
        </p:nvSpPr>
        <p:spPr>
          <a:xfrm>
            <a:off x="-1117835" y="9220026"/>
            <a:ext cx="6743748" cy="0"/>
          </a:xfrm>
          <a:prstGeom prst="line">
            <a:avLst/>
          </a:prstGeom>
          <a:ln w="38100" cap="flat">
            <a:solidFill>
              <a:srgbClr val="D5D7D5"/>
            </a:solidFill>
            <a:prstDash val="solid"/>
            <a:headEnd type="none" w="sm" len="sm"/>
            <a:tailEnd type="oval" w="lg" len="lg"/>
          </a:ln>
        </p:spPr>
      </p:sp>
      <p:sp>
        <p:nvSpPr>
          <p:cNvPr id="10" name="AutoShape 10"/>
          <p:cNvSpPr/>
          <p:nvPr/>
        </p:nvSpPr>
        <p:spPr>
          <a:xfrm flipH="1">
            <a:off x="12662087" y="9220026"/>
            <a:ext cx="6743748" cy="0"/>
          </a:xfrm>
          <a:prstGeom prst="line">
            <a:avLst/>
          </a:prstGeom>
          <a:ln w="38100" cap="flat">
            <a:solidFill>
              <a:srgbClr val="D5D7D5"/>
            </a:solidFill>
            <a:prstDash val="solid"/>
            <a:headEnd type="none" w="sm" len="sm"/>
            <a:tailEnd type="oval" w="lg" len="lg"/>
          </a:ln>
        </p:spPr>
      </p:sp>
      <p:sp>
        <p:nvSpPr>
          <p:cNvPr id="17" name="TextBox 17"/>
          <p:cNvSpPr txBox="1"/>
          <p:nvPr/>
        </p:nvSpPr>
        <p:spPr>
          <a:xfrm>
            <a:off x="3009685" y="3584978"/>
            <a:ext cx="12397834" cy="2351926"/>
          </a:xfrm>
          <a:prstGeom prst="rect">
            <a:avLst/>
          </a:prstGeom>
        </p:spPr>
        <p:txBody>
          <a:bodyPr lIns="0" tIns="0" rIns="0" bIns="0" rtlCol="0" anchor="t">
            <a:spAutoFit/>
          </a:bodyPr>
          <a:lstStyle/>
          <a:p>
            <a:pPr algn="just">
              <a:lnSpc>
                <a:spcPts val="3749"/>
              </a:lnSpc>
            </a:pPr>
            <a:r>
              <a:rPr lang="en-US" sz="2677" b="1" dirty="0">
                <a:solidFill>
                  <a:srgbClr val="FFFFFF"/>
                </a:solidFill>
                <a:latin typeface="DM Sans Bold"/>
                <a:ea typeface="DM Sans Bold"/>
                <a:cs typeface="DM Sans Bold"/>
                <a:sym typeface="DM Sans Bold"/>
              </a:rPr>
              <a:t>Customer churn analysis</a:t>
            </a:r>
            <a:r>
              <a:rPr lang="en-US" sz="2677" dirty="0">
                <a:solidFill>
                  <a:srgbClr val="FFFFFF"/>
                </a:solidFill>
                <a:latin typeface="DM Sans"/>
                <a:ea typeface="DM Sans"/>
                <a:cs typeface="DM Sans"/>
                <a:sym typeface="DM Sans"/>
              </a:rPr>
              <a:t> is a vital process that helps businesses understand why customers discontinue using their products or services. This is especially critical in the highly competitive telecom industry, where retaining customers can significantly impact profitability. </a:t>
            </a:r>
          </a:p>
          <a:p>
            <a:pPr algn="just">
              <a:lnSpc>
                <a:spcPts val="3749"/>
              </a:lnSpc>
            </a:pPr>
            <a:r>
              <a:rPr lang="en-US" sz="2677" dirty="0">
                <a:solidFill>
                  <a:srgbClr val="FFFFFF"/>
                </a:solidFill>
                <a:latin typeface="DM Sans"/>
                <a:ea typeface="DM Sans"/>
                <a:cs typeface="DM Sans"/>
                <a:sym typeface="DM Sans"/>
              </a:rPr>
              <a:t> </a:t>
            </a:r>
          </a:p>
        </p:txBody>
      </p:sp>
      <p:sp>
        <p:nvSpPr>
          <p:cNvPr id="18" name="TextBox 18"/>
          <p:cNvSpPr txBox="1"/>
          <p:nvPr/>
        </p:nvSpPr>
        <p:spPr>
          <a:xfrm>
            <a:off x="690611" y="6337530"/>
            <a:ext cx="5445337" cy="2017955"/>
          </a:xfrm>
          <a:prstGeom prst="rect">
            <a:avLst/>
          </a:prstGeom>
        </p:spPr>
        <p:txBody>
          <a:bodyPr lIns="0" tIns="0" rIns="0" bIns="0" rtlCol="0" anchor="t">
            <a:spAutoFit/>
          </a:bodyPr>
          <a:lstStyle/>
          <a:p>
            <a:pPr algn="ctr">
              <a:lnSpc>
                <a:spcPts val="3749"/>
              </a:lnSpc>
            </a:pPr>
            <a:r>
              <a:rPr lang="en-US" sz="2677" b="1" dirty="0">
                <a:solidFill>
                  <a:srgbClr val="FFFFFF"/>
                </a:solidFill>
                <a:latin typeface="DM Sans Bold"/>
                <a:ea typeface="DM Sans Bold"/>
                <a:cs typeface="DM Sans Bold"/>
                <a:sym typeface="DM Sans Bold"/>
              </a:rPr>
              <a:t>What is a Customer?</a:t>
            </a:r>
          </a:p>
          <a:p>
            <a:pPr algn="just">
              <a:lnSpc>
                <a:spcPts val="1369"/>
              </a:lnSpc>
            </a:pPr>
            <a:endParaRPr lang="en-US" sz="2677" b="1" dirty="0">
              <a:solidFill>
                <a:srgbClr val="FFFFFF"/>
              </a:solidFill>
              <a:latin typeface="DM Sans Bold"/>
              <a:ea typeface="DM Sans Bold"/>
              <a:cs typeface="DM Sans Bold"/>
              <a:sym typeface="DM Sans Bold"/>
            </a:endParaRPr>
          </a:p>
          <a:p>
            <a:pPr algn="just">
              <a:lnSpc>
                <a:spcPts val="3749"/>
              </a:lnSpc>
            </a:pPr>
            <a:r>
              <a:rPr lang="en-US" sz="2677" dirty="0">
                <a:solidFill>
                  <a:srgbClr val="FFFFFF"/>
                </a:solidFill>
                <a:latin typeface="DM Sans"/>
                <a:ea typeface="DM Sans"/>
                <a:cs typeface="DM Sans"/>
                <a:sym typeface="DM Sans"/>
              </a:rPr>
              <a:t>A customer is an individual or organization that purchases goods or services from a company. </a:t>
            </a:r>
          </a:p>
        </p:txBody>
      </p:sp>
      <p:sp>
        <p:nvSpPr>
          <p:cNvPr id="19" name="TextBox 19"/>
          <p:cNvSpPr txBox="1"/>
          <p:nvPr/>
        </p:nvSpPr>
        <p:spPr>
          <a:xfrm>
            <a:off x="12665631" y="6337530"/>
            <a:ext cx="5222022" cy="2017955"/>
          </a:xfrm>
          <a:prstGeom prst="rect">
            <a:avLst/>
          </a:prstGeom>
        </p:spPr>
        <p:txBody>
          <a:bodyPr lIns="0" tIns="0" rIns="0" bIns="0" rtlCol="0" anchor="t">
            <a:spAutoFit/>
          </a:bodyPr>
          <a:lstStyle/>
          <a:p>
            <a:pPr algn="ctr">
              <a:lnSpc>
                <a:spcPts val="3749"/>
              </a:lnSpc>
            </a:pPr>
            <a:r>
              <a:rPr lang="en-US" sz="2677" b="1" dirty="0">
                <a:solidFill>
                  <a:srgbClr val="FFFFFF"/>
                </a:solidFill>
                <a:latin typeface="DM Sans Bold"/>
                <a:ea typeface="DM Sans Bold"/>
                <a:cs typeface="DM Sans Bold"/>
                <a:sym typeface="DM Sans Bold"/>
              </a:rPr>
              <a:t>What is a Churn?</a:t>
            </a:r>
          </a:p>
          <a:p>
            <a:pPr algn="just">
              <a:lnSpc>
                <a:spcPts val="1369"/>
              </a:lnSpc>
            </a:pPr>
            <a:endParaRPr lang="en-US" sz="2677" b="1" dirty="0">
              <a:solidFill>
                <a:srgbClr val="FFFFFF"/>
              </a:solidFill>
              <a:latin typeface="DM Sans Bold"/>
              <a:ea typeface="DM Sans Bold"/>
              <a:cs typeface="DM Sans Bold"/>
              <a:sym typeface="DM Sans Bold"/>
            </a:endParaRPr>
          </a:p>
          <a:p>
            <a:pPr algn="just">
              <a:lnSpc>
                <a:spcPts val="3749"/>
              </a:lnSpc>
            </a:pPr>
            <a:r>
              <a:rPr lang="en-US" sz="2677" dirty="0">
                <a:solidFill>
                  <a:srgbClr val="FFFFFF"/>
                </a:solidFill>
                <a:latin typeface="DM Sans"/>
                <a:ea typeface="DM Sans"/>
                <a:cs typeface="DM Sans"/>
                <a:sym typeface="DM Sans"/>
              </a:rPr>
              <a:t>Churn refers to the phenomenon where customers stop using a company's products or services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5D7D5"/>
        </a:solidFill>
        <a:effectLst/>
      </p:bgPr>
    </p:bg>
    <p:spTree>
      <p:nvGrpSpPr>
        <p:cNvPr id="1" name=""/>
        <p:cNvGrpSpPr/>
        <p:nvPr/>
      </p:nvGrpSpPr>
      <p:grpSpPr>
        <a:xfrm>
          <a:off x="0" y="0"/>
          <a:ext cx="0" cy="0"/>
          <a:chOff x="0" y="0"/>
          <a:chExt cx="0" cy="0"/>
        </a:xfrm>
      </p:grpSpPr>
      <p:grpSp>
        <p:nvGrpSpPr>
          <p:cNvPr id="2" name="Group 2"/>
          <p:cNvGrpSpPr/>
          <p:nvPr/>
        </p:nvGrpSpPr>
        <p:grpSpPr>
          <a:xfrm>
            <a:off x="-1143000" y="1195137"/>
            <a:ext cx="7924800" cy="1595230"/>
            <a:chOff x="0" y="0"/>
            <a:chExt cx="2004874" cy="420143"/>
          </a:xfrm>
        </p:grpSpPr>
        <p:sp>
          <p:nvSpPr>
            <p:cNvPr id="3" name="Freeform 3"/>
            <p:cNvSpPr/>
            <p:nvPr/>
          </p:nvSpPr>
          <p:spPr>
            <a:xfrm>
              <a:off x="0" y="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4" name="TextBox 4"/>
            <p:cNvSpPr txBox="1"/>
            <p:nvPr/>
          </p:nvSpPr>
          <p:spPr>
            <a:xfrm>
              <a:off x="0" y="-28575"/>
              <a:ext cx="2004874" cy="448718"/>
            </a:xfrm>
            <a:prstGeom prst="rect">
              <a:avLst/>
            </a:prstGeom>
          </p:spPr>
          <p:txBody>
            <a:bodyPr lIns="50800" tIns="50800" rIns="50800" bIns="50800" rtlCol="0" anchor="ctr"/>
            <a:lstStyle/>
            <a:p>
              <a:pPr algn="ctr">
                <a:lnSpc>
                  <a:spcPts val="2659"/>
                </a:lnSpc>
              </a:pPr>
              <a:endParaRPr>
                <a:solidFill>
                  <a:srgbClr val="6E332E"/>
                </a:solidFill>
              </a:endParaRPr>
            </a:p>
          </p:txBody>
        </p:sp>
      </p:grpSp>
      <p:sp>
        <p:nvSpPr>
          <p:cNvPr id="16" name="TextBox 16"/>
          <p:cNvSpPr txBox="1"/>
          <p:nvPr/>
        </p:nvSpPr>
        <p:spPr>
          <a:xfrm>
            <a:off x="762000" y="1886156"/>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CONCLUSION</a:t>
            </a:r>
          </a:p>
        </p:txBody>
      </p:sp>
      <p:sp>
        <p:nvSpPr>
          <p:cNvPr id="6" name="TextBox 22">
            <a:extLst>
              <a:ext uri="{FF2B5EF4-FFF2-40B4-BE49-F238E27FC236}">
                <a16:creationId xmlns:a16="http://schemas.microsoft.com/office/drawing/2014/main" id="{2B7980B7-A373-F5F8-9BF7-2A92C7AFF4A2}"/>
              </a:ext>
            </a:extLst>
          </p:cNvPr>
          <p:cNvSpPr txBox="1"/>
          <p:nvPr/>
        </p:nvSpPr>
        <p:spPr>
          <a:xfrm>
            <a:off x="1143000" y="4305300"/>
            <a:ext cx="15360826" cy="2483757"/>
          </a:xfrm>
          <a:prstGeom prst="rect">
            <a:avLst/>
          </a:prstGeom>
        </p:spPr>
        <p:txBody>
          <a:bodyPr wrap="square" lIns="0" tIns="0" rIns="0" bIns="0" rtlCol="0" anchor="t">
            <a:spAutoFit/>
          </a:bodyPr>
          <a:lstStyle/>
          <a:p>
            <a:r>
              <a:rPr lang="en-US" sz="2690" dirty="0">
                <a:solidFill>
                  <a:srgbClr val="6E332E"/>
                </a:solidFill>
                <a:latin typeface="DM Sans" pitchFamily="2" charset="0"/>
              </a:rPr>
              <a:t>The churn analysis highlights that </a:t>
            </a:r>
            <a:r>
              <a:rPr lang="en-US" sz="2690" b="1" dirty="0">
                <a:solidFill>
                  <a:srgbClr val="6E332E"/>
                </a:solidFill>
                <a:latin typeface="DM Sans" pitchFamily="2" charset="0"/>
              </a:rPr>
              <a:t>customer age, tenure, contract type, and value-added services are key factors influencing retention.</a:t>
            </a:r>
            <a:r>
              <a:rPr lang="en-US" sz="2690" dirty="0">
                <a:solidFill>
                  <a:srgbClr val="6E332E"/>
                </a:solidFill>
                <a:latin typeface="DM Sans" pitchFamily="2" charset="0"/>
              </a:rPr>
              <a:t> High churn rates among </a:t>
            </a:r>
            <a:r>
              <a:rPr lang="en-US" sz="2690" b="1" dirty="0">
                <a:solidFill>
                  <a:srgbClr val="6E332E"/>
                </a:solidFill>
                <a:latin typeface="DM Sans" pitchFamily="2" charset="0"/>
              </a:rPr>
              <a:t>fiber optic users and monthly subscribers, especially in areas like San Diego,</a:t>
            </a:r>
            <a:r>
              <a:rPr lang="en-US" sz="2690" dirty="0">
                <a:solidFill>
                  <a:srgbClr val="6E332E"/>
                </a:solidFill>
                <a:latin typeface="DM Sans" pitchFamily="2" charset="0"/>
              </a:rPr>
              <a:t> signal areas for improvement. </a:t>
            </a:r>
            <a:r>
              <a:rPr lang="en-US" sz="2690" b="1" dirty="0">
                <a:solidFill>
                  <a:srgbClr val="6E332E"/>
                </a:solidFill>
                <a:latin typeface="DM Sans" pitchFamily="2" charset="0"/>
              </a:rPr>
              <a:t>Bundled services and longer-term contracts reduce churn, while third-party streaming offerings may weaken loyalty.</a:t>
            </a:r>
            <a:r>
              <a:rPr lang="en-US" sz="2690" dirty="0">
                <a:solidFill>
                  <a:srgbClr val="6E332E"/>
                </a:solidFill>
                <a:latin typeface="DM Sans" pitchFamily="2" charset="0"/>
              </a:rPr>
              <a:t> By implementing targeted, department-specific strategies based on these insights, organizations can strengthen customer satisfaction, loyalty, and long-term value.</a:t>
            </a:r>
          </a:p>
        </p:txBody>
      </p:sp>
    </p:spTree>
    <p:extLst>
      <p:ext uri="{BB962C8B-B14F-4D97-AF65-F5344CB8AC3E}">
        <p14:creationId xmlns:p14="http://schemas.microsoft.com/office/powerpoint/2010/main" val="13722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6E332E"/>
        </a:solidFill>
        <a:effectLst/>
      </p:bgPr>
    </p:bg>
    <p:spTree>
      <p:nvGrpSpPr>
        <p:cNvPr id="1" name=""/>
        <p:cNvGrpSpPr/>
        <p:nvPr/>
      </p:nvGrpSpPr>
      <p:grpSpPr>
        <a:xfrm>
          <a:off x="0" y="0"/>
          <a:ext cx="0" cy="0"/>
          <a:chOff x="0" y="0"/>
          <a:chExt cx="0" cy="0"/>
        </a:xfrm>
      </p:grpSpPr>
      <p:sp>
        <p:nvSpPr>
          <p:cNvPr id="2" name="TextBox 2"/>
          <p:cNvSpPr txBox="1"/>
          <p:nvPr/>
        </p:nvSpPr>
        <p:spPr>
          <a:xfrm>
            <a:off x="6286435" y="2382425"/>
            <a:ext cx="9668561" cy="4288323"/>
          </a:xfrm>
          <a:prstGeom prst="rect">
            <a:avLst/>
          </a:prstGeom>
        </p:spPr>
        <p:txBody>
          <a:bodyPr lIns="0" tIns="0" rIns="0" bIns="0" rtlCol="0" anchor="t">
            <a:spAutoFit/>
          </a:bodyPr>
          <a:lstStyle/>
          <a:p>
            <a:pPr algn="r">
              <a:lnSpc>
                <a:spcPts val="15193"/>
              </a:lnSpc>
            </a:pPr>
            <a:r>
              <a:rPr lang="en-US" sz="17875" b="1" dirty="0">
                <a:solidFill>
                  <a:srgbClr val="FFFFFF"/>
                </a:solidFill>
                <a:latin typeface="Hagrid Ultra-Bold"/>
                <a:ea typeface="Hagrid Ultra-Bold"/>
                <a:cs typeface="Hagrid Ultra-Bold"/>
                <a:sym typeface="Hagrid Ultra-Bold"/>
              </a:rPr>
              <a:t>THANK</a:t>
            </a:r>
          </a:p>
          <a:p>
            <a:pPr algn="r">
              <a:lnSpc>
                <a:spcPts val="15193"/>
              </a:lnSpc>
            </a:pPr>
            <a:r>
              <a:rPr lang="en-US" sz="17875" b="1" dirty="0">
                <a:solidFill>
                  <a:srgbClr val="FFFFFF"/>
                </a:solidFill>
                <a:latin typeface="Hagrid Ultra-Bold"/>
                <a:ea typeface="Hagrid Ultra-Bold"/>
                <a:cs typeface="Hagrid Ultra-Bold"/>
                <a:sym typeface="Hagrid Ultra-Bold"/>
              </a:rPr>
              <a:t>YOU</a:t>
            </a:r>
          </a:p>
        </p:txBody>
      </p:sp>
    </p:spTree>
    <p:extLst>
      <p:ext uri="{BB962C8B-B14F-4D97-AF65-F5344CB8AC3E}">
        <p14:creationId xmlns:p14="http://schemas.microsoft.com/office/powerpoint/2010/main" val="1101700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5D7D5"/>
        </a:solidFill>
        <a:effectLst/>
      </p:bgPr>
    </p:bg>
    <p:spTree>
      <p:nvGrpSpPr>
        <p:cNvPr id="1" name=""/>
        <p:cNvGrpSpPr/>
        <p:nvPr/>
      </p:nvGrpSpPr>
      <p:grpSpPr>
        <a:xfrm>
          <a:off x="0" y="0"/>
          <a:ext cx="0" cy="0"/>
          <a:chOff x="0" y="0"/>
          <a:chExt cx="0" cy="0"/>
        </a:xfrm>
      </p:grpSpPr>
      <p:grpSp>
        <p:nvGrpSpPr>
          <p:cNvPr id="2" name="Group 2"/>
          <p:cNvGrpSpPr/>
          <p:nvPr/>
        </p:nvGrpSpPr>
        <p:grpSpPr>
          <a:xfrm>
            <a:off x="-1312964" y="580144"/>
            <a:ext cx="6938877" cy="1595230"/>
            <a:chOff x="0" y="0"/>
            <a:chExt cx="1827523" cy="420143"/>
          </a:xfrm>
        </p:grpSpPr>
        <p:sp>
          <p:nvSpPr>
            <p:cNvPr id="3" name="Freeform 3"/>
            <p:cNvSpPr/>
            <p:nvPr/>
          </p:nvSpPr>
          <p:spPr>
            <a:xfrm>
              <a:off x="0" y="0"/>
              <a:ext cx="1827523" cy="420143"/>
            </a:xfrm>
            <a:custGeom>
              <a:avLst/>
              <a:gdLst/>
              <a:ahLst/>
              <a:cxnLst/>
              <a:rect l="l" t="t" r="r" b="b"/>
              <a:pathLst>
                <a:path w="1827523" h="420143">
                  <a:moveTo>
                    <a:pt x="111573" y="0"/>
                  </a:moveTo>
                  <a:lnTo>
                    <a:pt x="1715950" y="0"/>
                  </a:lnTo>
                  <a:cubicBezTo>
                    <a:pt x="1745541" y="0"/>
                    <a:pt x="1773920" y="11755"/>
                    <a:pt x="1794844" y="32679"/>
                  </a:cubicBezTo>
                  <a:cubicBezTo>
                    <a:pt x="1815768" y="53603"/>
                    <a:pt x="1827523" y="81982"/>
                    <a:pt x="1827523" y="111573"/>
                  </a:cubicBezTo>
                  <a:lnTo>
                    <a:pt x="1827523" y="308570"/>
                  </a:lnTo>
                  <a:cubicBezTo>
                    <a:pt x="1827523" y="370190"/>
                    <a:pt x="1777570" y="420143"/>
                    <a:pt x="1715950" y="420143"/>
                  </a:cubicBezTo>
                  <a:lnTo>
                    <a:pt x="111573" y="420143"/>
                  </a:lnTo>
                  <a:cubicBezTo>
                    <a:pt x="81982" y="420143"/>
                    <a:pt x="53603" y="408388"/>
                    <a:pt x="32679" y="387464"/>
                  </a:cubicBezTo>
                  <a:cubicBezTo>
                    <a:pt x="11755" y="366540"/>
                    <a:pt x="0" y="338161"/>
                    <a:pt x="0" y="308570"/>
                  </a:cubicBezTo>
                  <a:lnTo>
                    <a:pt x="0" y="111573"/>
                  </a:lnTo>
                  <a:cubicBezTo>
                    <a:pt x="0" y="49953"/>
                    <a:pt x="49953" y="0"/>
                    <a:pt x="111573" y="0"/>
                  </a:cubicBezTo>
                  <a:close/>
                </a:path>
              </a:pathLst>
            </a:custGeom>
            <a:solidFill>
              <a:srgbClr val="000000">
                <a:alpha val="0"/>
              </a:srgbClr>
            </a:solidFill>
            <a:ln w="38100" cap="rnd">
              <a:solidFill>
                <a:srgbClr val="6E332E"/>
              </a:solidFill>
              <a:prstDash val="solid"/>
              <a:round/>
            </a:ln>
          </p:spPr>
        </p:sp>
        <p:sp>
          <p:nvSpPr>
            <p:cNvPr id="4" name="TextBox 4"/>
            <p:cNvSpPr txBox="1"/>
            <p:nvPr/>
          </p:nvSpPr>
          <p:spPr>
            <a:xfrm>
              <a:off x="0" y="-28575"/>
              <a:ext cx="1827523" cy="448718"/>
            </a:xfrm>
            <a:prstGeom prst="rect">
              <a:avLst/>
            </a:prstGeom>
          </p:spPr>
          <p:txBody>
            <a:bodyPr lIns="50800" tIns="50800" rIns="50800" bIns="50800" rtlCol="0" anchor="ctr"/>
            <a:lstStyle/>
            <a:p>
              <a:pPr algn="ctr">
                <a:lnSpc>
                  <a:spcPts val="2659"/>
                </a:lnSpc>
              </a:pPr>
              <a:endParaRPr/>
            </a:p>
          </p:txBody>
        </p:sp>
      </p:grpSp>
      <p:sp>
        <p:nvSpPr>
          <p:cNvPr id="8" name="AutoShape 8"/>
          <p:cNvSpPr/>
          <p:nvPr/>
        </p:nvSpPr>
        <p:spPr>
          <a:xfrm>
            <a:off x="-1117835" y="9220026"/>
            <a:ext cx="6743748" cy="0"/>
          </a:xfrm>
          <a:prstGeom prst="line">
            <a:avLst/>
          </a:prstGeom>
          <a:ln w="38100" cap="flat">
            <a:solidFill>
              <a:srgbClr val="6E332E"/>
            </a:solidFill>
            <a:prstDash val="solid"/>
            <a:headEnd type="none" w="sm" len="sm"/>
            <a:tailEnd type="oval" w="lg" len="lg"/>
          </a:ln>
        </p:spPr>
      </p:sp>
      <p:sp>
        <p:nvSpPr>
          <p:cNvPr id="9" name="AutoShape 9"/>
          <p:cNvSpPr/>
          <p:nvPr/>
        </p:nvSpPr>
        <p:spPr>
          <a:xfrm flipH="1">
            <a:off x="12662087" y="9220026"/>
            <a:ext cx="6743748" cy="0"/>
          </a:xfrm>
          <a:prstGeom prst="line">
            <a:avLst/>
          </a:prstGeom>
          <a:ln w="38100" cap="flat">
            <a:solidFill>
              <a:srgbClr val="6E332E"/>
            </a:solidFill>
            <a:prstDash val="solid"/>
            <a:headEnd type="none" w="sm" len="sm"/>
            <a:tailEnd type="oval" w="lg" len="lg"/>
          </a:ln>
        </p:spPr>
      </p:sp>
      <p:sp>
        <p:nvSpPr>
          <p:cNvPr id="16" name="TextBox 16"/>
          <p:cNvSpPr txBox="1"/>
          <p:nvPr/>
        </p:nvSpPr>
        <p:spPr>
          <a:xfrm>
            <a:off x="1028700" y="1152525"/>
            <a:ext cx="4103274" cy="574294"/>
          </a:xfrm>
          <a:prstGeom prst="rect">
            <a:avLst/>
          </a:prstGeom>
        </p:spPr>
        <p:txBody>
          <a:bodyPr lIns="0" tIns="0" rIns="0" bIns="0" rtlCol="0" anchor="t">
            <a:spAutoFit/>
          </a:bodyPr>
          <a:lstStyle/>
          <a:p>
            <a:pPr algn="l">
              <a:lnSpc>
                <a:spcPts val="4012"/>
              </a:lnSpc>
            </a:pPr>
            <a:r>
              <a:rPr lang="en-US" sz="4612" b="1">
                <a:solidFill>
                  <a:srgbClr val="6E332E"/>
                </a:solidFill>
                <a:latin typeface="Neue Machina Ultra-Bold"/>
                <a:ea typeface="Neue Machina Ultra-Bold"/>
                <a:cs typeface="Neue Machina Ultra-Bold"/>
                <a:sym typeface="Neue Machina Ultra-Bold"/>
              </a:rPr>
              <a:t>Objectives</a:t>
            </a:r>
          </a:p>
        </p:txBody>
      </p:sp>
      <p:sp>
        <p:nvSpPr>
          <p:cNvPr id="17" name="TextBox 17"/>
          <p:cNvSpPr txBox="1"/>
          <p:nvPr/>
        </p:nvSpPr>
        <p:spPr>
          <a:xfrm>
            <a:off x="2143966" y="3591386"/>
            <a:ext cx="6592758" cy="4212628"/>
          </a:xfrm>
          <a:prstGeom prst="rect">
            <a:avLst/>
          </a:prstGeom>
        </p:spPr>
        <p:txBody>
          <a:bodyPr lIns="0" tIns="0" rIns="0" bIns="0" rtlCol="0" anchor="t">
            <a:spAutoFit/>
          </a:bodyPr>
          <a:lstStyle/>
          <a:p>
            <a:pPr algn="just">
              <a:lnSpc>
                <a:spcPts val="3306"/>
              </a:lnSpc>
            </a:pPr>
            <a:endParaRPr dirty="0"/>
          </a:p>
          <a:p>
            <a:pPr marL="509894" lvl="1" indent="-254947" algn="just">
              <a:lnSpc>
                <a:spcPts val="3306"/>
              </a:lnSpc>
              <a:buFont typeface="Arial"/>
              <a:buChar char="•"/>
            </a:pPr>
            <a:r>
              <a:rPr lang="en-US" sz="2361" dirty="0">
                <a:solidFill>
                  <a:srgbClr val="6E332E"/>
                </a:solidFill>
                <a:latin typeface="DM Sans"/>
                <a:ea typeface="DM Sans"/>
                <a:cs typeface="DM Sans"/>
                <a:sym typeface="DM Sans"/>
              </a:rPr>
              <a:t>Analyze customer churn in the telecom industry and understand contributing factors.</a:t>
            </a:r>
          </a:p>
          <a:p>
            <a:pPr marL="509894" lvl="1" indent="-254947" algn="just">
              <a:lnSpc>
                <a:spcPts val="3306"/>
              </a:lnSpc>
              <a:buFont typeface="Arial"/>
              <a:buChar char="•"/>
            </a:pPr>
            <a:r>
              <a:rPr lang="en-US" sz="2361" dirty="0">
                <a:solidFill>
                  <a:srgbClr val="6E332E"/>
                </a:solidFill>
                <a:latin typeface="DM Sans"/>
                <a:ea typeface="DM Sans"/>
                <a:cs typeface="DM Sans"/>
                <a:sym typeface="DM Sans"/>
              </a:rPr>
              <a:t>Churn Rate: Measure the percentage of customers who have left over a specific period.</a:t>
            </a:r>
          </a:p>
          <a:p>
            <a:pPr marL="509894" lvl="1" indent="-254947" algn="just">
              <a:lnSpc>
                <a:spcPts val="3306"/>
              </a:lnSpc>
              <a:buFont typeface="Arial"/>
              <a:buChar char="•"/>
            </a:pPr>
            <a:endParaRPr lang="en-US" sz="2361" dirty="0">
              <a:solidFill>
                <a:srgbClr val="6E332E"/>
              </a:solidFill>
              <a:latin typeface="DM Sans"/>
              <a:ea typeface="DM Sans"/>
              <a:cs typeface="DM Sans"/>
              <a:sym typeface="DM Sans"/>
            </a:endParaRPr>
          </a:p>
          <a:p>
            <a:pPr algn="just">
              <a:lnSpc>
                <a:spcPts val="3306"/>
              </a:lnSpc>
            </a:pPr>
            <a:endParaRPr lang="en-US" sz="2361" dirty="0">
              <a:solidFill>
                <a:srgbClr val="6E332E"/>
              </a:solidFill>
              <a:latin typeface="DM Sans"/>
              <a:ea typeface="DM Sans"/>
              <a:cs typeface="DM Sans"/>
              <a:sym typeface="DM Sans"/>
            </a:endParaRPr>
          </a:p>
          <a:p>
            <a:pPr algn="just">
              <a:lnSpc>
                <a:spcPts val="3306"/>
              </a:lnSpc>
            </a:pPr>
            <a:endParaRPr lang="en-US" sz="2361" dirty="0">
              <a:solidFill>
                <a:srgbClr val="6E332E"/>
              </a:solidFill>
              <a:latin typeface="DM Sans"/>
              <a:ea typeface="DM Sans"/>
              <a:cs typeface="DM Sans"/>
              <a:sym typeface="DM Sans"/>
            </a:endParaRPr>
          </a:p>
        </p:txBody>
      </p:sp>
      <p:sp>
        <p:nvSpPr>
          <p:cNvPr id="19" name="TextBox 19"/>
          <p:cNvSpPr txBox="1"/>
          <p:nvPr/>
        </p:nvSpPr>
        <p:spPr>
          <a:xfrm>
            <a:off x="3925539" y="3245808"/>
            <a:ext cx="4798039" cy="574294"/>
          </a:xfrm>
          <a:prstGeom prst="rect">
            <a:avLst/>
          </a:prstGeom>
        </p:spPr>
        <p:txBody>
          <a:bodyPr lIns="0" tIns="0" rIns="0" bIns="0" rtlCol="0" anchor="t">
            <a:spAutoFit/>
          </a:bodyPr>
          <a:lstStyle/>
          <a:p>
            <a:pPr algn="l">
              <a:lnSpc>
                <a:spcPts val="4012"/>
              </a:lnSpc>
            </a:pPr>
            <a:r>
              <a:rPr lang="en-US" sz="4612" b="1">
                <a:solidFill>
                  <a:srgbClr val="6E332E"/>
                </a:solidFill>
                <a:latin typeface="Neue Machina Ultra-Bold"/>
                <a:ea typeface="Neue Machina Ultra-Bold"/>
                <a:cs typeface="Neue Machina Ultra-Bold"/>
                <a:sym typeface="Neue Machina Ultra-Bold"/>
              </a:rPr>
              <a:t>Primary</a:t>
            </a:r>
          </a:p>
        </p:txBody>
      </p:sp>
      <p:sp>
        <p:nvSpPr>
          <p:cNvPr id="20" name="TextBox 20"/>
          <p:cNvSpPr txBox="1"/>
          <p:nvPr/>
        </p:nvSpPr>
        <p:spPr>
          <a:xfrm>
            <a:off x="9575340" y="4002281"/>
            <a:ext cx="7493460" cy="2595967"/>
          </a:xfrm>
          <a:prstGeom prst="rect">
            <a:avLst/>
          </a:prstGeom>
        </p:spPr>
        <p:txBody>
          <a:bodyPr wrap="square" lIns="0" tIns="0" rIns="0" bIns="0" rtlCol="0" anchor="t">
            <a:spAutoFit/>
          </a:bodyPr>
          <a:lstStyle/>
          <a:p>
            <a:pPr marL="523950" lvl="1" indent="-261975" algn="l">
              <a:lnSpc>
                <a:spcPts val="3397"/>
              </a:lnSpc>
              <a:buFont typeface="Arial"/>
              <a:buChar char="•"/>
            </a:pPr>
            <a:r>
              <a:rPr lang="en-US" sz="2426" dirty="0">
                <a:solidFill>
                  <a:srgbClr val="6E332E"/>
                </a:solidFill>
                <a:latin typeface="DM Sans"/>
                <a:ea typeface="DM Sans"/>
                <a:cs typeface="DM Sans"/>
                <a:sym typeface="DM Sans"/>
              </a:rPr>
              <a:t>Examine the impact of pricing, service reliability, and accessibility on churn.</a:t>
            </a:r>
          </a:p>
          <a:p>
            <a:pPr marL="523950" lvl="1" indent="-261975" algn="l">
              <a:lnSpc>
                <a:spcPts val="3397"/>
              </a:lnSpc>
              <a:buFont typeface="Arial"/>
              <a:buChar char="•"/>
            </a:pPr>
            <a:r>
              <a:rPr lang="en-US" sz="2426" dirty="0">
                <a:solidFill>
                  <a:srgbClr val="6E332E"/>
                </a:solidFill>
                <a:latin typeface="DM Sans"/>
                <a:ea typeface="DM Sans"/>
                <a:cs typeface="DM Sans"/>
                <a:sym typeface="DM Sans"/>
              </a:rPr>
              <a:t>Identify patterns in customer behavior and provide actionable insights to reduce churn rates.</a:t>
            </a:r>
          </a:p>
          <a:p>
            <a:pPr algn="l">
              <a:lnSpc>
                <a:spcPts val="3397"/>
              </a:lnSpc>
            </a:pPr>
            <a:endParaRPr lang="en-US" sz="2426" dirty="0">
              <a:solidFill>
                <a:srgbClr val="6E332E"/>
              </a:solidFill>
              <a:latin typeface="DM Sans"/>
              <a:ea typeface="DM Sans"/>
              <a:cs typeface="DM Sans"/>
              <a:sym typeface="DM Sans"/>
            </a:endParaRPr>
          </a:p>
        </p:txBody>
      </p:sp>
      <p:sp>
        <p:nvSpPr>
          <p:cNvPr id="22" name="TextBox 22"/>
          <p:cNvSpPr txBox="1"/>
          <p:nvPr/>
        </p:nvSpPr>
        <p:spPr>
          <a:xfrm>
            <a:off x="11339627" y="3245808"/>
            <a:ext cx="4798039" cy="574294"/>
          </a:xfrm>
          <a:prstGeom prst="rect">
            <a:avLst/>
          </a:prstGeom>
        </p:spPr>
        <p:txBody>
          <a:bodyPr lIns="0" tIns="0" rIns="0" bIns="0" rtlCol="0" anchor="t">
            <a:spAutoFit/>
          </a:bodyPr>
          <a:lstStyle/>
          <a:p>
            <a:pPr algn="l">
              <a:lnSpc>
                <a:spcPts val="4012"/>
              </a:lnSpc>
            </a:pPr>
            <a:r>
              <a:rPr lang="en-US" sz="4612" b="1">
                <a:solidFill>
                  <a:srgbClr val="6E332E"/>
                </a:solidFill>
                <a:latin typeface="Neue Machina Ultra-Bold"/>
                <a:ea typeface="Neue Machina Ultra-Bold"/>
                <a:cs typeface="Neue Machina Ultra-Bold"/>
                <a:sym typeface="Neue Machina Ultra-Bold"/>
              </a:rPr>
              <a:t>Secondary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5D7D5"/>
        </a:solidFill>
        <a:effectLst/>
      </p:bgPr>
    </p:bg>
    <p:spTree>
      <p:nvGrpSpPr>
        <p:cNvPr id="1" name=""/>
        <p:cNvGrpSpPr/>
        <p:nvPr/>
      </p:nvGrpSpPr>
      <p:grpSpPr>
        <a:xfrm>
          <a:off x="0" y="0"/>
          <a:ext cx="0" cy="0"/>
          <a:chOff x="0" y="0"/>
          <a:chExt cx="0" cy="0"/>
        </a:xfrm>
      </p:grpSpPr>
      <p:sp>
        <p:nvSpPr>
          <p:cNvPr id="18" name="TextBox 18"/>
          <p:cNvSpPr txBox="1"/>
          <p:nvPr/>
        </p:nvSpPr>
        <p:spPr>
          <a:xfrm>
            <a:off x="1676400" y="4368116"/>
            <a:ext cx="13046971" cy="5337167"/>
          </a:xfrm>
          <a:prstGeom prst="rect">
            <a:avLst/>
          </a:prstGeom>
        </p:spPr>
        <p:txBody>
          <a:bodyPr wrap="square" lIns="0" tIns="0" rIns="0" bIns="0" rtlCol="0" anchor="t">
            <a:spAutoFit/>
          </a:bodyPr>
          <a:lstStyle/>
          <a:p>
            <a:pPr marL="580636" lvl="1" indent="-290318" algn="l">
              <a:lnSpc>
                <a:spcPts val="3765"/>
              </a:lnSpc>
              <a:buFont typeface="Arial"/>
              <a:buChar char="•"/>
            </a:pPr>
            <a:r>
              <a:rPr lang="en-US" sz="2689" b="1" dirty="0">
                <a:solidFill>
                  <a:srgbClr val="6E332E"/>
                </a:solidFill>
                <a:latin typeface="DM Sans Bold"/>
                <a:ea typeface="DM Sans Bold"/>
                <a:cs typeface="DM Sans Bold"/>
                <a:sym typeface="DM Sans Bold"/>
              </a:rPr>
              <a:t>Dataset Name</a:t>
            </a:r>
            <a:r>
              <a:rPr lang="en-US" sz="2689" dirty="0">
                <a:solidFill>
                  <a:srgbClr val="6E332E"/>
                </a:solidFill>
                <a:latin typeface="DM Sans"/>
                <a:ea typeface="DM Sans"/>
                <a:cs typeface="DM Sans"/>
                <a:sym typeface="DM Sans"/>
              </a:rPr>
              <a:t>: Telecommunications Industry Sample Data</a:t>
            </a:r>
          </a:p>
          <a:p>
            <a:pPr marL="580636" lvl="1" indent="-290318" algn="l">
              <a:lnSpc>
                <a:spcPts val="3765"/>
              </a:lnSpc>
              <a:buFont typeface="Arial"/>
              <a:buChar char="•"/>
            </a:pPr>
            <a:r>
              <a:rPr lang="en-US" sz="2689" b="1" dirty="0">
                <a:solidFill>
                  <a:srgbClr val="6E332E"/>
                </a:solidFill>
                <a:latin typeface="DM Sans Bold"/>
                <a:ea typeface="DM Sans Bold"/>
                <a:cs typeface="DM Sans Bold"/>
                <a:sym typeface="DM Sans Bold"/>
              </a:rPr>
              <a:t>Industry:</a:t>
            </a:r>
            <a:r>
              <a:rPr lang="en-US" sz="2689" dirty="0">
                <a:solidFill>
                  <a:srgbClr val="6E332E"/>
                </a:solidFill>
                <a:latin typeface="DM Sans"/>
                <a:ea typeface="DM Sans"/>
                <a:cs typeface="DM Sans"/>
                <a:sym typeface="DM Sans"/>
              </a:rPr>
              <a:t> Telecommunication</a:t>
            </a:r>
          </a:p>
          <a:p>
            <a:pPr marL="580636" lvl="1" indent="-290318" algn="l">
              <a:lnSpc>
                <a:spcPts val="3765"/>
              </a:lnSpc>
              <a:buFont typeface="Arial"/>
              <a:buChar char="•"/>
            </a:pPr>
            <a:r>
              <a:rPr lang="en-US" sz="2689" b="1" dirty="0">
                <a:solidFill>
                  <a:srgbClr val="6E332E"/>
                </a:solidFill>
                <a:latin typeface="DM Sans Bold"/>
                <a:ea typeface="DM Sans Bold"/>
                <a:cs typeface="DM Sans Bold"/>
                <a:sym typeface="DM Sans Bold"/>
              </a:rPr>
              <a:t>Author/creator:</a:t>
            </a:r>
            <a:r>
              <a:rPr lang="en-US" sz="2689" dirty="0">
                <a:solidFill>
                  <a:srgbClr val="6E332E"/>
                </a:solidFill>
                <a:latin typeface="DM Sans"/>
                <a:ea typeface="DM Sans"/>
                <a:cs typeface="DM Sans"/>
                <a:sym typeface="DM Sans"/>
              </a:rPr>
              <a:t> IBM</a:t>
            </a:r>
          </a:p>
          <a:p>
            <a:pPr marL="580636" lvl="1" indent="-290318" algn="l">
              <a:lnSpc>
                <a:spcPts val="3765"/>
              </a:lnSpc>
              <a:buFont typeface="Arial"/>
              <a:buChar char="•"/>
            </a:pPr>
            <a:r>
              <a:rPr lang="en-US" sz="2689" b="1" dirty="0">
                <a:solidFill>
                  <a:srgbClr val="6E332E"/>
                </a:solidFill>
                <a:latin typeface="DM Sans Bold"/>
                <a:ea typeface="DM Sans Bold"/>
                <a:cs typeface="DM Sans Bold"/>
                <a:sym typeface="DM Sans Bold"/>
              </a:rPr>
              <a:t>Creation Date:</a:t>
            </a:r>
            <a:r>
              <a:rPr lang="en-US" sz="2689" dirty="0">
                <a:solidFill>
                  <a:srgbClr val="6E332E"/>
                </a:solidFill>
                <a:latin typeface="DM Sans"/>
                <a:ea typeface="DM Sans"/>
                <a:cs typeface="DM Sans"/>
                <a:sym typeface="DM Sans"/>
              </a:rPr>
              <a:t> April 5, 2023</a:t>
            </a:r>
          </a:p>
          <a:p>
            <a:pPr marL="290318" lvl="1" algn="l">
              <a:lnSpc>
                <a:spcPts val="3765"/>
              </a:lnSpc>
            </a:pPr>
            <a:r>
              <a:rPr lang="en-US" sz="2689" b="1" dirty="0">
                <a:solidFill>
                  <a:srgbClr val="6E332E"/>
                </a:solidFill>
                <a:latin typeface="DM Sans Bold"/>
                <a:ea typeface="DM Sans Bold"/>
                <a:cs typeface="DM Sans Bold"/>
                <a:sym typeface="DM Sans Bold"/>
              </a:rPr>
              <a:t>Tables:</a:t>
            </a:r>
          </a:p>
          <a:p>
            <a:pPr marL="1161271" lvl="2" indent="-387090" algn="l">
              <a:lnSpc>
                <a:spcPts val="3765"/>
              </a:lnSpc>
              <a:buFont typeface="Arial"/>
              <a:buChar char="⚬"/>
            </a:pPr>
            <a:r>
              <a:rPr lang="en-US" sz="2689" b="1" dirty="0">
                <a:solidFill>
                  <a:srgbClr val="6E332E"/>
                </a:solidFill>
                <a:latin typeface="DM Sans Bold"/>
                <a:ea typeface="DM Sans Bold"/>
                <a:cs typeface="DM Sans Bold"/>
                <a:sym typeface="DM Sans Bold"/>
              </a:rPr>
              <a:t>Population:</a:t>
            </a:r>
            <a:r>
              <a:rPr lang="en-US" sz="2689" dirty="0">
                <a:solidFill>
                  <a:srgbClr val="6E332E"/>
                </a:solidFill>
                <a:latin typeface="DM Sans"/>
                <a:ea typeface="DM Sans"/>
                <a:cs typeface="DM Sans"/>
                <a:sym typeface="DM Sans"/>
              </a:rPr>
              <a:t> Population count zip code wise.</a:t>
            </a:r>
          </a:p>
          <a:p>
            <a:pPr marL="1161271" lvl="2" indent="-387090" algn="l">
              <a:lnSpc>
                <a:spcPts val="3765"/>
              </a:lnSpc>
              <a:buFont typeface="Arial"/>
              <a:buChar char="⚬"/>
            </a:pPr>
            <a:r>
              <a:rPr lang="en-US" sz="2689" b="1" dirty="0">
                <a:solidFill>
                  <a:srgbClr val="6E332E"/>
                </a:solidFill>
                <a:latin typeface="DM Sans Bold"/>
                <a:ea typeface="DM Sans Bold"/>
                <a:cs typeface="DM Sans Bold"/>
                <a:sym typeface="DM Sans Bold"/>
              </a:rPr>
              <a:t>Services:</a:t>
            </a:r>
            <a:r>
              <a:rPr lang="en-US" sz="2689" dirty="0">
                <a:solidFill>
                  <a:srgbClr val="6E332E"/>
                </a:solidFill>
                <a:latin typeface="DM Sans"/>
                <a:ea typeface="DM Sans"/>
                <a:cs typeface="DM Sans"/>
                <a:sym typeface="DM Sans"/>
              </a:rPr>
              <a:t> Details on customer subscriptions, revenues and internet type</a:t>
            </a:r>
          </a:p>
          <a:p>
            <a:pPr marL="1161271" lvl="2" indent="-387090" algn="l">
              <a:lnSpc>
                <a:spcPts val="3765"/>
              </a:lnSpc>
              <a:buFont typeface="Arial"/>
              <a:buChar char="⚬"/>
            </a:pPr>
            <a:r>
              <a:rPr lang="en-US" sz="2689" b="1" dirty="0">
                <a:solidFill>
                  <a:srgbClr val="6E332E"/>
                </a:solidFill>
                <a:latin typeface="DM Sans Bold"/>
                <a:ea typeface="DM Sans Bold"/>
                <a:cs typeface="DM Sans Bold"/>
                <a:sym typeface="DM Sans Bold"/>
              </a:rPr>
              <a:t>Status: </a:t>
            </a:r>
            <a:r>
              <a:rPr lang="en-US" sz="2689" dirty="0">
                <a:solidFill>
                  <a:srgbClr val="6E332E"/>
                </a:solidFill>
                <a:latin typeface="DM Sans"/>
                <a:ea typeface="DM Sans"/>
                <a:cs typeface="DM Sans"/>
                <a:sym typeface="DM Sans"/>
              </a:rPr>
              <a:t>Satisfaction score, churn status, reasons.</a:t>
            </a:r>
          </a:p>
          <a:p>
            <a:pPr marL="1161271" lvl="2" indent="-387090" algn="l">
              <a:lnSpc>
                <a:spcPts val="3765"/>
              </a:lnSpc>
              <a:buFont typeface="Arial"/>
              <a:buChar char="⚬"/>
            </a:pPr>
            <a:r>
              <a:rPr lang="en-US" sz="2689" b="1" dirty="0">
                <a:solidFill>
                  <a:srgbClr val="6E332E"/>
                </a:solidFill>
                <a:latin typeface="DM Sans"/>
                <a:ea typeface="DM Sans"/>
                <a:cs typeface="DM Sans"/>
                <a:sym typeface="DM Sans"/>
              </a:rPr>
              <a:t>Demographics</a:t>
            </a:r>
            <a:r>
              <a:rPr lang="en-US" sz="2689" dirty="0">
                <a:solidFill>
                  <a:srgbClr val="6E332E"/>
                </a:solidFill>
                <a:latin typeface="DM Sans"/>
                <a:ea typeface="DM Sans"/>
                <a:cs typeface="DM Sans"/>
                <a:sym typeface="DM Sans"/>
              </a:rPr>
              <a:t>: Gender and dependents</a:t>
            </a:r>
          </a:p>
          <a:p>
            <a:pPr marL="1161271" lvl="2" indent="-387090" algn="l">
              <a:lnSpc>
                <a:spcPts val="3765"/>
              </a:lnSpc>
              <a:buFont typeface="Arial"/>
              <a:buChar char="⚬"/>
            </a:pPr>
            <a:r>
              <a:rPr lang="en-US" sz="2689" b="1" dirty="0">
                <a:solidFill>
                  <a:srgbClr val="6E332E"/>
                </a:solidFill>
                <a:latin typeface="DM Sans"/>
                <a:ea typeface="DM Sans"/>
                <a:cs typeface="DM Sans"/>
                <a:sym typeface="DM Sans"/>
              </a:rPr>
              <a:t>Location: </a:t>
            </a:r>
            <a:r>
              <a:rPr lang="en-US" sz="2689" dirty="0">
                <a:solidFill>
                  <a:srgbClr val="6E332E"/>
                </a:solidFill>
                <a:latin typeface="DM Sans"/>
                <a:ea typeface="DM Sans"/>
                <a:cs typeface="DM Sans"/>
                <a:sym typeface="DM Sans"/>
              </a:rPr>
              <a:t>Country, state, city, latitude and longitude </a:t>
            </a:r>
            <a:endParaRPr lang="en-US" sz="2689" b="1" dirty="0">
              <a:solidFill>
                <a:srgbClr val="6E332E"/>
              </a:solidFill>
              <a:latin typeface="DM Sans"/>
              <a:ea typeface="DM Sans"/>
              <a:cs typeface="DM Sans"/>
              <a:sym typeface="DM Sans"/>
            </a:endParaRPr>
          </a:p>
          <a:p>
            <a:pPr algn="l">
              <a:lnSpc>
                <a:spcPts val="3765"/>
              </a:lnSpc>
            </a:pPr>
            <a:endParaRPr lang="en-US" sz="2689" dirty="0">
              <a:solidFill>
                <a:srgbClr val="6E332E"/>
              </a:solidFill>
              <a:latin typeface="DM Sans"/>
              <a:ea typeface="DM Sans"/>
              <a:cs typeface="DM Sans"/>
              <a:sym typeface="DM Sans"/>
            </a:endParaRPr>
          </a:p>
        </p:txBody>
      </p:sp>
      <p:grpSp>
        <p:nvGrpSpPr>
          <p:cNvPr id="2" name="Group 2"/>
          <p:cNvGrpSpPr/>
          <p:nvPr/>
        </p:nvGrpSpPr>
        <p:grpSpPr>
          <a:xfrm>
            <a:off x="-1312964" y="580144"/>
            <a:ext cx="7612256" cy="1595230"/>
            <a:chOff x="0" y="0"/>
            <a:chExt cx="2004874" cy="420143"/>
          </a:xfrm>
        </p:grpSpPr>
        <p:sp>
          <p:nvSpPr>
            <p:cNvPr id="3" name="Freeform 3"/>
            <p:cNvSpPr/>
            <p:nvPr/>
          </p:nvSpPr>
          <p:spPr>
            <a:xfrm>
              <a:off x="0" y="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4" name="TextBox 4"/>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028700" y="1152525"/>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ABOUT DATA</a:t>
            </a:r>
          </a:p>
        </p:txBody>
      </p:sp>
      <p:sp>
        <p:nvSpPr>
          <p:cNvPr id="17" name="TextBox 17"/>
          <p:cNvSpPr txBox="1"/>
          <p:nvPr/>
        </p:nvSpPr>
        <p:spPr>
          <a:xfrm>
            <a:off x="1227159" y="2476500"/>
            <a:ext cx="15833681" cy="1925976"/>
          </a:xfrm>
          <a:prstGeom prst="rect">
            <a:avLst/>
          </a:prstGeom>
        </p:spPr>
        <p:txBody>
          <a:bodyPr wrap="square" lIns="0" tIns="0" rIns="0" bIns="0" rtlCol="0" anchor="t">
            <a:spAutoFit/>
          </a:bodyPr>
          <a:lstStyle/>
          <a:p>
            <a:pPr algn="just">
              <a:lnSpc>
                <a:spcPts val="3765"/>
              </a:lnSpc>
            </a:pPr>
            <a:r>
              <a:rPr lang="en-US" sz="2689" dirty="0">
                <a:solidFill>
                  <a:srgbClr val="6E332E"/>
                </a:solidFill>
                <a:latin typeface="DM Sans"/>
                <a:ea typeface="DM Sans"/>
                <a:cs typeface="DM Sans"/>
                <a:sym typeface="DM Sans"/>
              </a:rPr>
              <a:t>The Telco customer churn data contains information about a fictional telco company that provided </a:t>
            </a:r>
            <a:r>
              <a:rPr lang="en-US" sz="2689" b="1" dirty="0">
                <a:solidFill>
                  <a:srgbClr val="6E332E"/>
                </a:solidFill>
                <a:latin typeface="DM Sans Bold"/>
                <a:ea typeface="DM Sans Bold"/>
                <a:cs typeface="DM Sans Bold"/>
                <a:sym typeface="DM Sans Bold"/>
              </a:rPr>
              <a:t>home phone and Internet services </a:t>
            </a:r>
            <a:r>
              <a:rPr lang="en-US" sz="2689" dirty="0">
                <a:solidFill>
                  <a:srgbClr val="6E332E"/>
                </a:solidFill>
                <a:latin typeface="DM Sans"/>
                <a:ea typeface="DM Sans"/>
                <a:cs typeface="DM Sans"/>
                <a:sym typeface="DM Sans"/>
              </a:rPr>
              <a:t>to </a:t>
            </a:r>
            <a:r>
              <a:rPr lang="en-US" sz="2689" b="1" dirty="0">
                <a:solidFill>
                  <a:srgbClr val="6E332E"/>
                </a:solidFill>
                <a:latin typeface="DM Sans Bold"/>
                <a:ea typeface="DM Sans Bold"/>
                <a:cs typeface="DM Sans Bold"/>
                <a:sym typeface="DM Sans Bold"/>
              </a:rPr>
              <a:t>7044</a:t>
            </a:r>
            <a:r>
              <a:rPr lang="en-US" sz="2689" dirty="0">
                <a:solidFill>
                  <a:srgbClr val="6E332E"/>
                </a:solidFill>
                <a:latin typeface="DM Sans"/>
                <a:ea typeface="DM Sans"/>
                <a:cs typeface="DM Sans"/>
                <a:sym typeface="DM Sans"/>
              </a:rPr>
              <a:t> customers in California in </a:t>
            </a:r>
            <a:r>
              <a:rPr lang="en-US" sz="2689" b="1" dirty="0">
                <a:solidFill>
                  <a:srgbClr val="6E332E"/>
                </a:solidFill>
                <a:latin typeface="DM Sans Bold"/>
                <a:ea typeface="DM Sans Bold"/>
                <a:cs typeface="DM Sans Bold"/>
                <a:sym typeface="DM Sans Bold"/>
              </a:rPr>
              <a:t>Q3. </a:t>
            </a:r>
            <a:r>
              <a:rPr lang="en-US" sz="2689" dirty="0">
                <a:solidFill>
                  <a:srgbClr val="6E332E"/>
                </a:solidFill>
                <a:latin typeface="DM Sans"/>
                <a:ea typeface="DM Sans"/>
                <a:cs typeface="DM Sans"/>
                <a:sym typeface="DM Sans"/>
              </a:rPr>
              <a:t>It indicates which customers have </a:t>
            </a:r>
            <a:r>
              <a:rPr lang="en-US" sz="2689" b="1" dirty="0">
                <a:solidFill>
                  <a:srgbClr val="6E332E"/>
                </a:solidFill>
                <a:latin typeface="DM Sans Bold"/>
                <a:ea typeface="DM Sans Bold"/>
                <a:cs typeface="DM Sans Bold"/>
                <a:sym typeface="DM Sans Bold"/>
              </a:rPr>
              <a:t>left, </a:t>
            </a:r>
            <a:r>
              <a:rPr lang="en-US" sz="2689" dirty="0">
                <a:solidFill>
                  <a:srgbClr val="6E332E"/>
                </a:solidFill>
                <a:latin typeface="DM Sans"/>
                <a:sym typeface="DM Sans Bold"/>
              </a:rPr>
              <a:t>stayed</a:t>
            </a:r>
            <a:r>
              <a:rPr lang="en-US" sz="2689" b="1" dirty="0">
                <a:solidFill>
                  <a:srgbClr val="6E332E"/>
                </a:solidFill>
                <a:latin typeface="DM Sans Bold"/>
                <a:ea typeface="DM Sans Bold"/>
                <a:cs typeface="DM Sans Bold"/>
                <a:sym typeface="DM Sans Bold"/>
              </a:rPr>
              <a:t>, or signed up for their service</a:t>
            </a:r>
            <a:r>
              <a:rPr lang="en-US" sz="2689" dirty="0">
                <a:solidFill>
                  <a:srgbClr val="6E332E"/>
                </a:solidFill>
                <a:latin typeface="DM Sans"/>
                <a:ea typeface="DM Sans"/>
                <a:cs typeface="DM Sans"/>
                <a:sym typeface="DM Sans"/>
              </a:rPr>
              <a:t>.  </a:t>
            </a:r>
          </a:p>
          <a:p>
            <a:pPr algn="l">
              <a:lnSpc>
                <a:spcPts val="3765"/>
              </a:lnSpc>
            </a:pPr>
            <a:endParaRPr lang="en-US" sz="2689" dirty="0">
              <a:solidFill>
                <a:srgbClr val="6E332E"/>
              </a:solidFill>
              <a:latin typeface="DM Sans"/>
              <a:ea typeface="DM Sans"/>
              <a:cs typeface="DM Sans"/>
              <a:sym typeface="DM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6E332E"/>
        </a:solidFill>
        <a:effectLst/>
      </p:bgPr>
    </p:bg>
    <p:spTree>
      <p:nvGrpSpPr>
        <p:cNvPr id="1" name=""/>
        <p:cNvGrpSpPr/>
        <p:nvPr/>
      </p:nvGrpSpPr>
      <p:grpSpPr>
        <a:xfrm>
          <a:off x="0" y="0"/>
          <a:ext cx="0" cy="0"/>
          <a:chOff x="0" y="0"/>
          <a:chExt cx="0" cy="0"/>
        </a:xfrm>
      </p:grpSpPr>
      <p:grpSp>
        <p:nvGrpSpPr>
          <p:cNvPr id="2" name="Group 2"/>
          <p:cNvGrpSpPr/>
          <p:nvPr/>
        </p:nvGrpSpPr>
        <p:grpSpPr>
          <a:xfrm>
            <a:off x="-713627" y="597279"/>
            <a:ext cx="8976383" cy="1595230"/>
            <a:chOff x="0" y="0"/>
            <a:chExt cx="2074287" cy="420143"/>
          </a:xfrm>
        </p:grpSpPr>
        <p:sp>
          <p:nvSpPr>
            <p:cNvPr id="3" name="Freeform 3"/>
            <p:cNvSpPr/>
            <p:nvPr/>
          </p:nvSpPr>
          <p:spPr>
            <a:xfrm>
              <a:off x="0" y="0"/>
              <a:ext cx="2074287" cy="420143"/>
            </a:xfrm>
            <a:custGeom>
              <a:avLst/>
              <a:gdLst/>
              <a:ahLst/>
              <a:cxnLst/>
              <a:rect l="l" t="t" r="r" b="b"/>
              <a:pathLst>
                <a:path w="2074287" h="420143">
                  <a:moveTo>
                    <a:pt x="98300" y="0"/>
                  </a:moveTo>
                  <a:lnTo>
                    <a:pt x="1975987" y="0"/>
                  </a:lnTo>
                  <a:cubicBezTo>
                    <a:pt x="2030277" y="0"/>
                    <a:pt x="2074287" y="44010"/>
                    <a:pt x="2074287" y="98300"/>
                  </a:cubicBezTo>
                  <a:lnTo>
                    <a:pt x="2074287" y="321843"/>
                  </a:lnTo>
                  <a:cubicBezTo>
                    <a:pt x="2074287" y="347914"/>
                    <a:pt x="2063931" y="372917"/>
                    <a:pt x="2045496" y="391352"/>
                  </a:cubicBezTo>
                  <a:cubicBezTo>
                    <a:pt x="2027061" y="409786"/>
                    <a:pt x="2002058" y="420143"/>
                    <a:pt x="1975987" y="420143"/>
                  </a:cubicBezTo>
                  <a:lnTo>
                    <a:pt x="98300" y="420143"/>
                  </a:lnTo>
                  <a:cubicBezTo>
                    <a:pt x="72229" y="420143"/>
                    <a:pt x="47226" y="409786"/>
                    <a:pt x="28791" y="391352"/>
                  </a:cubicBezTo>
                  <a:cubicBezTo>
                    <a:pt x="10357" y="372917"/>
                    <a:pt x="0" y="347914"/>
                    <a:pt x="0" y="321843"/>
                  </a:cubicBezTo>
                  <a:lnTo>
                    <a:pt x="0" y="98300"/>
                  </a:lnTo>
                  <a:cubicBezTo>
                    <a:pt x="0" y="72229"/>
                    <a:pt x="10357" y="47226"/>
                    <a:pt x="28791" y="28791"/>
                  </a:cubicBezTo>
                  <a:cubicBezTo>
                    <a:pt x="47226" y="10357"/>
                    <a:pt x="72229" y="0"/>
                    <a:pt x="98300" y="0"/>
                  </a:cubicBezTo>
                  <a:close/>
                </a:path>
              </a:pathLst>
            </a:custGeom>
            <a:solidFill>
              <a:srgbClr val="000000">
                <a:alpha val="0"/>
              </a:srgbClr>
            </a:solidFill>
            <a:ln w="38100" cap="rnd">
              <a:solidFill>
                <a:srgbClr val="D5D7D5"/>
              </a:solidFill>
              <a:prstDash val="solid"/>
              <a:round/>
            </a:ln>
          </p:spPr>
        </p:sp>
        <p:sp>
          <p:nvSpPr>
            <p:cNvPr id="4" name="TextBox 4"/>
            <p:cNvSpPr txBox="1"/>
            <p:nvPr/>
          </p:nvSpPr>
          <p:spPr>
            <a:xfrm>
              <a:off x="0" y="-28575"/>
              <a:ext cx="2074287" cy="448718"/>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873635" y="960748"/>
            <a:ext cx="6634730" cy="1043940"/>
          </a:xfrm>
          <a:prstGeom prst="rect">
            <a:avLst/>
          </a:prstGeom>
        </p:spPr>
        <p:txBody>
          <a:bodyPr wrap="square" lIns="0" tIns="0" rIns="0" bIns="0" rtlCol="0" anchor="t">
            <a:spAutoFit/>
          </a:bodyPr>
          <a:lstStyle/>
          <a:p>
            <a:pPr algn="l">
              <a:lnSpc>
                <a:spcPts val="4012"/>
              </a:lnSpc>
            </a:pPr>
            <a:r>
              <a:rPr lang="en-US" sz="4612" b="1" dirty="0">
                <a:solidFill>
                  <a:srgbClr val="FFFFFF"/>
                </a:solidFill>
                <a:latin typeface="Neue Machina Ultra-Bold"/>
                <a:ea typeface="Neue Machina Ultra-Bold"/>
                <a:cs typeface="Neue Machina Ultra-Bold"/>
                <a:sym typeface="Neue Machina Ultra-Bold"/>
              </a:rPr>
              <a:t>Data Pre Processing &amp; Cleaning</a:t>
            </a:r>
          </a:p>
        </p:txBody>
      </p:sp>
      <p:sp>
        <p:nvSpPr>
          <p:cNvPr id="17" name="TextBox 17"/>
          <p:cNvSpPr txBox="1"/>
          <p:nvPr/>
        </p:nvSpPr>
        <p:spPr>
          <a:xfrm>
            <a:off x="409031" y="5258145"/>
            <a:ext cx="3389973" cy="1173783"/>
          </a:xfrm>
          <a:prstGeom prst="rect">
            <a:avLst/>
          </a:prstGeom>
        </p:spPr>
        <p:txBody>
          <a:bodyPr wrap="square" lIns="0" tIns="0" rIns="0" bIns="0" rtlCol="0" anchor="t">
            <a:spAutoFit/>
          </a:bodyPr>
          <a:lstStyle/>
          <a:p>
            <a:pPr marL="342900" indent="-342900">
              <a:lnSpc>
                <a:spcPts val="3079"/>
              </a:lnSpc>
              <a:buFont typeface="Arial" panose="020B0604020202020204" pitchFamily="34" charset="0"/>
              <a:buChar char="•"/>
            </a:pPr>
            <a:r>
              <a:rPr lang="en-US" sz="2199" b="1" dirty="0">
                <a:solidFill>
                  <a:srgbClr val="FFFFFF"/>
                </a:solidFill>
                <a:latin typeface="DM Sans Bold"/>
                <a:ea typeface="DM Sans"/>
                <a:cs typeface="DM Sans"/>
                <a:sym typeface="DM Sans Bold"/>
              </a:rPr>
              <a:t>Loading dataset into a </a:t>
            </a:r>
            <a:r>
              <a:rPr lang="en-US" sz="2199" b="1" dirty="0" err="1">
                <a:solidFill>
                  <a:srgbClr val="FFFFFF"/>
                </a:solidFill>
                <a:latin typeface="DM Sans Bold"/>
                <a:ea typeface="DM Sans"/>
                <a:cs typeface="DM Sans"/>
                <a:sym typeface="DM Sans Bold"/>
              </a:rPr>
              <a:t>DataFrame</a:t>
            </a:r>
            <a:r>
              <a:rPr lang="en-US" sz="2199" b="1" dirty="0">
                <a:solidFill>
                  <a:srgbClr val="FFFFFF"/>
                </a:solidFill>
                <a:latin typeface="DM Sans Bold"/>
                <a:ea typeface="DM Sans"/>
                <a:cs typeface="DM Sans"/>
                <a:sym typeface="DM Sans Bold"/>
              </a:rPr>
              <a:t> using Pandas</a:t>
            </a:r>
          </a:p>
        </p:txBody>
      </p:sp>
      <p:sp>
        <p:nvSpPr>
          <p:cNvPr id="19" name="TextBox 19"/>
          <p:cNvSpPr txBox="1"/>
          <p:nvPr/>
        </p:nvSpPr>
        <p:spPr>
          <a:xfrm>
            <a:off x="4650021" y="5193988"/>
            <a:ext cx="4031144" cy="2366417"/>
          </a:xfrm>
          <a:prstGeom prst="rect">
            <a:avLst/>
          </a:prstGeom>
        </p:spPr>
        <p:txBody>
          <a:bodyPr wrap="square" lIns="0" tIns="0" rIns="0" bIns="0" rtlCol="0" anchor="t">
            <a:spAutoFit/>
          </a:bodyPr>
          <a:lstStyle/>
          <a:p>
            <a:pPr marL="342900" indent="-342900" algn="l">
              <a:lnSpc>
                <a:spcPts val="3079"/>
              </a:lnSpc>
              <a:buFont typeface="Arial" panose="020B0604020202020204" pitchFamily="34" charset="0"/>
              <a:buChar char="•"/>
            </a:pPr>
            <a:r>
              <a:rPr lang="en-US" sz="2199" b="1" dirty="0">
                <a:solidFill>
                  <a:srgbClr val="FFFFFF"/>
                </a:solidFill>
                <a:latin typeface="DM Sans Bold"/>
                <a:ea typeface="DM Sans Bold"/>
                <a:cs typeface="DM Sans Bold"/>
                <a:sym typeface="DM Sans Bold"/>
              </a:rPr>
              <a:t>Removed duplicates</a:t>
            </a:r>
          </a:p>
          <a:p>
            <a:pPr marL="342900" indent="-342900" algn="l">
              <a:lnSpc>
                <a:spcPts val="3079"/>
              </a:lnSpc>
              <a:buFont typeface="Arial" panose="020B0604020202020204" pitchFamily="34" charset="0"/>
              <a:buChar char="•"/>
            </a:pPr>
            <a:r>
              <a:rPr lang="en-US" sz="2199" b="1" dirty="0">
                <a:solidFill>
                  <a:srgbClr val="FFFFFF"/>
                </a:solidFill>
                <a:latin typeface="DM Sans Bold"/>
                <a:ea typeface="DM Sans Bold"/>
                <a:cs typeface="DM Sans Bold"/>
                <a:sym typeface="DM Sans Bold"/>
              </a:rPr>
              <a:t>Filled null values with appropriate replacements</a:t>
            </a:r>
          </a:p>
          <a:p>
            <a:pPr marL="342900" indent="-342900" algn="l">
              <a:lnSpc>
                <a:spcPts val="3079"/>
              </a:lnSpc>
              <a:buFont typeface="Arial" panose="020B0604020202020204" pitchFamily="34" charset="0"/>
              <a:buChar char="•"/>
            </a:pPr>
            <a:r>
              <a:rPr lang="en-US" sz="2199" b="1" dirty="0">
                <a:solidFill>
                  <a:srgbClr val="FFFFFF"/>
                </a:solidFill>
                <a:latin typeface="DM Sans Bold"/>
                <a:ea typeface="DM Sans Bold"/>
                <a:cs typeface="DM Sans Bold"/>
                <a:sym typeface="DM Sans Bold"/>
              </a:rPr>
              <a:t>Fixed data types</a:t>
            </a:r>
          </a:p>
          <a:p>
            <a:pPr marL="342900" indent="-342900">
              <a:lnSpc>
                <a:spcPts val="3079"/>
              </a:lnSpc>
              <a:buFont typeface="Arial" panose="020B0604020202020204" pitchFamily="34" charset="0"/>
              <a:buChar char="•"/>
            </a:pPr>
            <a:r>
              <a:rPr lang="en-US" sz="2199" b="1" dirty="0">
                <a:solidFill>
                  <a:srgbClr val="FFFFFF"/>
                </a:solidFill>
                <a:latin typeface="DM Sans Bold"/>
                <a:ea typeface="DM Sans Bold"/>
                <a:cs typeface="DM Sans Bold"/>
                <a:sym typeface="DM Sans Bold"/>
              </a:rPr>
              <a:t>Dropped unnecessary columns</a:t>
            </a:r>
          </a:p>
        </p:txBody>
      </p:sp>
      <p:sp>
        <p:nvSpPr>
          <p:cNvPr id="20" name="TextBox 20"/>
          <p:cNvSpPr txBox="1"/>
          <p:nvPr/>
        </p:nvSpPr>
        <p:spPr>
          <a:xfrm>
            <a:off x="4414809" y="4224197"/>
            <a:ext cx="4367968" cy="399661"/>
          </a:xfrm>
          <a:prstGeom prst="rect">
            <a:avLst/>
          </a:prstGeom>
        </p:spPr>
        <p:txBody>
          <a:bodyPr wrap="square" lIns="0" tIns="0" rIns="0" bIns="0" rtlCol="0" anchor="t">
            <a:spAutoFit/>
          </a:bodyPr>
          <a:lstStyle/>
          <a:p>
            <a:pPr algn="ctr">
              <a:lnSpc>
                <a:spcPts val="3092"/>
              </a:lnSpc>
            </a:pPr>
            <a:r>
              <a:rPr lang="en-US" sz="2800" b="1" dirty="0">
                <a:solidFill>
                  <a:srgbClr val="FFFFFF"/>
                </a:solidFill>
                <a:latin typeface="Neue Machina Ultra-Bold"/>
                <a:ea typeface="Neue Machina Ultra-Bold"/>
                <a:cs typeface="Neue Machina Ultra-Bold"/>
                <a:sym typeface="Neue Machina Ultra-Bold"/>
              </a:rPr>
              <a:t>Data Cleaning</a:t>
            </a:r>
          </a:p>
        </p:txBody>
      </p:sp>
      <p:sp>
        <p:nvSpPr>
          <p:cNvPr id="21" name="TextBox 21"/>
          <p:cNvSpPr txBox="1"/>
          <p:nvPr/>
        </p:nvSpPr>
        <p:spPr>
          <a:xfrm>
            <a:off x="9387627" y="5159206"/>
            <a:ext cx="3669278" cy="776303"/>
          </a:xfrm>
          <a:prstGeom prst="rect">
            <a:avLst/>
          </a:prstGeom>
        </p:spPr>
        <p:txBody>
          <a:bodyPr wrap="square" lIns="0" tIns="0" rIns="0" bIns="0" rtlCol="0" anchor="t">
            <a:spAutoFit/>
          </a:bodyPr>
          <a:lstStyle/>
          <a:p>
            <a:pPr marL="342900" indent="-342900" algn="l">
              <a:lnSpc>
                <a:spcPts val="3079"/>
              </a:lnSpc>
              <a:buFont typeface="Arial" panose="020B0604020202020204" pitchFamily="34" charset="0"/>
              <a:buChar char="•"/>
            </a:pPr>
            <a:r>
              <a:rPr lang="en-US" sz="2199" b="1" dirty="0">
                <a:solidFill>
                  <a:srgbClr val="FFFFFF"/>
                </a:solidFill>
                <a:latin typeface="DM Sans Bold"/>
                <a:ea typeface="DM Sans Bold"/>
                <a:cs typeface="DM Sans Bold"/>
                <a:sym typeface="DM Sans Bold"/>
              </a:rPr>
              <a:t>Merged multiple tables into a single dataset</a:t>
            </a:r>
            <a:endParaRPr lang="en-US" sz="2199" dirty="0">
              <a:solidFill>
                <a:srgbClr val="FFFFFF"/>
              </a:solidFill>
              <a:latin typeface="DM Sans"/>
              <a:ea typeface="DM Sans"/>
              <a:cs typeface="DM Sans"/>
              <a:sym typeface="DM Sans"/>
            </a:endParaRPr>
          </a:p>
        </p:txBody>
      </p:sp>
      <p:sp>
        <p:nvSpPr>
          <p:cNvPr id="22" name="TextBox 22"/>
          <p:cNvSpPr txBox="1"/>
          <p:nvPr/>
        </p:nvSpPr>
        <p:spPr>
          <a:xfrm>
            <a:off x="8940700" y="4189569"/>
            <a:ext cx="4367968" cy="399661"/>
          </a:xfrm>
          <a:prstGeom prst="rect">
            <a:avLst/>
          </a:prstGeom>
        </p:spPr>
        <p:txBody>
          <a:bodyPr wrap="square" lIns="0" tIns="0" rIns="0" bIns="0" rtlCol="0" anchor="t">
            <a:spAutoFit/>
          </a:bodyPr>
          <a:lstStyle/>
          <a:p>
            <a:pPr algn="ctr">
              <a:lnSpc>
                <a:spcPts val="3092"/>
              </a:lnSpc>
            </a:pPr>
            <a:r>
              <a:rPr lang="en-US" sz="2800" b="1" dirty="0">
                <a:solidFill>
                  <a:srgbClr val="FFFFFF"/>
                </a:solidFill>
                <a:latin typeface="Neue Machina Ultra-Bold"/>
                <a:ea typeface="Neue Machina Ultra-Bold"/>
                <a:cs typeface="Neue Machina Ultra-Bold"/>
                <a:sym typeface="Neue Machina Ultra-Bold"/>
              </a:rPr>
              <a:t>Data Merging</a:t>
            </a:r>
          </a:p>
        </p:txBody>
      </p:sp>
      <p:sp>
        <p:nvSpPr>
          <p:cNvPr id="23" name="AutoShape 23"/>
          <p:cNvSpPr/>
          <p:nvPr/>
        </p:nvSpPr>
        <p:spPr>
          <a:xfrm>
            <a:off x="4319946" y="3405617"/>
            <a:ext cx="7740" cy="4867625"/>
          </a:xfrm>
          <a:prstGeom prst="line">
            <a:avLst/>
          </a:prstGeom>
          <a:ln w="38100" cap="flat">
            <a:solidFill>
              <a:srgbClr val="D5D7D5"/>
            </a:solidFill>
            <a:prstDash val="solid"/>
            <a:headEnd type="none" w="sm" len="sm"/>
            <a:tailEnd type="none" w="sm" len="sm"/>
          </a:ln>
        </p:spPr>
      </p:sp>
      <p:sp>
        <p:nvSpPr>
          <p:cNvPr id="24" name="AutoShape 24"/>
          <p:cNvSpPr/>
          <p:nvPr/>
        </p:nvSpPr>
        <p:spPr>
          <a:xfrm>
            <a:off x="9149247" y="3373603"/>
            <a:ext cx="0" cy="4867625"/>
          </a:xfrm>
          <a:prstGeom prst="line">
            <a:avLst/>
          </a:prstGeom>
          <a:ln w="38100" cap="flat">
            <a:solidFill>
              <a:srgbClr val="D5D7D5"/>
            </a:solidFill>
            <a:prstDash val="solid"/>
            <a:headEnd type="none" w="sm" len="sm"/>
            <a:tailEnd type="none" w="sm" len="sm"/>
          </a:ln>
        </p:spPr>
      </p:sp>
      <p:sp>
        <p:nvSpPr>
          <p:cNvPr id="25" name="AutoShape 25"/>
          <p:cNvSpPr/>
          <p:nvPr/>
        </p:nvSpPr>
        <p:spPr>
          <a:xfrm>
            <a:off x="13487400" y="3501697"/>
            <a:ext cx="0" cy="4867625"/>
          </a:xfrm>
          <a:prstGeom prst="line">
            <a:avLst/>
          </a:prstGeom>
          <a:ln w="38100" cap="flat">
            <a:solidFill>
              <a:srgbClr val="D5D7D5"/>
            </a:solidFill>
            <a:prstDash val="solid"/>
            <a:headEnd type="none" w="sm" len="sm"/>
            <a:tailEnd type="none" w="sm" len="sm"/>
          </a:ln>
        </p:spPr>
      </p:sp>
      <p:sp>
        <p:nvSpPr>
          <p:cNvPr id="26" name="TextBox 26"/>
          <p:cNvSpPr txBox="1"/>
          <p:nvPr/>
        </p:nvSpPr>
        <p:spPr>
          <a:xfrm>
            <a:off x="13734407" y="4175532"/>
            <a:ext cx="4367968" cy="397545"/>
          </a:xfrm>
          <a:prstGeom prst="rect">
            <a:avLst/>
          </a:prstGeom>
        </p:spPr>
        <p:txBody>
          <a:bodyPr wrap="square" lIns="0" tIns="0" rIns="0" bIns="0" rtlCol="0" anchor="t">
            <a:spAutoFit/>
          </a:bodyPr>
          <a:lstStyle/>
          <a:p>
            <a:pPr algn="ctr">
              <a:lnSpc>
                <a:spcPts val="3092"/>
              </a:lnSpc>
            </a:pPr>
            <a:r>
              <a:rPr lang="en-US" sz="2800" b="1" dirty="0">
                <a:solidFill>
                  <a:srgbClr val="FFFFFF"/>
                </a:solidFill>
                <a:latin typeface="Neue Machina Ultra-Bold"/>
                <a:ea typeface="Neue Machina Ultra-Bold"/>
                <a:cs typeface="Neue Machina Ultra-Bold"/>
                <a:sym typeface="Neue Machina Ultra-Bold"/>
              </a:rPr>
              <a:t>Data Transformation</a:t>
            </a:r>
          </a:p>
        </p:txBody>
      </p:sp>
      <p:sp>
        <p:nvSpPr>
          <p:cNvPr id="27" name="TextBox 27"/>
          <p:cNvSpPr txBox="1"/>
          <p:nvPr/>
        </p:nvSpPr>
        <p:spPr>
          <a:xfrm>
            <a:off x="14269377" y="5048540"/>
            <a:ext cx="3669278" cy="2763962"/>
          </a:xfrm>
          <a:prstGeom prst="rect">
            <a:avLst/>
          </a:prstGeom>
        </p:spPr>
        <p:txBody>
          <a:bodyPr wrap="square" lIns="0" tIns="0" rIns="0" bIns="0" rtlCol="0" anchor="t">
            <a:spAutoFit/>
          </a:bodyPr>
          <a:lstStyle/>
          <a:p>
            <a:pPr marL="457200" indent="-457200">
              <a:lnSpc>
                <a:spcPts val="3079"/>
              </a:lnSpc>
              <a:buFont typeface="Arial" panose="020B0604020202020204" pitchFamily="34" charset="0"/>
              <a:buChar char="•"/>
            </a:pPr>
            <a:r>
              <a:rPr lang="en-US" sz="2199" b="1" dirty="0">
                <a:solidFill>
                  <a:srgbClr val="FFFFFF"/>
                </a:solidFill>
                <a:latin typeface="DM Sans Bold"/>
                <a:ea typeface="DM Sans Bold"/>
                <a:cs typeface="DM Sans Bold"/>
                <a:sym typeface="DM Sans Bold"/>
              </a:rPr>
              <a:t>Removed redundant columns</a:t>
            </a:r>
          </a:p>
          <a:p>
            <a:pPr marL="457200" indent="-457200">
              <a:lnSpc>
                <a:spcPts val="3079"/>
              </a:lnSpc>
              <a:buFont typeface="Arial" panose="020B0604020202020204" pitchFamily="34" charset="0"/>
              <a:buChar char="•"/>
            </a:pPr>
            <a:r>
              <a:rPr lang="en-US" sz="2199" b="1" dirty="0">
                <a:solidFill>
                  <a:srgbClr val="FFFFFF"/>
                </a:solidFill>
                <a:latin typeface="DM Sans Bold"/>
                <a:ea typeface="DM Sans Bold"/>
                <a:cs typeface="DM Sans Bold"/>
                <a:sym typeface="DM Sans Bold"/>
              </a:rPr>
              <a:t>Removed high-cardinality (unique) columns</a:t>
            </a:r>
          </a:p>
          <a:p>
            <a:pPr marL="457200" indent="-457200">
              <a:lnSpc>
                <a:spcPts val="3079"/>
              </a:lnSpc>
              <a:buFont typeface="Arial" panose="020B0604020202020204" pitchFamily="34" charset="0"/>
              <a:buChar char="•"/>
            </a:pPr>
            <a:r>
              <a:rPr lang="en-US" sz="2199" b="1" dirty="0">
                <a:solidFill>
                  <a:srgbClr val="FFFFFF"/>
                </a:solidFill>
                <a:latin typeface="DM Sans Bold"/>
                <a:ea typeface="DM Sans Bold"/>
                <a:cs typeface="DM Sans Bold"/>
                <a:sym typeface="DM Sans Bold"/>
              </a:rPr>
              <a:t>Encoded categorical column</a:t>
            </a:r>
          </a:p>
        </p:txBody>
      </p:sp>
      <p:sp>
        <p:nvSpPr>
          <p:cNvPr id="28" name="Freeform 20">
            <a:extLst>
              <a:ext uri="{FF2B5EF4-FFF2-40B4-BE49-F238E27FC236}">
                <a16:creationId xmlns:a16="http://schemas.microsoft.com/office/drawing/2014/main" id="{A5AC3D00-0A97-BD78-5FDD-0F9C85846B3A}"/>
              </a:ext>
            </a:extLst>
          </p:cNvPr>
          <p:cNvSpPr/>
          <p:nvPr/>
        </p:nvSpPr>
        <p:spPr>
          <a:xfrm>
            <a:off x="1190067" y="2691422"/>
            <a:ext cx="2307958" cy="682181"/>
          </a:xfrm>
          <a:custGeom>
            <a:avLst/>
            <a:gdLst/>
            <a:ahLst/>
            <a:cxnLst/>
            <a:rect l="l" t="t" r="r" b="b"/>
            <a:pathLst>
              <a:path w="1374934" h="406400">
                <a:moveTo>
                  <a:pt x="1171734" y="0"/>
                </a:moveTo>
                <a:cubicBezTo>
                  <a:pt x="1283958" y="0"/>
                  <a:pt x="1374934" y="90976"/>
                  <a:pt x="1374934" y="203200"/>
                </a:cubicBezTo>
                <a:cubicBezTo>
                  <a:pt x="1374934" y="315424"/>
                  <a:pt x="1283958" y="406400"/>
                  <a:pt x="1171734" y="406400"/>
                </a:cubicBezTo>
                <a:lnTo>
                  <a:pt x="203200" y="406400"/>
                </a:lnTo>
                <a:cubicBezTo>
                  <a:pt x="90976" y="406400"/>
                  <a:pt x="0" y="315424"/>
                  <a:pt x="0" y="203200"/>
                </a:cubicBezTo>
                <a:cubicBezTo>
                  <a:pt x="0" y="90976"/>
                  <a:pt x="90976" y="0"/>
                  <a:pt x="203200" y="0"/>
                </a:cubicBezTo>
                <a:close/>
              </a:path>
            </a:pathLst>
          </a:custGeom>
          <a:solidFill>
            <a:srgbClr val="D5D7D5"/>
          </a:solidFill>
          <a:ln cap="sq">
            <a:noFill/>
            <a:prstDash val="solid"/>
            <a:miter/>
          </a:ln>
        </p:spPr>
        <p:txBody>
          <a:bodyPr/>
          <a:lstStyle/>
          <a:p>
            <a:pPr algn="ctr"/>
            <a:r>
              <a:rPr lang="en-US" sz="1800" b="1" dirty="0">
                <a:solidFill>
                  <a:srgbClr val="6E332E"/>
                </a:solidFill>
                <a:latin typeface="Neue Machina Ultra-Bold"/>
                <a:ea typeface="Neue Machina Ultra-Bold"/>
                <a:cs typeface="Neue Machina Ultra-Bold"/>
                <a:sym typeface="Neue Machina Ultra-Bold"/>
              </a:rPr>
              <a:t> </a:t>
            </a:r>
          </a:p>
          <a:p>
            <a:endParaRPr lang="en-US" dirty="0"/>
          </a:p>
        </p:txBody>
      </p:sp>
      <p:sp>
        <p:nvSpPr>
          <p:cNvPr id="29" name="Freeform 20">
            <a:extLst>
              <a:ext uri="{FF2B5EF4-FFF2-40B4-BE49-F238E27FC236}">
                <a16:creationId xmlns:a16="http://schemas.microsoft.com/office/drawing/2014/main" id="{BD67FC2D-7A72-C10A-9684-A02DE8A1E5BA}"/>
              </a:ext>
            </a:extLst>
          </p:cNvPr>
          <p:cNvSpPr/>
          <p:nvPr/>
        </p:nvSpPr>
        <p:spPr>
          <a:xfrm>
            <a:off x="5355476" y="2621947"/>
            <a:ext cx="2307958" cy="682181"/>
          </a:xfrm>
          <a:custGeom>
            <a:avLst/>
            <a:gdLst/>
            <a:ahLst/>
            <a:cxnLst/>
            <a:rect l="l" t="t" r="r" b="b"/>
            <a:pathLst>
              <a:path w="1374934" h="406400">
                <a:moveTo>
                  <a:pt x="1171734" y="0"/>
                </a:moveTo>
                <a:cubicBezTo>
                  <a:pt x="1283958" y="0"/>
                  <a:pt x="1374934" y="90976"/>
                  <a:pt x="1374934" y="203200"/>
                </a:cubicBezTo>
                <a:cubicBezTo>
                  <a:pt x="1374934" y="315424"/>
                  <a:pt x="1283958" y="406400"/>
                  <a:pt x="1171734" y="406400"/>
                </a:cubicBezTo>
                <a:lnTo>
                  <a:pt x="203200" y="406400"/>
                </a:lnTo>
                <a:cubicBezTo>
                  <a:pt x="90976" y="406400"/>
                  <a:pt x="0" y="315424"/>
                  <a:pt x="0" y="203200"/>
                </a:cubicBezTo>
                <a:cubicBezTo>
                  <a:pt x="0" y="90976"/>
                  <a:pt x="90976" y="0"/>
                  <a:pt x="203200" y="0"/>
                </a:cubicBezTo>
                <a:close/>
              </a:path>
            </a:pathLst>
          </a:custGeom>
          <a:solidFill>
            <a:srgbClr val="D5D7D5"/>
          </a:solidFill>
          <a:ln cap="sq">
            <a:noFill/>
            <a:prstDash val="solid"/>
            <a:miter/>
          </a:ln>
        </p:spPr>
      </p:sp>
      <p:sp>
        <p:nvSpPr>
          <p:cNvPr id="30" name="Freeform 20">
            <a:extLst>
              <a:ext uri="{FF2B5EF4-FFF2-40B4-BE49-F238E27FC236}">
                <a16:creationId xmlns:a16="http://schemas.microsoft.com/office/drawing/2014/main" id="{EEED358F-E167-21BD-7F20-8D7813CD17D3}"/>
              </a:ext>
            </a:extLst>
          </p:cNvPr>
          <p:cNvSpPr/>
          <p:nvPr/>
        </p:nvSpPr>
        <p:spPr>
          <a:xfrm>
            <a:off x="10068287" y="2655422"/>
            <a:ext cx="2307958" cy="682181"/>
          </a:xfrm>
          <a:custGeom>
            <a:avLst/>
            <a:gdLst/>
            <a:ahLst/>
            <a:cxnLst/>
            <a:rect l="l" t="t" r="r" b="b"/>
            <a:pathLst>
              <a:path w="1374934" h="406400">
                <a:moveTo>
                  <a:pt x="1171734" y="0"/>
                </a:moveTo>
                <a:cubicBezTo>
                  <a:pt x="1283958" y="0"/>
                  <a:pt x="1374934" y="90976"/>
                  <a:pt x="1374934" y="203200"/>
                </a:cubicBezTo>
                <a:cubicBezTo>
                  <a:pt x="1374934" y="315424"/>
                  <a:pt x="1283958" y="406400"/>
                  <a:pt x="1171734" y="406400"/>
                </a:cubicBezTo>
                <a:lnTo>
                  <a:pt x="203200" y="406400"/>
                </a:lnTo>
                <a:cubicBezTo>
                  <a:pt x="90976" y="406400"/>
                  <a:pt x="0" y="315424"/>
                  <a:pt x="0" y="203200"/>
                </a:cubicBezTo>
                <a:cubicBezTo>
                  <a:pt x="0" y="90976"/>
                  <a:pt x="90976" y="0"/>
                  <a:pt x="203200" y="0"/>
                </a:cubicBezTo>
                <a:close/>
              </a:path>
            </a:pathLst>
          </a:custGeom>
          <a:solidFill>
            <a:srgbClr val="D5D7D5"/>
          </a:solidFill>
          <a:ln cap="sq">
            <a:noFill/>
            <a:prstDash val="solid"/>
            <a:miter/>
          </a:ln>
        </p:spPr>
        <p:txBody>
          <a:bodyPr/>
          <a:lstStyle/>
          <a:p>
            <a:endParaRPr lang="en-US" dirty="0"/>
          </a:p>
        </p:txBody>
      </p:sp>
      <p:sp>
        <p:nvSpPr>
          <p:cNvPr id="31" name="Freeform 20">
            <a:extLst>
              <a:ext uri="{FF2B5EF4-FFF2-40B4-BE49-F238E27FC236}">
                <a16:creationId xmlns:a16="http://schemas.microsoft.com/office/drawing/2014/main" id="{49122AE7-C9CC-4CCE-1BA8-6B2B1C954CBE}"/>
              </a:ext>
            </a:extLst>
          </p:cNvPr>
          <p:cNvSpPr/>
          <p:nvPr/>
        </p:nvSpPr>
        <p:spPr>
          <a:xfrm>
            <a:off x="14950037" y="2606696"/>
            <a:ext cx="2307958" cy="682181"/>
          </a:xfrm>
          <a:custGeom>
            <a:avLst/>
            <a:gdLst/>
            <a:ahLst/>
            <a:cxnLst/>
            <a:rect l="l" t="t" r="r" b="b"/>
            <a:pathLst>
              <a:path w="1374934" h="406400">
                <a:moveTo>
                  <a:pt x="1171734" y="0"/>
                </a:moveTo>
                <a:cubicBezTo>
                  <a:pt x="1283958" y="0"/>
                  <a:pt x="1374934" y="90976"/>
                  <a:pt x="1374934" y="203200"/>
                </a:cubicBezTo>
                <a:cubicBezTo>
                  <a:pt x="1374934" y="315424"/>
                  <a:pt x="1283958" y="406400"/>
                  <a:pt x="1171734" y="406400"/>
                </a:cubicBezTo>
                <a:lnTo>
                  <a:pt x="203200" y="406400"/>
                </a:lnTo>
                <a:cubicBezTo>
                  <a:pt x="90976" y="406400"/>
                  <a:pt x="0" y="315424"/>
                  <a:pt x="0" y="203200"/>
                </a:cubicBezTo>
                <a:cubicBezTo>
                  <a:pt x="0" y="90976"/>
                  <a:pt x="90976" y="0"/>
                  <a:pt x="203200" y="0"/>
                </a:cubicBezTo>
                <a:close/>
              </a:path>
            </a:pathLst>
          </a:custGeom>
          <a:solidFill>
            <a:srgbClr val="D5D7D5"/>
          </a:solidFill>
          <a:ln cap="sq">
            <a:noFill/>
            <a:prstDash val="solid"/>
            <a:miter/>
          </a:ln>
        </p:spPr>
      </p:sp>
      <p:sp>
        <p:nvSpPr>
          <p:cNvPr id="34" name="TextBox 33">
            <a:extLst>
              <a:ext uri="{FF2B5EF4-FFF2-40B4-BE49-F238E27FC236}">
                <a16:creationId xmlns:a16="http://schemas.microsoft.com/office/drawing/2014/main" id="{76A15C7B-693F-B22B-78AA-54FFCAE2849A}"/>
              </a:ext>
            </a:extLst>
          </p:cNvPr>
          <p:cNvSpPr txBox="1"/>
          <p:nvPr/>
        </p:nvSpPr>
        <p:spPr>
          <a:xfrm>
            <a:off x="2006678" y="2816581"/>
            <a:ext cx="779765" cy="369332"/>
          </a:xfrm>
          <a:prstGeom prst="rect">
            <a:avLst/>
          </a:prstGeom>
          <a:noFill/>
        </p:spPr>
        <p:txBody>
          <a:bodyPr wrap="square" rtlCol="0">
            <a:spAutoFit/>
          </a:bodyPr>
          <a:lstStyle/>
          <a:p>
            <a:r>
              <a:rPr lang="en-US" b="1" dirty="0"/>
              <a:t>Step 1</a:t>
            </a:r>
          </a:p>
        </p:txBody>
      </p:sp>
      <p:sp>
        <p:nvSpPr>
          <p:cNvPr id="35" name="TextBox 34">
            <a:extLst>
              <a:ext uri="{FF2B5EF4-FFF2-40B4-BE49-F238E27FC236}">
                <a16:creationId xmlns:a16="http://schemas.microsoft.com/office/drawing/2014/main" id="{E25D21EE-B2C5-FCDE-74E4-362C9B354418}"/>
              </a:ext>
            </a:extLst>
          </p:cNvPr>
          <p:cNvSpPr txBox="1"/>
          <p:nvPr/>
        </p:nvSpPr>
        <p:spPr>
          <a:xfrm>
            <a:off x="6172963" y="2792968"/>
            <a:ext cx="779765" cy="369332"/>
          </a:xfrm>
          <a:prstGeom prst="rect">
            <a:avLst/>
          </a:prstGeom>
          <a:noFill/>
        </p:spPr>
        <p:txBody>
          <a:bodyPr wrap="square" rtlCol="0">
            <a:spAutoFit/>
          </a:bodyPr>
          <a:lstStyle/>
          <a:p>
            <a:r>
              <a:rPr lang="en-US" b="1" dirty="0"/>
              <a:t>Step 2</a:t>
            </a:r>
          </a:p>
        </p:txBody>
      </p:sp>
      <p:sp>
        <p:nvSpPr>
          <p:cNvPr id="36" name="TextBox 35">
            <a:extLst>
              <a:ext uri="{FF2B5EF4-FFF2-40B4-BE49-F238E27FC236}">
                <a16:creationId xmlns:a16="http://schemas.microsoft.com/office/drawing/2014/main" id="{35326226-B6E9-7DBB-BD77-D3369A20F462}"/>
              </a:ext>
            </a:extLst>
          </p:cNvPr>
          <p:cNvSpPr txBox="1"/>
          <p:nvPr/>
        </p:nvSpPr>
        <p:spPr>
          <a:xfrm>
            <a:off x="10835701" y="2792968"/>
            <a:ext cx="779765" cy="369332"/>
          </a:xfrm>
          <a:prstGeom prst="rect">
            <a:avLst/>
          </a:prstGeom>
          <a:noFill/>
        </p:spPr>
        <p:txBody>
          <a:bodyPr wrap="square" rtlCol="0">
            <a:spAutoFit/>
          </a:bodyPr>
          <a:lstStyle/>
          <a:p>
            <a:r>
              <a:rPr lang="en-US" b="1" dirty="0"/>
              <a:t>Step 3</a:t>
            </a:r>
          </a:p>
        </p:txBody>
      </p:sp>
      <p:sp>
        <p:nvSpPr>
          <p:cNvPr id="37" name="TextBox 36">
            <a:extLst>
              <a:ext uri="{FF2B5EF4-FFF2-40B4-BE49-F238E27FC236}">
                <a16:creationId xmlns:a16="http://schemas.microsoft.com/office/drawing/2014/main" id="{922AB0D6-5691-BA10-7EC8-774747EC0006}"/>
              </a:ext>
            </a:extLst>
          </p:cNvPr>
          <p:cNvSpPr txBox="1"/>
          <p:nvPr/>
        </p:nvSpPr>
        <p:spPr>
          <a:xfrm>
            <a:off x="15611733" y="2741133"/>
            <a:ext cx="779765" cy="369332"/>
          </a:xfrm>
          <a:prstGeom prst="rect">
            <a:avLst/>
          </a:prstGeom>
          <a:noFill/>
        </p:spPr>
        <p:txBody>
          <a:bodyPr wrap="square" rtlCol="0">
            <a:spAutoFit/>
          </a:bodyPr>
          <a:lstStyle/>
          <a:p>
            <a:r>
              <a:rPr lang="en-US" b="1" dirty="0"/>
              <a:t>Step 4</a:t>
            </a:r>
          </a:p>
        </p:txBody>
      </p:sp>
      <p:sp>
        <p:nvSpPr>
          <p:cNvPr id="38" name="TextBox 18">
            <a:extLst>
              <a:ext uri="{FF2B5EF4-FFF2-40B4-BE49-F238E27FC236}">
                <a16:creationId xmlns:a16="http://schemas.microsoft.com/office/drawing/2014/main" id="{5A139B74-E959-0DCF-AAC7-576D5A567B52}"/>
              </a:ext>
            </a:extLst>
          </p:cNvPr>
          <p:cNvSpPr txBox="1"/>
          <p:nvPr/>
        </p:nvSpPr>
        <p:spPr>
          <a:xfrm>
            <a:off x="30495" y="4264741"/>
            <a:ext cx="4367968" cy="399661"/>
          </a:xfrm>
          <a:prstGeom prst="rect">
            <a:avLst/>
          </a:prstGeom>
        </p:spPr>
        <p:txBody>
          <a:bodyPr wrap="square" lIns="0" tIns="0" rIns="0" bIns="0" rtlCol="0" anchor="t">
            <a:spAutoFit/>
          </a:bodyPr>
          <a:lstStyle/>
          <a:p>
            <a:pPr algn="ctr">
              <a:lnSpc>
                <a:spcPts val="3092"/>
              </a:lnSpc>
            </a:pPr>
            <a:r>
              <a:rPr lang="en-US" sz="2800" b="1" dirty="0">
                <a:solidFill>
                  <a:srgbClr val="FFFFFF"/>
                </a:solidFill>
                <a:latin typeface="Neue Machina Ultra-Bold"/>
                <a:ea typeface="Neue Machina Ultra-Bold"/>
                <a:cs typeface="Neue Machina Ultra-Bold"/>
                <a:sym typeface="Neue Machina Ultra-Bold"/>
              </a:rPr>
              <a:t>Data Import</a:t>
            </a:r>
          </a:p>
        </p:txBody>
      </p:sp>
    </p:spTree>
    <p:extLst>
      <p:ext uri="{BB962C8B-B14F-4D97-AF65-F5344CB8AC3E}">
        <p14:creationId xmlns:p14="http://schemas.microsoft.com/office/powerpoint/2010/main" val="2259624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B895BCC-858C-AE0E-EC06-A3C159698DD1}"/>
              </a:ext>
            </a:extLst>
          </p:cNvPr>
          <p:cNvGrpSpPr/>
          <p:nvPr/>
        </p:nvGrpSpPr>
        <p:grpSpPr>
          <a:xfrm>
            <a:off x="-990600" y="3924300"/>
            <a:ext cx="4800600" cy="3119230"/>
            <a:chOff x="0" y="0"/>
            <a:chExt cx="2004874" cy="420143"/>
          </a:xfrm>
        </p:grpSpPr>
        <p:sp>
          <p:nvSpPr>
            <p:cNvPr id="3" name="Freeform 3">
              <a:extLst>
                <a:ext uri="{FF2B5EF4-FFF2-40B4-BE49-F238E27FC236}">
                  <a16:creationId xmlns:a16="http://schemas.microsoft.com/office/drawing/2014/main" id="{A48B5633-10B5-F55C-A741-87B1B94E330A}"/>
                </a:ext>
              </a:extLst>
            </p:cNvPr>
            <p:cNvSpPr/>
            <p:nvPr/>
          </p:nvSpPr>
          <p:spPr>
            <a:xfrm>
              <a:off x="0" y="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4" name="TextBox 4">
              <a:extLst>
                <a:ext uri="{FF2B5EF4-FFF2-40B4-BE49-F238E27FC236}">
                  <a16:creationId xmlns:a16="http://schemas.microsoft.com/office/drawing/2014/main" id="{ECBD9F42-AA73-4E63-19B3-6E99FB1D1F18}"/>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
        <p:nvSpPr>
          <p:cNvPr id="5" name="TextBox 16">
            <a:extLst>
              <a:ext uri="{FF2B5EF4-FFF2-40B4-BE49-F238E27FC236}">
                <a16:creationId xmlns:a16="http://schemas.microsoft.com/office/drawing/2014/main" id="{86EB2628-4CB9-358E-CBE3-A253387EC17B}"/>
              </a:ext>
            </a:extLst>
          </p:cNvPr>
          <p:cNvSpPr txBox="1"/>
          <p:nvPr/>
        </p:nvSpPr>
        <p:spPr>
          <a:xfrm>
            <a:off x="642257" y="5377841"/>
            <a:ext cx="4506686" cy="1043940"/>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Initial </a:t>
            </a:r>
          </a:p>
          <a:p>
            <a:pPr algn="l">
              <a:lnSpc>
                <a:spcPts val="4012"/>
              </a:lnSpc>
            </a:pPr>
            <a:r>
              <a:rPr lang="en-US" sz="4612" b="1" dirty="0">
                <a:solidFill>
                  <a:srgbClr val="6E332E"/>
                </a:solidFill>
                <a:latin typeface="Neue Machina Ultra-Bold"/>
                <a:ea typeface="Neue Machina Ultra-Bold"/>
                <a:cs typeface="Neue Machina Ultra-Bold"/>
                <a:sym typeface="Neue Machina Ultra-Bold"/>
              </a:rPr>
              <a:t>Analysis</a:t>
            </a:r>
          </a:p>
        </p:txBody>
      </p:sp>
      <p:pic>
        <p:nvPicPr>
          <p:cNvPr id="6" name="Picture 5">
            <a:extLst>
              <a:ext uri="{FF2B5EF4-FFF2-40B4-BE49-F238E27FC236}">
                <a16:creationId xmlns:a16="http://schemas.microsoft.com/office/drawing/2014/main" id="{99EBD590-FCDF-1A28-D46A-0C632BC7EEA6}"/>
              </a:ext>
            </a:extLst>
          </p:cNvPr>
          <p:cNvPicPr>
            <a:picLocks noChangeAspect="1"/>
          </p:cNvPicPr>
          <p:nvPr/>
        </p:nvPicPr>
        <p:blipFill>
          <a:blip r:embed="rId2"/>
          <a:stretch>
            <a:fillRect/>
          </a:stretch>
        </p:blipFill>
        <p:spPr>
          <a:xfrm>
            <a:off x="5959165" y="375132"/>
            <a:ext cx="5410200" cy="5657139"/>
          </a:xfrm>
          <a:prstGeom prst="rect">
            <a:avLst/>
          </a:prstGeom>
        </p:spPr>
      </p:pic>
      <p:pic>
        <p:nvPicPr>
          <p:cNvPr id="10" name="Picture 9">
            <a:extLst>
              <a:ext uri="{FF2B5EF4-FFF2-40B4-BE49-F238E27FC236}">
                <a16:creationId xmlns:a16="http://schemas.microsoft.com/office/drawing/2014/main" id="{3C24A4D6-B0FE-2C6A-A8E7-1328BF09A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6850" y="5794394"/>
            <a:ext cx="3841750" cy="4117474"/>
          </a:xfrm>
          <a:prstGeom prst="rect">
            <a:avLst/>
          </a:prstGeom>
        </p:spPr>
      </p:pic>
      <p:pic>
        <p:nvPicPr>
          <p:cNvPr id="11" name="Picture 10">
            <a:extLst>
              <a:ext uri="{FF2B5EF4-FFF2-40B4-BE49-F238E27FC236}">
                <a16:creationId xmlns:a16="http://schemas.microsoft.com/office/drawing/2014/main" id="{7BE0DC3F-0B8E-E553-9499-F668655F7D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7765" y="5794394"/>
            <a:ext cx="7647978" cy="4332213"/>
          </a:xfrm>
          <a:prstGeom prst="rect">
            <a:avLst/>
          </a:prstGeom>
        </p:spPr>
      </p:pic>
    </p:spTree>
    <p:extLst>
      <p:ext uri="{BB962C8B-B14F-4D97-AF65-F5344CB8AC3E}">
        <p14:creationId xmlns:p14="http://schemas.microsoft.com/office/powerpoint/2010/main" val="3833812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4F8286-747D-7FFD-0EE8-4C68758B2B3E}"/>
              </a:ext>
            </a:extLst>
          </p:cNvPr>
          <p:cNvPicPr>
            <a:picLocks noChangeAspect="1"/>
          </p:cNvPicPr>
          <p:nvPr/>
        </p:nvPicPr>
        <p:blipFill>
          <a:blip r:embed="rId2"/>
          <a:stretch>
            <a:fillRect/>
          </a:stretch>
        </p:blipFill>
        <p:spPr>
          <a:xfrm>
            <a:off x="7769097" y="723900"/>
            <a:ext cx="9546373" cy="5638800"/>
          </a:xfrm>
          <a:prstGeom prst="rect">
            <a:avLst/>
          </a:prstGeom>
        </p:spPr>
      </p:pic>
      <p:sp>
        <p:nvSpPr>
          <p:cNvPr id="6" name="TextBox 17">
            <a:extLst>
              <a:ext uri="{FF2B5EF4-FFF2-40B4-BE49-F238E27FC236}">
                <a16:creationId xmlns:a16="http://schemas.microsoft.com/office/drawing/2014/main" id="{90AA5194-2B6E-844D-2428-D39387D6700C}"/>
              </a:ext>
            </a:extLst>
          </p:cNvPr>
          <p:cNvSpPr txBox="1"/>
          <p:nvPr/>
        </p:nvSpPr>
        <p:spPr>
          <a:xfrm>
            <a:off x="687008" y="6362700"/>
            <a:ext cx="5027992" cy="2413289"/>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Q1. Churn Status vs. Customer Satisfaction</a:t>
            </a:r>
            <a:br>
              <a:rPr lang="en-US" sz="2689" dirty="0">
                <a:solidFill>
                  <a:srgbClr val="6E332E"/>
                </a:solidFill>
                <a:latin typeface="DM Sans"/>
                <a:ea typeface="DM Sans"/>
                <a:cs typeface="DM Sans"/>
                <a:sym typeface="DM Sans"/>
              </a:rPr>
            </a:br>
            <a:r>
              <a:rPr lang="en-US" sz="2689" dirty="0">
                <a:solidFill>
                  <a:srgbClr val="6E332E"/>
                </a:solidFill>
                <a:latin typeface="DM Sans"/>
                <a:ea typeface="DM Sans"/>
                <a:cs typeface="DM Sans"/>
                <a:sym typeface="DM Sans"/>
              </a:rPr>
              <a:t>How does the churn status vary with customer satisfaction scores ?</a:t>
            </a:r>
          </a:p>
        </p:txBody>
      </p:sp>
      <p:sp>
        <p:nvSpPr>
          <p:cNvPr id="8" name="TextBox 7">
            <a:extLst>
              <a:ext uri="{FF2B5EF4-FFF2-40B4-BE49-F238E27FC236}">
                <a16:creationId xmlns:a16="http://schemas.microsoft.com/office/drawing/2014/main" id="{59ECC2BE-3782-3A82-1D50-5225751E38D6}"/>
              </a:ext>
            </a:extLst>
          </p:cNvPr>
          <p:cNvSpPr txBox="1"/>
          <p:nvPr/>
        </p:nvSpPr>
        <p:spPr>
          <a:xfrm>
            <a:off x="8153400" y="6382407"/>
            <a:ext cx="9647694" cy="3008516"/>
          </a:xfrm>
          <a:prstGeom prst="rect">
            <a:avLst/>
          </a:prstGeom>
          <a:noFill/>
        </p:spPr>
        <p:txBody>
          <a:bodyPr wrap="square">
            <a:spAutoFit/>
          </a:bodyPr>
          <a:lstStyle/>
          <a:p>
            <a:r>
              <a:rPr lang="en-US" b="1" dirty="0">
                <a:solidFill>
                  <a:schemeClr val="accent2">
                    <a:lumMod val="50000"/>
                  </a:schemeClr>
                </a:solidFill>
              </a:rPr>
              <a:t>Key Insights:</a:t>
            </a:r>
          </a:p>
          <a:p>
            <a:endParaRPr lang="en-US" sz="1050" dirty="0">
              <a:solidFill>
                <a:schemeClr val="accent2">
                  <a:lumMod val="50000"/>
                </a:schemeClr>
              </a:solidFill>
            </a:endParaRPr>
          </a:p>
          <a:p>
            <a:r>
              <a:rPr lang="en-US" dirty="0">
                <a:solidFill>
                  <a:schemeClr val="accent2">
                    <a:lumMod val="50000"/>
                  </a:schemeClr>
                </a:solidFill>
              </a:rPr>
              <a:t>Low Satisfaction (Scores 1-2): Almost every customer in this group churned, indicating an exceptionally high churn risk.</a:t>
            </a:r>
          </a:p>
          <a:p>
            <a:endParaRPr lang="en-US" sz="1100" dirty="0">
              <a:solidFill>
                <a:schemeClr val="accent2">
                  <a:lumMod val="50000"/>
                </a:schemeClr>
              </a:solidFill>
            </a:endParaRPr>
          </a:p>
          <a:p>
            <a:pPr algn="just"/>
            <a:r>
              <a:rPr lang="en-US" dirty="0">
                <a:solidFill>
                  <a:schemeClr val="accent2">
                    <a:lumMod val="50000"/>
                  </a:schemeClr>
                </a:solidFill>
              </a:rPr>
              <a:t>High Satisfaction (Scores 4-5): No churn observed — these scores are highly predictive of customer retention.</a:t>
            </a:r>
          </a:p>
          <a:p>
            <a:endParaRPr lang="en-US" sz="1200" dirty="0">
              <a:solidFill>
                <a:schemeClr val="accent2">
                  <a:lumMod val="50000"/>
                </a:schemeClr>
              </a:solidFill>
            </a:endParaRPr>
          </a:p>
          <a:p>
            <a:r>
              <a:rPr lang="en-US" dirty="0">
                <a:solidFill>
                  <a:schemeClr val="accent2">
                    <a:lumMod val="50000"/>
                  </a:schemeClr>
                </a:solidFill>
              </a:rPr>
              <a:t>Mid Satisfaction (Score 3): Acts as a tipping point — majority retained, but a noticeable minority still churned.</a:t>
            </a:r>
          </a:p>
          <a:p>
            <a:endParaRPr lang="en-US" sz="1050" dirty="0">
              <a:solidFill>
                <a:schemeClr val="accent2">
                  <a:lumMod val="50000"/>
                </a:schemeClr>
              </a:solidFill>
            </a:endParaRPr>
          </a:p>
          <a:p>
            <a:r>
              <a:rPr lang="en-US" dirty="0">
                <a:solidFill>
                  <a:schemeClr val="accent2">
                    <a:lumMod val="50000"/>
                  </a:schemeClr>
                </a:solidFill>
              </a:rPr>
              <a:t>Overall: Satisfaction Score is a highly reliable predictor of churn behavior in this dataset.</a:t>
            </a:r>
          </a:p>
        </p:txBody>
      </p:sp>
      <p:sp>
        <p:nvSpPr>
          <p:cNvPr id="9" name="TextBox 16">
            <a:extLst>
              <a:ext uri="{FF2B5EF4-FFF2-40B4-BE49-F238E27FC236}">
                <a16:creationId xmlns:a16="http://schemas.microsoft.com/office/drawing/2014/main" id="{B868468F-853A-5D56-DD54-2E87E13A4E34}"/>
              </a:ext>
            </a:extLst>
          </p:cNvPr>
          <p:cNvSpPr txBox="1"/>
          <p:nvPr/>
        </p:nvSpPr>
        <p:spPr>
          <a:xfrm>
            <a:off x="1543066" y="4958002"/>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grpSp>
        <p:nvGrpSpPr>
          <p:cNvPr id="10" name="Group 2">
            <a:extLst>
              <a:ext uri="{FF2B5EF4-FFF2-40B4-BE49-F238E27FC236}">
                <a16:creationId xmlns:a16="http://schemas.microsoft.com/office/drawing/2014/main" id="{F137E43C-097E-208A-D6D9-D6B24406B8D5}"/>
              </a:ext>
            </a:extLst>
          </p:cNvPr>
          <p:cNvGrpSpPr/>
          <p:nvPr/>
        </p:nvGrpSpPr>
        <p:grpSpPr>
          <a:xfrm>
            <a:off x="255518" y="5600700"/>
            <a:ext cx="7009760" cy="4264381"/>
            <a:chOff x="0" y="-28575"/>
            <a:chExt cx="2012418" cy="449808"/>
          </a:xfrm>
        </p:grpSpPr>
        <p:sp>
          <p:nvSpPr>
            <p:cNvPr id="11" name="Freeform 3">
              <a:extLst>
                <a:ext uri="{FF2B5EF4-FFF2-40B4-BE49-F238E27FC236}">
                  <a16:creationId xmlns:a16="http://schemas.microsoft.com/office/drawing/2014/main" id="{BE4091C0-72E1-FA9B-BFBB-E4C338CE8726}"/>
                </a:ext>
              </a:extLst>
            </p:cNvPr>
            <p:cNvSpPr/>
            <p:nvPr/>
          </p:nvSpPr>
          <p:spPr>
            <a:xfrm>
              <a:off x="7544" y="109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txBody>
            <a:bodyPr/>
            <a:lstStyle/>
            <a:p>
              <a:endParaRPr lang="en-US" dirty="0"/>
            </a:p>
          </p:txBody>
        </p:sp>
        <p:sp>
          <p:nvSpPr>
            <p:cNvPr id="12" name="TextBox 4">
              <a:extLst>
                <a:ext uri="{FF2B5EF4-FFF2-40B4-BE49-F238E27FC236}">
                  <a16:creationId xmlns:a16="http://schemas.microsoft.com/office/drawing/2014/main" id="{D7477B48-CD4A-FDA3-EB57-117A00207209}"/>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462766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6">
            <a:extLst>
              <a:ext uri="{FF2B5EF4-FFF2-40B4-BE49-F238E27FC236}">
                <a16:creationId xmlns:a16="http://schemas.microsoft.com/office/drawing/2014/main" id="{86EB2628-4CB9-358E-CBE3-A253387EC17B}"/>
              </a:ext>
            </a:extLst>
          </p:cNvPr>
          <p:cNvSpPr txBox="1"/>
          <p:nvPr/>
        </p:nvSpPr>
        <p:spPr>
          <a:xfrm>
            <a:off x="1543198" y="4944052"/>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sp>
        <p:nvSpPr>
          <p:cNvPr id="6" name="TextBox 17">
            <a:extLst>
              <a:ext uri="{FF2B5EF4-FFF2-40B4-BE49-F238E27FC236}">
                <a16:creationId xmlns:a16="http://schemas.microsoft.com/office/drawing/2014/main" id="{90AA5194-2B6E-844D-2428-D39387D6700C}"/>
              </a:ext>
            </a:extLst>
          </p:cNvPr>
          <p:cNvSpPr txBox="1"/>
          <p:nvPr/>
        </p:nvSpPr>
        <p:spPr>
          <a:xfrm>
            <a:off x="687009" y="6554285"/>
            <a:ext cx="6551991" cy="1925976"/>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Q2. Churn Rate vs. Seniority</a:t>
            </a:r>
          </a:p>
          <a:p>
            <a:pPr>
              <a:lnSpc>
                <a:spcPts val="3765"/>
              </a:lnSpc>
            </a:pPr>
            <a:endParaRPr lang="en-US" sz="2689" dirty="0">
              <a:solidFill>
                <a:srgbClr val="6E332E"/>
              </a:solidFill>
              <a:latin typeface="DM Sans"/>
              <a:ea typeface="DM Sans"/>
              <a:cs typeface="DM Sans"/>
              <a:sym typeface="DM Sans"/>
            </a:endParaRPr>
          </a:p>
          <a:p>
            <a:pPr>
              <a:lnSpc>
                <a:spcPts val="3765"/>
              </a:lnSpc>
            </a:pPr>
            <a:r>
              <a:rPr lang="en-US" sz="2689" dirty="0">
                <a:solidFill>
                  <a:srgbClr val="6E332E"/>
                </a:solidFill>
                <a:latin typeface="DM Sans"/>
                <a:ea typeface="DM Sans"/>
                <a:cs typeface="DM Sans"/>
                <a:sym typeface="DM Sans"/>
              </a:rPr>
              <a:t>How does the churn rate vary with customer seniority?</a:t>
            </a:r>
          </a:p>
        </p:txBody>
      </p:sp>
      <p:sp>
        <p:nvSpPr>
          <p:cNvPr id="11" name="TextBox 10">
            <a:extLst>
              <a:ext uri="{FF2B5EF4-FFF2-40B4-BE49-F238E27FC236}">
                <a16:creationId xmlns:a16="http://schemas.microsoft.com/office/drawing/2014/main" id="{6E381A80-4DEA-0071-344A-9B3CD1B6B51E}"/>
              </a:ext>
            </a:extLst>
          </p:cNvPr>
          <p:cNvSpPr txBox="1"/>
          <p:nvPr/>
        </p:nvSpPr>
        <p:spPr>
          <a:xfrm>
            <a:off x="8265689" y="7024991"/>
            <a:ext cx="9649838" cy="1477328"/>
          </a:xfrm>
          <a:prstGeom prst="rect">
            <a:avLst/>
          </a:prstGeom>
          <a:noFill/>
        </p:spPr>
        <p:txBody>
          <a:bodyPr wrap="square">
            <a:spAutoFit/>
          </a:bodyPr>
          <a:lstStyle/>
          <a:p>
            <a:r>
              <a:rPr lang="en-US" b="1" dirty="0">
                <a:solidFill>
                  <a:schemeClr val="accent2">
                    <a:lumMod val="50000"/>
                  </a:schemeClr>
                </a:solidFill>
              </a:rPr>
              <a:t>Key Insights:</a:t>
            </a:r>
          </a:p>
          <a:p>
            <a:endParaRPr lang="en-US" dirty="0">
              <a:solidFill>
                <a:schemeClr val="accent2">
                  <a:lumMod val="50000"/>
                </a:schemeClr>
              </a:solidFill>
            </a:endParaRPr>
          </a:p>
          <a:p>
            <a:r>
              <a:rPr lang="en-US" dirty="0">
                <a:solidFill>
                  <a:schemeClr val="accent2">
                    <a:lumMod val="50000"/>
                  </a:schemeClr>
                </a:solidFill>
              </a:rPr>
              <a:t>Age (Seniority): Churn rates increase notably for customers over 60 years old. While most customers fall within the 19–59 age range, older customers show a higher churn risk, indicating the need for targeted retention strategies for the 60+ segment.</a:t>
            </a:r>
          </a:p>
        </p:txBody>
      </p:sp>
      <p:pic>
        <p:nvPicPr>
          <p:cNvPr id="12" name="Picture 11">
            <a:extLst>
              <a:ext uri="{FF2B5EF4-FFF2-40B4-BE49-F238E27FC236}">
                <a16:creationId xmlns:a16="http://schemas.microsoft.com/office/drawing/2014/main" id="{680A57C2-9B3C-7C08-38CC-8C7E51B1E39E}"/>
              </a:ext>
            </a:extLst>
          </p:cNvPr>
          <p:cNvPicPr>
            <a:picLocks noChangeAspect="1"/>
          </p:cNvPicPr>
          <p:nvPr/>
        </p:nvPicPr>
        <p:blipFill>
          <a:blip r:embed="rId2"/>
          <a:stretch>
            <a:fillRect/>
          </a:stretch>
        </p:blipFill>
        <p:spPr>
          <a:xfrm>
            <a:off x="3873944" y="453434"/>
            <a:ext cx="6477000" cy="4255265"/>
          </a:xfrm>
          <a:prstGeom prst="rect">
            <a:avLst/>
          </a:prstGeom>
        </p:spPr>
      </p:pic>
      <p:pic>
        <p:nvPicPr>
          <p:cNvPr id="13" name="Picture 12">
            <a:extLst>
              <a:ext uri="{FF2B5EF4-FFF2-40B4-BE49-F238E27FC236}">
                <a16:creationId xmlns:a16="http://schemas.microsoft.com/office/drawing/2014/main" id="{D11F2750-C6F1-2411-C378-BF75451813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79018" y="1784681"/>
            <a:ext cx="7536509" cy="4769604"/>
          </a:xfrm>
          <a:prstGeom prst="rect">
            <a:avLst/>
          </a:prstGeom>
        </p:spPr>
      </p:pic>
      <p:grpSp>
        <p:nvGrpSpPr>
          <p:cNvPr id="14" name="Group 2">
            <a:extLst>
              <a:ext uri="{FF2B5EF4-FFF2-40B4-BE49-F238E27FC236}">
                <a16:creationId xmlns:a16="http://schemas.microsoft.com/office/drawing/2014/main" id="{58664AFD-2A35-25BA-7BE2-824C21F1FC42}"/>
              </a:ext>
            </a:extLst>
          </p:cNvPr>
          <p:cNvGrpSpPr/>
          <p:nvPr/>
        </p:nvGrpSpPr>
        <p:grpSpPr>
          <a:xfrm>
            <a:off x="304800" y="5613852"/>
            <a:ext cx="6983482" cy="4254048"/>
            <a:chOff x="0" y="-28575"/>
            <a:chExt cx="2004874" cy="448718"/>
          </a:xfrm>
        </p:grpSpPr>
        <p:sp>
          <p:nvSpPr>
            <p:cNvPr id="15" name="Freeform 3">
              <a:extLst>
                <a:ext uri="{FF2B5EF4-FFF2-40B4-BE49-F238E27FC236}">
                  <a16:creationId xmlns:a16="http://schemas.microsoft.com/office/drawing/2014/main" id="{7552B4E8-5CE9-D76E-27ED-4096AF959E43}"/>
                </a:ext>
              </a:extLst>
            </p:cNvPr>
            <p:cNvSpPr/>
            <p:nvPr/>
          </p:nvSpPr>
          <p:spPr>
            <a:xfrm>
              <a:off x="0" y="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16" name="TextBox 4">
              <a:extLst>
                <a:ext uri="{FF2B5EF4-FFF2-40B4-BE49-F238E27FC236}">
                  <a16:creationId xmlns:a16="http://schemas.microsoft.com/office/drawing/2014/main" id="{73F5F3A4-D9A7-9FF8-CE29-8128409B12A0}"/>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206569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B895BCC-858C-AE0E-EC06-A3C159698DD1}"/>
              </a:ext>
            </a:extLst>
          </p:cNvPr>
          <p:cNvGrpSpPr/>
          <p:nvPr/>
        </p:nvGrpSpPr>
        <p:grpSpPr>
          <a:xfrm>
            <a:off x="305606" y="5905500"/>
            <a:ext cx="6983482" cy="3983144"/>
            <a:chOff x="0" y="0"/>
            <a:chExt cx="2004874" cy="420143"/>
          </a:xfrm>
        </p:grpSpPr>
        <p:sp>
          <p:nvSpPr>
            <p:cNvPr id="3" name="Freeform 3">
              <a:extLst>
                <a:ext uri="{FF2B5EF4-FFF2-40B4-BE49-F238E27FC236}">
                  <a16:creationId xmlns:a16="http://schemas.microsoft.com/office/drawing/2014/main" id="{A48B5633-10B5-F55C-A741-87B1B94E330A}"/>
                </a:ext>
              </a:extLst>
            </p:cNvPr>
            <p:cNvSpPr/>
            <p:nvPr/>
          </p:nvSpPr>
          <p:spPr>
            <a:xfrm>
              <a:off x="0" y="0"/>
              <a:ext cx="2004874" cy="420143"/>
            </a:xfrm>
            <a:custGeom>
              <a:avLst/>
              <a:gdLst/>
              <a:ahLst/>
              <a:cxnLst/>
              <a:rect l="l" t="t" r="r" b="b"/>
              <a:pathLst>
                <a:path w="2004874" h="420143">
                  <a:moveTo>
                    <a:pt x="101703" y="0"/>
                  </a:moveTo>
                  <a:lnTo>
                    <a:pt x="1903171" y="0"/>
                  </a:lnTo>
                  <a:cubicBezTo>
                    <a:pt x="1959340" y="0"/>
                    <a:pt x="2004874" y="45534"/>
                    <a:pt x="2004874" y="101703"/>
                  </a:cubicBezTo>
                  <a:lnTo>
                    <a:pt x="2004874" y="318440"/>
                  </a:lnTo>
                  <a:cubicBezTo>
                    <a:pt x="2004874" y="345413"/>
                    <a:pt x="1994159" y="371282"/>
                    <a:pt x="1975086" y="390355"/>
                  </a:cubicBezTo>
                  <a:cubicBezTo>
                    <a:pt x="1956013" y="409428"/>
                    <a:pt x="1930144" y="420143"/>
                    <a:pt x="1903171" y="420143"/>
                  </a:cubicBezTo>
                  <a:lnTo>
                    <a:pt x="101703" y="420143"/>
                  </a:lnTo>
                  <a:cubicBezTo>
                    <a:pt x="74730" y="420143"/>
                    <a:pt x="48861" y="409428"/>
                    <a:pt x="29788" y="390355"/>
                  </a:cubicBezTo>
                  <a:cubicBezTo>
                    <a:pt x="10715" y="371282"/>
                    <a:pt x="0" y="345413"/>
                    <a:pt x="0" y="318440"/>
                  </a:cubicBezTo>
                  <a:lnTo>
                    <a:pt x="0" y="101703"/>
                  </a:lnTo>
                  <a:cubicBezTo>
                    <a:pt x="0" y="74730"/>
                    <a:pt x="10715" y="48861"/>
                    <a:pt x="29788" y="29788"/>
                  </a:cubicBezTo>
                  <a:cubicBezTo>
                    <a:pt x="48861" y="10715"/>
                    <a:pt x="74730" y="0"/>
                    <a:pt x="101703" y="0"/>
                  </a:cubicBezTo>
                  <a:close/>
                </a:path>
              </a:pathLst>
            </a:custGeom>
            <a:solidFill>
              <a:srgbClr val="000000">
                <a:alpha val="0"/>
              </a:srgbClr>
            </a:solidFill>
            <a:ln w="38100" cap="rnd">
              <a:solidFill>
                <a:srgbClr val="6E332E"/>
              </a:solidFill>
              <a:prstDash val="solid"/>
              <a:round/>
            </a:ln>
          </p:spPr>
        </p:sp>
        <p:sp>
          <p:nvSpPr>
            <p:cNvPr id="4" name="TextBox 4">
              <a:extLst>
                <a:ext uri="{FF2B5EF4-FFF2-40B4-BE49-F238E27FC236}">
                  <a16:creationId xmlns:a16="http://schemas.microsoft.com/office/drawing/2014/main" id="{ECBD9F42-AA73-4E63-19B3-6E99FB1D1F18}"/>
                </a:ext>
              </a:extLst>
            </p:cNvPr>
            <p:cNvSpPr txBox="1"/>
            <p:nvPr/>
          </p:nvSpPr>
          <p:spPr>
            <a:xfrm>
              <a:off x="0" y="-28575"/>
              <a:ext cx="2004874" cy="448718"/>
            </a:xfrm>
            <a:prstGeom prst="rect">
              <a:avLst/>
            </a:prstGeom>
          </p:spPr>
          <p:txBody>
            <a:bodyPr lIns="50800" tIns="50800" rIns="50800" bIns="50800" rtlCol="0" anchor="ctr"/>
            <a:lstStyle/>
            <a:p>
              <a:pPr algn="ctr">
                <a:lnSpc>
                  <a:spcPts val="2659"/>
                </a:lnSpc>
              </a:pPr>
              <a:endParaRPr/>
            </a:p>
          </p:txBody>
        </p:sp>
      </p:grpSp>
      <p:sp>
        <p:nvSpPr>
          <p:cNvPr id="5" name="TextBox 16">
            <a:extLst>
              <a:ext uri="{FF2B5EF4-FFF2-40B4-BE49-F238E27FC236}">
                <a16:creationId xmlns:a16="http://schemas.microsoft.com/office/drawing/2014/main" id="{86EB2628-4CB9-358E-CBE3-A253387EC17B}"/>
              </a:ext>
            </a:extLst>
          </p:cNvPr>
          <p:cNvSpPr txBox="1"/>
          <p:nvPr/>
        </p:nvSpPr>
        <p:spPr>
          <a:xfrm>
            <a:off x="1493916" y="4968165"/>
            <a:ext cx="4506686" cy="530979"/>
          </a:xfrm>
          <a:prstGeom prst="rect">
            <a:avLst/>
          </a:prstGeom>
        </p:spPr>
        <p:txBody>
          <a:bodyPr lIns="0" tIns="0" rIns="0" bIns="0" rtlCol="0" anchor="t">
            <a:spAutoFit/>
          </a:bodyPr>
          <a:lstStyle/>
          <a:p>
            <a:pPr algn="l">
              <a:lnSpc>
                <a:spcPts val="4012"/>
              </a:lnSpc>
            </a:pPr>
            <a:r>
              <a:rPr lang="en-US" sz="4612" b="1" dirty="0">
                <a:solidFill>
                  <a:srgbClr val="6E332E"/>
                </a:solidFill>
                <a:latin typeface="Neue Machina Ultra-Bold"/>
                <a:ea typeface="Neue Machina Ultra-Bold"/>
                <a:cs typeface="Neue Machina Ultra-Bold"/>
                <a:sym typeface="Neue Machina Ultra-Bold"/>
              </a:rPr>
              <a:t>QUESTION</a:t>
            </a:r>
          </a:p>
        </p:txBody>
      </p:sp>
      <p:sp>
        <p:nvSpPr>
          <p:cNvPr id="6" name="TextBox 17">
            <a:extLst>
              <a:ext uri="{FF2B5EF4-FFF2-40B4-BE49-F238E27FC236}">
                <a16:creationId xmlns:a16="http://schemas.microsoft.com/office/drawing/2014/main" id="{90AA5194-2B6E-844D-2428-D39387D6700C}"/>
              </a:ext>
            </a:extLst>
          </p:cNvPr>
          <p:cNvSpPr txBox="1"/>
          <p:nvPr/>
        </p:nvSpPr>
        <p:spPr>
          <a:xfrm>
            <a:off x="687009" y="6554285"/>
            <a:ext cx="6551991" cy="1925976"/>
          </a:xfrm>
          <a:prstGeom prst="rect">
            <a:avLst/>
          </a:prstGeom>
        </p:spPr>
        <p:txBody>
          <a:bodyPr wrap="square" lIns="0" tIns="0" rIns="0" bIns="0" rtlCol="0" anchor="t">
            <a:spAutoFit/>
          </a:bodyPr>
          <a:lstStyle/>
          <a:p>
            <a:pPr>
              <a:lnSpc>
                <a:spcPts val="3765"/>
              </a:lnSpc>
            </a:pPr>
            <a:r>
              <a:rPr lang="en-US" sz="2689" b="1" dirty="0">
                <a:solidFill>
                  <a:srgbClr val="6E332E"/>
                </a:solidFill>
                <a:latin typeface="DM Sans"/>
                <a:ea typeface="DM Sans"/>
                <a:cs typeface="DM Sans"/>
                <a:sym typeface="DM Sans"/>
              </a:rPr>
              <a:t>Q3. Churn Rate vs. Phone Services</a:t>
            </a:r>
          </a:p>
          <a:p>
            <a:pPr>
              <a:lnSpc>
                <a:spcPts val="3765"/>
              </a:lnSpc>
            </a:pPr>
            <a:endParaRPr lang="en-US" sz="2689" dirty="0">
              <a:solidFill>
                <a:srgbClr val="6E332E"/>
              </a:solidFill>
              <a:latin typeface="DM Sans"/>
              <a:ea typeface="DM Sans"/>
              <a:cs typeface="DM Sans"/>
              <a:sym typeface="DM Sans"/>
            </a:endParaRPr>
          </a:p>
          <a:p>
            <a:pPr>
              <a:lnSpc>
                <a:spcPts val="3765"/>
              </a:lnSpc>
            </a:pPr>
            <a:r>
              <a:rPr lang="en-US" sz="2689" dirty="0">
                <a:solidFill>
                  <a:srgbClr val="6E332E"/>
                </a:solidFill>
                <a:latin typeface="DM Sans"/>
                <a:ea typeface="DM Sans"/>
                <a:cs typeface="DM Sans"/>
                <a:sym typeface="DM Sans"/>
              </a:rPr>
              <a:t>How does the churn status vary with phone service type?</a:t>
            </a:r>
          </a:p>
        </p:txBody>
      </p:sp>
      <p:sp>
        <p:nvSpPr>
          <p:cNvPr id="11" name="TextBox 10">
            <a:extLst>
              <a:ext uri="{FF2B5EF4-FFF2-40B4-BE49-F238E27FC236}">
                <a16:creationId xmlns:a16="http://schemas.microsoft.com/office/drawing/2014/main" id="{6E381A80-4DEA-0071-344A-9B3CD1B6B51E}"/>
              </a:ext>
            </a:extLst>
          </p:cNvPr>
          <p:cNvSpPr txBox="1"/>
          <p:nvPr/>
        </p:nvSpPr>
        <p:spPr>
          <a:xfrm>
            <a:off x="8751549" y="6778609"/>
            <a:ext cx="8861883" cy="1477328"/>
          </a:xfrm>
          <a:prstGeom prst="rect">
            <a:avLst/>
          </a:prstGeom>
          <a:noFill/>
        </p:spPr>
        <p:txBody>
          <a:bodyPr wrap="square">
            <a:spAutoFit/>
          </a:bodyPr>
          <a:lstStyle/>
          <a:p>
            <a:r>
              <a:rPr lang="en-US" b="1" dirty="0">
                <a:solidFill>
                  <a:schemeClr val="accent2">
                    <a:lumMod val="50000"/>
                  </a:schemeClr>
                </a:solidFill>
              </a:rPr>
              <a:t>Key Insights:</a:t>
            </a:r>
          </a:p>
          <a:p>
            <a:endParaRPr lang="en-US" dirty="0">
              <a:solidFill>
                <a:schemeClr val="accent2">
                  <a:lumMod val="50000"/>
                </a:schemeClr>
              </a:solidFill>
            </a:endParaRPr>
          </a:p>
          <a:p>
            <a:r>
              <a:rPr lang="en-US" dirty="0">
                <a:solidFill>
                  <a:schemeClr val="accent2">
                    <a:lumMod val="50000"/>
                  </a:schemeClr>
                </a:solidFill>
              </a:rPr>
              <a:t>Phone Service: Churn rates are fairly similar for customers with and without phone service, with a slightly higher churn observed among those with phone service. This suggests phone service alone is not a significant churn driver.</a:t>
            </a:r>
          </a:p>
        </p:txBody>
      </p:sp>
      <p:pic>
        <p:nvPicPr>
          <p:cNvPr id="7" name="Picture 6">
            <a:extLst>
              <a:ext uri="{FF2B5EF4-FFF2-40B4-BE49-F238E27FC236}">
                <a16:creationId xmlns:a16="http://schemas.microsoft.com/office/drawing/2014/main" id="{AF236780-7741-19CF-DE20-59C93E5912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1172" y="711733"/>
            <a:ext cx="10365777" cy="5593315"/>
          </a:xfrm>
          <a:prstGeom prst="rect">
            <a:avLst/>
          </a:prstGeom>
        </p:spPr>
      </p:pic>
    </p:spTree>
    <p:extLst>
      <p:ext uri="{BB962C8B-B14F-4D97-AF65-F5344CB8AC3E}">
        <p14:creationId xmlns:p14="http://schemas.microsoft.com/office/powerpoint/2010/main" val="30378429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1676</Words>
  <Application>Microsoft Macintosh PowerPoint</Application>
  <PresentationFormat>Custom</PresentationFormat>
  <Paragraphs>217</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Garet</vt:lpstr>
      <vt:lpstr>Calibri</vt:lpstr>
      <vt:lpstr>Neue Machina Ultra-Bold</vt:lpstr>
      <vt:lpstr>Hagrid Ultra-Bold</vt:lpstr>
      <vt:lpstr>DM Sans Bold</vt:lpstr>
      <vt:lpstr>DM Sans</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ANALYSIS</dc:title>
  <cp:lastModifiedBy>Khwnasat Narzary</cp:lastModifiedBy>
  <cp:revision>12</cp:revision>
  <cp:lastPrinted>2025-04-16T04:55:28Z</cp:lastPrinted>
  <dcterms:created xsi:type="dcterms:W3CDTF">2006-08-16T00:00:00Z</dcterms:created>
  <dcterms:modified xsi:type="dcterms:W3CDTF">2025-04-16T06:13:38Z</dcterms:modified>
  <dc:identifier>DAGdU_uQzzI</dc:identifier>
</cp:coreProperties>
</file>