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fif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316" r:id="rId2"/>
    <p:sldId id="256" r:id="rId3"/>
    <p:sldId id="317" r:id="rId4"/>
    <p:sldId id="258" r:id="rId5"/>
    <p:sldId id="319" r:id="rId6"/>
    <p:sldId id="321" r:id="rId7"/>
    <p:sldId id="320" r:id="rId8"/>
    <p:sldId id="342" r:id="rId9"/>
    <p:sldId id="261" r:id="rId10"/>
    <p:sldId id="322" r:id="rId11"/>
    <p:sldId id="343" r:id="rId12"/>
    <p:sldId id="306" r:id="rId13"/>
  </p:sldIdLst>
  <p:sldSz cx="9144000" cy="5143500" type="screen16x9"/>
  <p:notesSz cx="6858000" cy="9144000"/>
  <p:embeddedFontLst>
    <p:embeddedFont>
      <p:font typeface="Black Han Sans" panose="020B0604020202020204" charset="-127"/>
      <p:regular r:id="rId15"/>
    </p:embeddedFont>
    <p:embeddedFont>
      <p:font typeface="ABeeZee" panose="020B0604020202020204" charset="0"/>
      <p:regular r:id="rId16"/>
      <p:italic r:id="rId17"/>
    </p:embeddedFont>
    <p:embeddedFont>
      <p:font typeface="Bahnschrift SemiBold SemiConden" panose="020B0502040204020203" pitchFamily="34" charset="0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404"/>
    <a:srgbClr val="7A0C0C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EB8552-EE78-4EB9-9EC1-83281DF65AA7}">
  <a:tblStyle styleId="{B3EB8552-EE78-4EB9-9EC1-83281DF65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95" autoAdjust="0"/>
  </p:normalViewPr>
  <p:slideViewPr>
    <p:cSldViewPr snapToGrid="0">
      <p:cViewPr varScale="1">
        <p:scale>
          <a:sx n="103" d="100"/>
          <a:sy n="103" d="100"/>
        </p:scale>
        <p:origin x="82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5ADB-0654-02A8-54DC-863A9A72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AAFD3-2E09-9AE4-A0B2-24504217FD3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C40E4D5-AC35-DFCD-9C79-3684480D4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0B5BAF-C159-24D0-DD30-105BCB36B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72595"/>
              </p:ext>
            </p:extLst>
          </p:nvPr>
        </p:nvGraphicFramePr>
        <p:xfrm>
          <a:off x="0" y="-1"/>
          <a:ext cx="9144000" cy="514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09760" imgH="4419720" progId="Paint.Picture.1">
                  <p:embed/>
                </p:oleObj>
              </mc:Choice>
              <mc:Fallback>
                <p:oleObj name="Bitmap Image" r:id="rId2" imgW="9509760" imgH="44197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514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27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9547FE8-4BB8-32FA-DEC2-4209D9F6C171}"/>
              </a:ext>
            </a:extLst>
          </p:cNvPr>
          <p:cNvSpPr txBox="1"/>
          <p:nvPr/>
        </p:nvSpPr>
        <p:spPr>
          <a:xfrm>
            <a:off x="1654096" y="66907"/>
            <a:ext cx="719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u="sng">
                <a:solidFill>
                  <a:srgbClr val="8E0404"/>
                </a:solidFill>
              </a:rPr>
              <a:t>Specifically about the Bootloader() function</a:t>
            </a:r>
            <a:endParaRPr lang="vi-VN" sz="1600" b="1" u="sng">
              <a:solidFill>
                <a:srgbClr val="8E0404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7BB7E82-1E8E-CE46-9DDE-8DCD5B16FE03}"/>
              </a:ext>
            </a:extLst>
          </p:cNvPr>
          <p:cNvSpPr txBox="1"/>
          <p:nvPr/>
        </p:nvSpPr>
        <p:spPr>
          <a:xfrm>
            <a:off x="3475464" y="2417862"/>
            <a:ext cx="219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E1418F3C-1005-007A-3E70-0C1C53766905}"/>
              </a:ext>
            </a:extLst>
          </p:cNvPr>
          <p:cNvGrpSpPr/>
          <p:nvPr/>
        </p:nvGrpSpPr>
        <p:grpSpPr>
          <a:xfrm>
            <a:off x="1174595" y="564167"/>
            <a:ext cx="1546302" cy="475786"/>
            <a:chOff x="3798849" y="2333857"/>
            <a:chExt cx="1546302" cy="475786"/>
          </a:xfrm>
        </p:grpSpPr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C6679AB2-0198-B2F2-B120-C0F904B3E75D}"/>
                </a:ext>
              </a:extLst>
            </p:cNvPr>
            <p:cNvSpPr/>
            <p:nvPr/>
          </p:nvSpPr>
          <p:spPr>
            <a:xfrm>
              <a:off x="3798849" y="2333857"/>
              <a:ext cx="1546302" cy="4757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5B205DD5-47F6-704A-6F0A-4D0BC827D64B}"/>
                </a:ext>
              </a:extLst>
            </p:cNvPr>
            <p:cNvSpPr txBox="1"/>
            <p:nvPr/>
          </p:nvSpPr>
          <p:spPr>
            <a:xfrm>
              <a:off x="4062761" y="2417862"/>
              <a:ext cx="1018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Start</a:t>
              </a:r>
              <a:endParaRPr lang="vi-VN"/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622BF109-FF96-1DCC-E48B-4380B8C956F3}"/>
              </a:ext>
            </a:extLst>
          </p:cNvPr>
          <p:cNvGrpSpPr/>
          <p:nvPr/>
        </p:nvGrpSpPr>
        <p:grpSpPr>
          <a:xfrm>
            <a:off x="981307" y="1383109"/>
            <a:ext cx="2126166" cy="344948"/>
            <a:chOff x="669073" y="1761892"/>
            <a:chExt cx="2126166" cy="344948"/>
          </a:xfrm>
        </p:grpSpPr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9C83FA3A-55D3-993B-80F5-8FE396BB282B}"/>
                </a:ext>
              </a:extLst>
            </p:cNvPr>
            <p:cNvSpPr/>
            <p:nvPr/>
          </p:nvSpPr>
          <p:spPr>
            <a:xfrm>
              <a:off x="669073" y="1761892"/>
              <a:ext cx="2126166" cy="344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8D368AFC-3354-4655-4CA9-2305B0BDDA02}"/>
                </a:ext>
              </a:extLst>
            </p:cNvPr>
            <p:cNvSpPr txBox="1"/>
            <p:nvPr/>
          </p:nvSpPr>
          <p:spPr>
            <a:xfrm>
              <a:off x="735980" y="1799063"/>
              <a:ext cx="1999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 address to jump to</a:t>
              </a:r>
              <a:endParaRPr lang="vi-VN"/>
            </a:p>
          </p:txBody>
        </p:sp>
      </p:grp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2E08485-B0D0-90BF-9AA0-5321DE39F291}"/>
              </a:ext>
            </a:extLst>
          </p:cNvPr>
          <p:cNvSpPr/>
          <p:nvPr/>
        </p:nvSpPr>
        <p:spPr>
          <a:xfrm>
            <a:off x="981307" y="1956362"/>
            <a:ext cx="2126166" cy="344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7DC78DAF-923F-E2C0-34FD-33879DF3C09D}"/>
              </a:ext>
            </a:extLst>
          </p:cNvPr>
          <p:cNvSpPr txBox="1"/>
          <p:nvPr/>
        </p:nvSpPr>
        <p:spPr>
          <a:xfrm>
            <a:off x="1048214" y="1993533"/>
            <a:ext cx="199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Disable all interrupt</a:t>
            </a:r>
            <a:endParaRPr lang="vi-VN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B687634D-5520-9F1E-3534-45F264AE5681}"/>
              </a:ext>
            </a:extLst>
          </p:cNvPr>
          <p:cNvSpPr/>
          <p:nvPr/>
        </p:nvSpPr>
        <p:spPr>
          <a:xfrm>
            <a:off x="981307" y="2529614"/>
            <a:ext cx="2126166" cy="344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CB5A25E-F22A-14C5-C1DC-917BA95DB905}"/>
              </a:ext>
            </a:extLst>
          </p:cNvPr>
          <p:cNvSpPr txBox="1"/>
          <p:nvPr/>
        </p:nvSpPr>
        <p:spPr>
          <a:xfrm>
            <a:off x="1048214" y="2566785"/>
            <a:ext cx="199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Disable Faul Handler</a:t>
            </a:r>
            <a:endParaRPr lang="vi-VN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D1B0478-94E4-AD1E-628E-FB931AF0EF7E}"/>
              </a:ext>
            </a:extLst>
          </p:cNvPr>
          <p:cNvSpPr/>
          <p:nvPr/>
        </p:nvSpPr>
        <p:spPr>
          <a:xfrm>
            <a:off x="981307" y="3137023"/>
            <a:ext cx="2126166" cy="344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98B812AE-A4C6-4CD8-9181-BCF0FAD42CE0}"/>
              </a:ext>
            </a:extLst>
          </p:cNvPr>
          <p:cNvSpPr txBox="1"/>
          <p:nvPr/>
        </p:nvSpPr>
        <p:spPr>
          <a:xfrm>
            <a:off x="1048214" y="3174194"/>
            <a:ext cx="199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Set main stack point</a:t>
            </a:r>
            <a:endParaRPr lang="vi-VN"/>
          </a:p>
        </p:txBody>
      </p: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82924172-D583-D275-A295-185C38974D53}"/>
              </a:ext>
            </a:extLst>
          </p:cNvPr>
          <p:cNvGrpSpPr/>
          <p:nvPr/>
        </p:nvGrpSpPr>
        <p:grpSpPr>
          <a:xfrm>
            <a:off x="981307" y="3744431"/>
            <a:ext cx="2126166" cy="344948"/>
            <a:chOff x="669073" y="1761892"/>
            <a:chExt cx="2126166" cy="344948"/>
          </a:xfrm>
        </p:grpSpPr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7CE723FB-B3C8-06FD-ACC9-8D292F4890A6}"/>
                </a:ext>
              </a:extLst>
            </p:cNvPr>
            <p:cNvSpPr/>
            <p:nvPr/>
          </p:nvSpPr>
          <p:spPr>
            <a:xfrm>
              <a:off x="669073" y="1761892"/>
              <a:ext cx="2126166" cy="344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D656A665-ADBB-98D0-2C78-F7C538207DFD}"/>
                </a:ext>
              </a:extLst>
            </p:cNvPr>
            <p:cNvSpPr txBox="1"/>
            <p:nvPr/>
          </p:nvSpPr>
          <p:spPr>
            <a:xfrm>
              <a:off x="735980" y="1799063"/>
              <a:ext cx="1999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Set program counter</a:t>
              </a:r>
              <a:endParaRPr lang="vi-VN"/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67FD52A9-134D-A911-4FBB-4D80C32491F9}"/>
              </a:ext>
            </a:extLst>
          </p:cNvPr>
          <p:cNvGrpSpPr/>
          <p:nvPr/>
        </p:nvGrpSpPr>
        <p:grpSpPr>
          <a:xfrm>
            <a:off x="981307" y="4352922"/>
            <a:ext cx="2126166" cy="344948"/>
            <a:chOff x="669073" y="1761892"/>
            <a:chExt cx="2126166" cy="344948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66C66311-21E3-43B4-92A5-13C7C42381C7}"/>
                </a:ext>
              </a:extLst>
            </p:cNvPr>
            <p:cNvSpPr/>
            <p:nvPr/>
          </p:nvSpPr>
          <p:spPr>
            <a:xfrm>
              <a:off x="669073" y="1761892"/>
              <a:ext cx="2126166" cy="344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087BAB79-45B2-D1DD-B5BB-13EEC117F7C9}"/>
                </a:ext>
              </a:extLst>
            </p:cNvPr>
            <p:cNvSpPr txBox="1"/>
            <p:nvPr/>
          </p:nvSpPr>
          <p:spPr>
            <a:xfrm>
              <a:off x="735980" y="1799063"/>
              <a:ext cx="1999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Jump to application</a:t>
              </a:r>
              <a:endParaRPr lang="vi-VN"/>
            </a:p>
          </p:txBody>
        </p:sp>
      </p:grp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44C6E427-4B3F-5F96-2A23-DB3E209CCE80}"/>
              </a:ext>
            </a:extLst>
          </p:cNvPr>
          <p:cNvCxnSpPr>
            <a:cxnSpLocks/>
          </p:cNvCxnSpPr>
          <p:nvPr/>
        </p:nvCxnSpPr>
        <p:spPr>
          <a:xfrm>
            <a:off x="1938730" y="1075669"/>
            <a:ext cx="0" cy="307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6642BF67-31E9-922B-DF70-CFCC1DDFAFC0}"/>
              </a:ext>
            </a:extLst>
          </p:cNvPr>
          <p:cNvCxnSpPr>
            <a:cxnSpLocks/>
          </p:cNvCxnSpPr>
          <p:nvPr/>
        </p:nvCxnSpPr>
        <p:spPr>
          <a:xfrm>
            <a:off x="1938730" y="1728056"/>
            <a:ext cx="7434" cy="265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56CC3940-F781-233A-8E23-22184808B219}"/>
              </a:ext>
            </a:extLst>
          </p:cNvPr>
          <p:cNvCxnSpPr>
            <a:cxnSpLocks/>
          </p:cNvCxnSpPr>
          <p:nvPr/>
        </p:nvCxnSpPr>
        <p:spPr>
          <a:xfrm>
            <a:off x="1946164" y="2318492"/>
            <a:ext cx="0" cy="211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26280D5-45FA-C3E9-8858-B0D3AA053C8D}"/>
              </a:ext>
            </a:extLst>
          </p:cNvPr>
          <p:cNvCxnSpPr>
            <a:cxnSpLocks/>
          </p:cNvCxnSpPr>
          <p:nvPr/>
        </p:nvCxnSpPr>
        <p:spPr>
          <a:xfrm>
            <a:off x="1946164" y="2874561"/>
            <a:ext cx="0" cy="26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35AE8812-9C2B-DFFD-F000-4DFEA3449C0A}"/>
              </a:ext>
            </a:extLst>
          </p:cNvPr>
          <p:cNvCxnSpPr>
            <a:cxnSpLocks/>
          </p:cNvCxnSpPr>
          <p:nvPr/>
        </p:nvCxnSpPr>
        <p:spPr>
          <a:xfrm>
            <a:off x="1946164" y="3481969"/>
            <a:ext cx="0" cy="26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89083600-FD0B-3E1D-1168-92708769707A}"/>
              </a:ext>
            </a:extLst>
          </p:cNvPr>
          <p:cNvCxnSpPr>
            <a:cxnSpLocks/>
          </p:cNvCxnSpPr>
          <p:nvPr/>
        </p:nvCxnSpPr>
        <p:spPr>
          <a:xfrm>
            <a:off x="1966884" y="4090460"/>
            <a:ext cx="0" cy="26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80D8AAD-BB7B-23FA-B093-D40BDB85F4C3}"/>
              </a:ext>
            </a:extLst>
          </p:cNvPr>
          <p:cNvSpPr txBox="1"/>
          <p:nvPr/>
        </p:nvSpPr>
        <p:spPr>
          <a:xfrm>
            <a:off x="4072330" y="923157"/>
            <a:ext cx="34972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Get the address of the Firmware to jump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Disable system interrupts and clear pending Interrupts, to avoid interrupting the Boot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MSP - Main Stack Pointer and SCB_VTOR register with the aforementioned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PC - Program Counter points to Reset_Handler() of the new Firmware.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Call Reset_Handler() to reset the program. Now, the processor will start with the new Firmware.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16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9C71B73-3517-A4DC-ECD2-2B876DFF503B}"/>
              </a:ext>
            </a:extLst>
          </p:cNvPr>
          <p:cNvSpPr txBox="1"/>
          <p:nvPr/>
        </p:nvSpPr>
        <p:spPr>
          <a:xfrm>
            <a:off x="1174595" y="252761"/>
            <a:ext cx="547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u="sng">
                <a:solidFill>
                  <a:srgbClr val="8E0404"/>
                </a:solidFill>
              </a:rPr>
              <a:t>4. Principle diagram 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C4CDB85-2B79-42CB-3DE7-FEA51642FB40}"/>
              </a:ext>
            </a:extLst>
          </p:cNvPr>
          <p:cNvGrpSpPr/>
          <p:nvPr/>
        </p:nvGrpSpPr>
        <p:grpSpPr>
          <a:xfrm>
            <a:off x="3278458" y="974008"/>
            <a:ext cx="2111297" cy="501484"/>
            <a:chOff x="3516352" y="2340918"/>
            <a:chExt cx="2111297" cy="461665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0AD425D0-C2C8-2937-D99B-E2FB929DCFDA}"/>
                </a:ext>
              </a:extLst>
            </p:cNvPr>
            <p:cNvSpPr/>
            <p:nvPr/>
          </p:nvSpPr>
          <p:spPr>
            <a:xfrm>
              <a:off x="3516352" y="2340918"/>
              <a:ext cx="211129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3EEC0C1F-B994-3E6E-B138-87C89E0A6DC1}"/>
                </a:ext>
              </a:extLst>
            </p:cNvPr>
            <p:cNvSpPr txBox="1"/>
            <p:nvPr/>
          </p:nvSpPr>
          <p:spPr>
            <a:xfrm>
              <a:off x="3813717" y="2417862"/>
              <a:ext cx="1516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Reset</a:t>
              </a:r>
              <a:endParaRPr lang="vi-VN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F01C2CE4-DA9B-8285-D3A6-9A3FBFC841FA}"/>
              </a:ext>
            </a:extLst>
          </p:cNvPr>
          <p:cNvGrpSpPr/>
          <p:nvPr/>
        </p:nvGrpSpPr>
        <p:grpSpPr>
          <a:xfrm>
            <a:off x="3215268" y="1879164"/>
            <a:ext cx="2237678" cy="1115122"/>
            <a:chOff x="3453161" y="2014189"/>
            <a:chExt cx="2237678" cy="1115122"/>
          </a:xfrm>
        </p:grpSpPr>
        <p:sp>
          <p:nvSpPr>
            <p:cNvPr id="13" name="Hình thoi 12">
              <a:extLst>
                <a:ext uri="{FF2B5EF4-FFF2-40B4-BE49-F238E27FC236}">
                  <a16:creationId xmlns:a16="http://schemas.microsoft.com/office/drawing/2014/main" id="{9288BF22-39EB-D3B0-6416-FF3F0A75CD81}"/>
                </a:ext>
              </a:extLst>
            </p:cNvPr>
            <p:cNvSpPr/>
            <p:nvPr/>
          </p:nvSpPr>
          <p:spPr>
            <a:xfrm>
              <a:off x="3453161" y="2014189"/>
              <a:ext cx="2237678" cy="111512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6CC15EE-F7AE-692F-A67D-6FD9FC50CFD3}"/>
                </a:ext>
              </a:extLst>
            </p:cNvPr>
            <p:cNvSpPr txBox="1"/>
            <p:nvPr/>
          </p:nvSpPr>
          <p:spPr>
            <a:xfrm>
              <a:off x="3943815" y="2417862"/>
              <a:ext cx="1256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Delay 5s</a:t>
              </a:r>
              <a:endParaRPr lang="vi-VN"/>
            </a:p>
          </p:txBody>
        </p:sp>
      </p:grp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E26AA-1BF6-826D-FBF7-A097D7EB871E}"/>
              </a:ext>
            </a:extLst>
          </p:cNvPr>
          <p:cNvSpPr/>
          <p:nvPr/>
        </p:nvSpPr>
        <p:spPr>
          <a:xfrm>
            <a:off x="765718" y="3299924"/>
            <a:ext cx="211129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639A95D-3EE6-A093-6ED6-C21035BD898E}"/>
              </a:ext>
            </a:extLst>
          </p:cNvPr>
          <p:cNvSpPr txBox="1"/>
          <p:nvPr/>
        </p:nvSpPr>
        <p:spPr>
          <a:xfrm>
            <a:off x="1063083" y="3376868"/>
            <a:ext cx="151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Firm 2</a:t>
            </a:r>
            <a:endParaRPr lang="vi-VN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8DB0C652-623F-3291-35D4-B8643E2A4255}"/>
              </a:ext>
            </a:extLst>
          </p:cNvPr>
          <p:cNvGrpSpPr/>
          <p:nvPr/>
        </p:nvGrpSpPr>
        <p:grpSpPr>
          <a:xfrm>
            <a:off x="3278459" y="4258089"/>
            <a:ext cx="2111297" cy="461665"/>
            <a:chOff x="3516352" y="2340918"/>
            <a:chExt cx="2111297" cy="461665"/>
          </a:xfrm>
        </p:grpSpPr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EF76C4D0-29D5-CDD1-AC95-C7847409E276}"/>
                </a:ext>
              </a:extLst>
            </p:cNvPr>
            <p:cNvSpPr/>
            <p:nvPr/>
          </p:nvSpPr>
          <p:spPr>
            <a:xfrm>
              <a:off x="3516352" y="2340918"/>
              <a:ext cx="211129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3B6FDFE0-B3C5-2DEA-DDBF-AD7EAE256ABB}"/>
                </a:ext>
              </a:extLst>
            </p:cNvPr>
            <p:cNvSpPr txBox="1"/>
            <p:nvPr/>
          </p:nvSpPr>
          <p:spPr>
            <a:xfrm>
              <a:off x="3813717" y="2417862"/>
              <a:ext cx="1516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Firm 1</a:t>
              </a:r>
              <a:endParaRPr lang="vi-VN"/>
            </a:p>
          </p:txBody>
        </p:sp>
      </p:grp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9D6301FD-CAE1-D954-8075-0B0650BDE241}"/>
              </a:ext>
            </a:extLst>
          </p:cNvPr>
          <p:cNvGrpSpPr/>
          <p:nvPr/>
        </p:nvGrpSpPr>
        <p:grpSpPr>
          <a:xfrm>
            <a:off x="6036528" y="3299923"/>
            <a:ext cx="2111297" cy="461665"/>
            <a:chOff x="3516352" y="2340918"/>
            <a:chExt cx="2111297" cy="461665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90F71ECD-B291-4893-3642-9EB0ADD37472}"/>
                </a:ext>
              </a:extLst>
            </p:cNvPr>
            <p:cNvSpPr/>
            <p:nvPr/>
          </p:nvSpPr>
          <p:spPr>
            <a:xfrm>
              <a:off x="3516352" y="2340918"/>
              <a:ext cx="211129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B5550205-D865-5B8A-BBB8-05320EEBEBBC}"/>
                </a:ext>
              </a:extLst>
            </p:cNvPr>
            <p:cNvSpPr txBox="1"/>
            <p:nvPr/>
          </p:nvSpPr>
          <p:spPr>
            <a:xfrm>
              <a:off x="3813717" y="2417862"/>
              <a:ext cx="1516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Load Firm</a:t>
              </a:r>
              <a:endParaRPr lang="vi-VN"/>
            </a:p>
          </p:txBody>
        </p:sp>
      </p:grp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8DC976A2-B093-6AB0-EB97-8CE5C5B63826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>
            <a:off x="4334107" y="2994286"/>
            <a:ext cx="1" cy="1263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6FD52C80-ED72-379D-F516-ABD1D7FDEE5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334107" y="1475492"/>
            <a:ext cx="0" cy="403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: Mũi tên Gấp khúc 36">
            <a:extLst>
              <a:ext uri="{FF2B5EF4-FFF2-40B4-BE49-F238E27FC236}">
                <a16:creationId xmlns:a16="http://schemas.microsoft.com/office/drawing/2014/main" id="{7A89E306-4163-1AD0-CB6F-26FEE0FE14E8}"/>
              </a:ext>
            </a:extLst>
          </p:cNvPr>
          <p:cNvCxnSpPr>
            <a:stCxn id="13" idx="1"/>
            <a:endCxn id="23" idx="0"/>
          </p:cNvCxnSpPr>
          <p:nvPr/>
        </p:nvCxnSpPr>
        <p:spPr>
          <a:xfrm rot="10800000" flipV="1">
            <a:off x="1821368" y="2436724"/>
            <a:ext cx="1393901" cy="8631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: Mũi tên Gấp khúc 38">
            <a:extLst>
              <a:ext uri="{FF2B5EF4-FFF2-40B4-BE49-F238E27FC236}">
                <a16:creationId xmlns:a16="http://schemas.microsoft.com/office/drawing/2014/main" id="{B3020DF7-F566-B2F3-501E-54F7A67E55A3}"/>
              </a:ext>
            </a:extLst>
          </p:cNvPr>
          <p:cNvCxnSpPr>
            <a:stCxn id="13" idx="3"/>
            <a:endCxn id="29" idx="0"/>
          </p:cNvCxnSpPr>
          <p:nvPr/>
        </p:nvCxnSpPr>
        <p:spPr>
          <a:xfrm>
            <a:off x="5452946" y="2436725"/>
            <a:ext cx="1639231" cy="86319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F06BD60-C8A3-67D1-DE30-DCD6BC132D79}"/>
              </a:ext>
            </a:extLst>
          </p:cNvPr>
          <p:cNvSpPr txBox="1"/>
          <p:nvPr/>
        </p:nvSpPr>
        <p:spPr>
          <a:xfrm>
            <a:off x="1910575" y="2155903"/>
            <a:ext cx="122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SW1</a:t>
            </a:r>
            <a:endParaRPr lang="vi-VN"/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0A2F895B-C2EA-FCB6-4D0F-C89EC01204EE}"/>
              </a:ext>
            </a:extLst>
          </p:cNvPr>
          <p:cNvSpPr txBox="1"/>
          <p:nvPr/>
        </p:nvSpPr>
        <p:spPr>
          <a:xfrm>
            <a:off x="6036528" y="2155902"/>
            <a:ext cx="122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SW2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43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308EA0D1-8993-74DC-3B0F-8B4F781F4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986" y="520881"/>
            <a:ext cx="5754029" cy="870344"/>
          </a:xfrm>
        </p:spPr>
        <p:txBody>
          <a:bodyPr/>
          <a:lstStyle/>
          <a:p>
            <a:pPr algn="ctr"/>
            <a:r>
              <a:rPr lang="vi-VN"/>
              <a:t>Thanks for watching!</a:t>
            </a:r>
            <a:endParaRPr lang="vi-V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FC20BA-DDE1-C10E-2CEA-28BBF497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03" y="2171253"/>
            <a:ext cx="4064794" cy="22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8858" y="1395857"/>
            <a:ext cx="4978066" cy="174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5400">
                <a:latin typeface="Bahnschrift SemiBold SemiConden" panose="020B0502040204020203" pitchFamily="34" charset="0"/>
              </a:rPr>
              <a:t>Mock Project -Bootloader</a:t>
            </a:r>
            <a:endParaRPr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4339" name="Google Shape;4339;p33"/>
          <p:cNvSpPr/>
          <p:nvPr/>
        </p:nvSpPr>
        <p:spPr>
          <a:xfrm>
            <a:off x="683406" y="1052055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47B6555B-C62D-CF53-51D5-93235633E267}"/>
              </a:ext>
            </a:extLst>
          </p:cNvPr>
          <p:cNvSpPr/>
          <p:nvPr/>
        </p:nvSpPr>
        <p:spPr>
          <a:xfrm>
            <a:off x="346058" y="1284345"/>
            <a:ext cx="2894169" cy="289416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6" grpId="0"/>
      <p:bldP spid="43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79;p57">
            <a:extLst>
              <a:ext uri="{FF2B5EF4-FFF2-40B4-BE49-F238E27FC236}">
                <a16:creationId xmlns:a16="http://schemas.microsoft.com/office/drawing/2014/main" id="{5FD30BBC-B89E-481F-ADDD-1DDE45799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283" y="249858"/>
            <a:ext cx="7738200" cy="773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Bahnschrift SemiBold SemiConden" panose="020B0502040204020203" pitchFamily="34" charset="0"/>
              </a:rPr>
              <a:t>GROUP</a:t>
            </a:r>
            <a:r>
              <a:rPr lang="en">
                <a:latin typeface="Bahnschrift SemiBold SemiConden" panose="020B0502040204020203" pitchFamily="34" charset="0"/>
              </a:rPr>
              <a:t> 3</a:t>
            </a:r>
            <a:endParaRPr dirty="0">
              <a:latin typeface="Bahnschrift SemiBold SemiConden" panose="020B0502040204020203" pitchFamily="34" charset="0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E6DE2A76-5AF9-D5EA-62BB-39BCD68387BF}"/>
              </a:ext>
            </a:extLst>
          </p:cNvPr>
          <p:cNvGrpSpPr/>
          <p:nvPr/>
        </p:nvGrpSpPr>
        <p:grpSpPr>
          <a:xfrm>
            <a:off x="1581362" y="2767797"/>
            <a:ext cx="2769256" cy="1131572"/>
            <a:chOff x="325587" y="2767797"/>
            <a:chExt cx="2769256" cy="1131572"/>
          </a:xfrm>
        </p:grpSpPr>
        <p:sp>
          <p:nvSpPr>
            <p:cNvPr id="9" name="Google Shape;5084;p57">
              <a:extLst>
                <a:ext uri="{FF2B5EF4-FFF2-40B4-BE49-F238E27FC236}">
                  <a16:creationId xmlns:a16="http://schemas.microsoft.com/office/drawing/2014/main" id="{8CF345BC-1CB0-4507-AC4D-C8691F748F57}"/>
                </a:ext>
              </a:extLst>
            </p:cNvPr>
            <p:cNvSpPr txBox="1">
              <a:spLocks/>
            </p:cNvSpPr>
            <p:nvPr/>
          </p:nvSpPr>
          <p:spPr>
            <a:xfrm>
              <a:off x="325587" y="3371669"/>
              <a:ext cx="2769256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Nguyễn Hữu Tuấn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A0A57C-41FE-4DF3-88DF-54DA1D1E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251" y="2767797"/>
              <a:ext cx="510137" cy="624658"/>
            </a:xfrm>
            <a:prstGeom prst="rect">
              <a:avLst/>
            </a:prstGeom>
          </p:spPr>
        </p:pic>
      </p:grpSp>
      <p:grpSp>
        <p:nvGrpSpPr>
          <p:cNvPr id="19" name="Group 3">
            <a:extLst>
              <a:ext uri="{FF2B5EF4-FFF2-40B4-BE49-F238E27FC236}">
                <a16:creationId xmlns:a16="http://schemas.microsoft.com/office/drawing/2014/main" id="{B60A6844-A778-ED6A-458C-1AE2A5943145}"/>
              </a:ext>
            </a:extLst>
          </p:cNvPr>
          <p:cNvGrpSpPr/>
          <p:nvPr/>
        </p:nvGrpSpPr>
        <p:grpSpPr>
          <a:xfrm>
            <a:off x="4919411" y="2767797"/>
            <a:ext cx="2769256" cy="1131572"/>
            <a:chOff x="1013725" y="2676577"/>
            <a:chExt cx="2769256" cy="1131572"/>
          </a:xfrm>
        </p:grpSpPr>
        <p:sp>
          <p:nvSpPr>
            <p:cNvPr id="20" name="Google Shape;5084;p57">
              <a:extLst>
                <a:ext uri="{FF2B5EF4-FFF2-40B4-BE49-F238E27FC236}">
                  <a16:creationId xmlns:a16="http://schemas.microsoft.com/office/drawing/2014/main" id="{595EF923-2EC7-2171-2F66-84DF35436073}"/>
                </a:ext>
              </a:extLst>
            </p:cNvPr>
            <p:cNvSpPr txBox="1">
              <a:spLocks/>
            </p:cNvSpPr>
            <p:nvPr/>
          </p:nvSpPr>
          <p:spPr>
            <a:xfrm>
              <a:off x="1013725" y="3280449"/>
              <a:ext cx="2769256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Lê Duy Hoàng Minh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3945C3A1-EF76-B2B6-D3CD-E3FCADB2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8389" y="2676577"/>
              <a:ext cx="510137" cy="624658"/>
            </a:xfrm>
            <a:prstGeom prst="rect">
              <a:avLst/>
            </a:prstGeom>
          </p:spPr>
        </p:pic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id="{EAF4C368-84C1-E44D-36A5-31DAC5CA7992}"/>
              </a:ext>
            </a:extLst>
          </p:cNvPr>
          <p:cNvGrpSpPr/>
          <p:nvPr/>
        </p:nvGrpSpPr>
        <p:grpSpPr>
          <a:xfrm>
            <a:off x="3420429" y="1522592"/>
            <a:ext cx="2303141" cy="1153985"/>
            <a:chOff x="3490814" y="2654164"/>
            <a:chExt cx="2303141" cy="1153985"/>
          </a:xfrm>
        </p:grpSpPr>
        <p:sp>
          <p:nvSpPr>
            <p:cNvPr id="28" name="Google Shape;5086;p57">
              <a:extLst>
                <a:ext uri="{FF2B5EF4-FFF2-40B4-BE49-F238E27FC236}">
                  <a16:creationId xmlns:a16="http://schemas.microsoft.com/office/drawing/2014/main" id="{E554B75C-7AC4-D109-68D3-9E4B8F48C29C}"/>
                </a:ext>
              </a:extLst>
            </p:cNvPr>
            <p:cNvSpPr txBox="1">
              <a:spLocks/>
            </p:cNvSpPr>
            <p:nvPr/>
          </p:nvSpPr>
          <p:spPr>
            <a:xfrm>
              <a:off x="3490814" y="3280449"/>
              <a:ext cx="2303141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Nguyễn Đình Tùng</a:t>
              </a:r>
            </a:p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Leader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29" name="Picture 16">
              <a:extLst>
                <a:ext uri="{FF2B5EF4-FFF2-40B4-BE49-F238E27FC236}">
                  <a16:creationId xmlns:a16="http://schemas.microsoft.com/office/drawing/2014/main" id="{E9E69115-8389-1E3F-ACE6-9C63FA7A0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255" y="2654164"/>
              <a:ext cx="506012" cy="621846"/>
            </a:xfrm>
            <a:prstGeom prst="rect">
              <a:avLst/>
            </a:prstGeom>
          </p:spPr>
        </p:pic>
      </p:grpSp>
      <p:grpSp>
        <p:nvGrpSpPr>
          <p:cNvPr id="30" name="Group 5">
            <a:extLst>
              <a:ext uri="{FF2B5EF4-FFF2-40B4-BE49-F238E27FC236}">
                <a16:creationId xmlns:a16="http://schemas.microsoft.com/office/drawing/2014/main" id="{AFCFE8A7-8632-23B3-8A72-548EFB61ABAF}"/>
              </a:ext>
            </a:extLst>
          </p:cNvPr>
          <p:cNvGrpSpPr/>
          <p:nvPr/>
        </p:nvGrpSpPr>
        <p:grpSpPr>
          <a:xfrm>
            <a:off x="6282214" y="1522592"/>
            <a:ext cx="2303141" cy="1153985"/>
            <a:chOff x="3490814" y="2654164"/>
            <a:chExt cx="2303141" cy="1153985"/>
          </a:xfrm>
        </p:grpSpPr>
        <p:sp>
          <p:nvSpPr>
            <p:cNvPr id="31" name="Google Shape;5086;p57">
              <a:extLst>
                <a:ext uri="{FF2B5EF4-FFF2-40B4-BE49-F238E27FC236}">
                  <a16:creationId xmlns:a16="http://schemas.microsoft.com/office/drawing/2014/main" id="{A8F28F7D-6238-591E-D1F2-777E01A2F5B6}"/>
                </a:ext>
              </a:extLst>
            </p:cNvPr>
            <p:cNvSpPr txBox="1">
              <a:spLocks/>
            </p:cNvSpPr>
            <p:nvPr/>
          </p:nvSpPr>
          <p:spPr>
            <a:xfrm>
              <a:off x="3490814" y="3280449"/>
              <a:ext cx="2303141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Trương Phi Long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32" name="Picture 16">
              <a:extLst>
                <a:ext uri="{FF2B5EF4-FFF2-40B4-BE49-F238E27FC236}">
                  <a16:creationId xmlns:a16="http://schemas.microsoft.com/office/drawing/2014/main" id="{5CDB6603-6C0B-A91F-F837-00C88CD8C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255" y="2654164"/>
              <a:ext cx="506012" cy="621846"/>
            </a:xfrm>
            <a:prstGeom prst="rect">
              <a:avLst/>
            </a:prstGeom>
          </p:spPr>
        </p:pic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20A99C7E-2C04-B46B-D962-7F2AE6B3AA7A}"/>
              </a:ext>
            </a:extLst>
          </p:cNvPr>
          <p:cNvGrpSpPr/>
          <p:nvPr/>
        </p:nvGrpSpPr>
        <p:grpSpPr>
          <a:xfrm>
            <a:off x="586837" y="1522592"/>
            <a:ext cx="2303141" cy="1153985"/>
            <a:chOff x="3490814" y="2654164"/>
            <a:chExt cx="2303141" cy="1153985"/>
          </a:xfrm>
        </p:grpSpPr>
        <p:sp>
          <p:nvSpPr>
            <p:cNvPr id="23" name="Google Shape;5086;p57">
              <a:extLst>
                <a:ext uri="{FF2B5EF4-FFF2-40B4-BE49-F238E27FC236}">
                  <a16:creationId xmlns:a16="http://schemas.microsoft.com/office/drawing/2014/main" id="{021F26EB-FDD5-201B-9CAD-86C9CFB49CAF}"/>
                </a:ext>
              </a:extLst>
            </p:cNvPr>
            <p:cNvSpPr txBox="1">
              <a:spLocks/>
            </p:cNvSpPr>
            <p:nvPr/>
          </p:nvSpPr>
          <p:spPr>
            <a:xfrm>
              <a:off x="3490814" y="3280449"/>
              <a:ext cx="2303141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Lương Việt Khoa</a:t>
              </a:r>
            </a:p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 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id="{E7C2BB4C-5499-A5E5-27FE-1A51CAAA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255" y="2654164"/>
              <a:ext cx="506012" cy="621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22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2245949" y="430578"/>
            <a:ext cx="4480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Bahnschrift SemiBold SemiConden" panose="020B0502040204020203" pitchFamily="34" charset="0"/>
              </a:rPr>
              <a:t>LESSION OBJECTIVE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601249" y="2795227"/>
            <a:ext cx="2885025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latin typeface="Bahnschrift SemiBold SemiConden" panose="020B0502040204020203" pitchFamily="34" charset="0"/>
              </a:rPr>
              <a:t>Implementation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4358" name="Google Shape;4358;p35"/>
          <p:cNvSpPr txBox="1">
            <a:spLocks noGrp="1"/>
          </p:cNvSpPr>
          <p:nvPr>
            <p:ph type="subTitle" idx="8"/>
          </p:nvPr>
        </p:nvSpPr>
        <p:spPr>
          <a:xfrm>
            <a:off x="5750088" y="2728492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>
                <a:latin typeface="Bahnschrift SemiBold SemiConden" panose="020B0502040204020203" pitchFamily="34" charset="0"/>
              </a:rPr>
              <a:t>Principle diagram</a:t>
            </a:r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4916075" y="1518434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76" y="2577892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04FD2CE7-A303-241A-48BF-EA8C6556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</p:spPr>
        <p:txBody>
          <a:bodyPr/>
          <a:lstStyle/>
          <a:p>
            <a:pPr marL="0" indent="0"/>
            <a:r>
              <a:rPr lang="en-US">
                <a:latin typeface="Bahnschrift SemiBold SemiConden" panose="020B0502040204020203" pitchFamily="34" charset="0"/>
              </a:rPr>
              <a:t>Introduce the Bootloader</a:t>
            </a:r>
            <a:endParaRPr lang="vi-VN">
              <a:latin typeface="Bahnschrift SemiBold SemiConden" panose="020B0502040204020203" pitchFamily="34" charset="0"/>
            </a:endParaRPr>
          </a:p>
        </p:txBody>
      </p:sp>
      <p:sp>
        <p:nvSpPr>
          <p:cNvPr id="9" name="Tiêu đề phụ 8">
            <a:extLst>
              <a:ext uri="{FF2B5EF4-FFF2-40B4-BE49-F238E27FC236}">
                <a16:creationId xmlns:a16="http://schemas.microsoft.com/office/drawing/2014/main" id="{2DE7A35F-ADDE-17D8-C995-6F72C870884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50088" y="1669034"/>
            <a:ext cx="2626500" cy="611700"/>
          </a:xfrm>
        </p:spPr>
        <p:txBody>
          <a:bodyPr/>
          <a:lstStyle/>
          <a:p>
            <a:pPr marL="0" indent="0"/>
            <a:r>
              <a:rPr lang="vi-VN">
                <a:latin typeface="Bahnschrift SemiBold SemiConden" panose="020B0502040204020203" pitchFamily="34" charset="0"/>
              </a:rPr>
              <a:t>Bootloader Program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0" grpId="0"/>
      <p:bldP spid="4356" grpId="0" build="p"/>
      <p:bldP spid="4358" grpId="0" build="p"/>
      <p:bldP spid="4359" grpId="0"/>
      <p:bldP spid="4360" grpId="0"/>
      <p:bldP spid="4361" grpId="0"/>
      <p:bldP spid="43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êu đề phụ 4">
            <a:extLst>
              <a:ext uri="{FF2B5EF4-FFF2-40B4-BE49-F238E27FC236}">
                <a16:creationId xmlns:a16="http://schemas.microsoft.com/office/drawing/2014/main" id="{87A98CC8-C6A0-2391-9E26-59A063B60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92" y="1223939"/>
            <a:ext cx="7589806" cy="3453651"/>
          </a:xfrm>
        </p:spPr>
        <p:txBody>
          <a:bodyPr/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Bootloader is like a firmware that is loaded into the computer memory and called every time the computer boots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is a Bootloader program loaded into the microcontroller, it will first jump into this Bootloader program, do some work then switch to the application program to do it.</a:t>
            </a:r>
            <a:endParaRPr lang="vi-VN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965F7DF-491A-019B-7C7C-CC024B388C6A}"/>
              </a:ext>
            </a:extLst>
          </p:cNvPr>
          <p:cNvSpPr txBox="1"/>
          <p:nvPr/>
        </p:nvSpPr>
        <p:spPr>
          <a:xfrm>
            <a:off x="3094975" y="465910"/>
            <a:ext cx="342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rgbClr val="8E0404"/>
                </a:solidFill>
              </a:rPr>
              <a:t>1. INTRODUCTION</a:t>
            </a:r>
            <a:endParaRPr lang="vi-VN" sz="2400" b="1" u="sng">
              <a:solidFill>
                <a:srgbClr val="8E0404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FAC19EC-F1C9-17CB-EA23-9B8CA3F2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32" y="3358314"/>
            <a:ext cx="5182692" cy="8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19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2431942-851A-9572-CED4-B932F8E61931}"/>
              </a:ext>
            </a:extLst>
          </p:cNvPr>
          <p:cNvSpPr txBox="1"/>
          <p:nvPr/>
        </p:nvSpPr>
        <p:spPr>
          <a:xfrm>
            <a:off x="2245112" y="1100254"/>
            <a:ext cx="488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rgbClr val="8E0404"/>
                </a:solidFill>
              </a:rPr>
              <a:t>Why is Bootloader needed</a:t>
            </a:r>
            <a:r>
              <a:rPr lang="en-US" sz="2400" b="1">
                <a:solidFill>
                  <a:srgbClr val="8E0404"/>
                </a:solidFill>
              </a:rPr>
              <a:t> ?</a:t>
            </a:r>
            <a:endParaRPr lang="vi-VN" sz="2400" b="1">
              <a:solidFill>
                <a:srgbClr val="8E0404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7388F9F-CB69-4315-B91E-FB72B8EACE9E}"/>
              </a:ext>
            </a:extLst>
          </p:cNvPr>
          <p:cNvSpPr txBox="1"/>
          <p:nvPr/>
        </p:nvSpPr>
        <p:spPr>
          <a:xfrm>
            <a:off x="1226635" y="2033141"/>
            <a:ext cx="6490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Firmware Update is very important, especially for IoT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Security, which is absolutely important with embedded/IOT products.</a:t>
            </a:r>
            <a:endParaRPr lang="vi-VN" sz="1600"/>
          </a:p>
        </p:txBody>
      </p:sp>
    </p:spTree>
    <p:extLst>
      <p:ext uri="{BB962C8B-B14F-4D97-AF65-F5344CB8AC3E}">
        <p14:creationId xmlns:p14="http://schemas.microsoft.com/office/powerpoint/2010/main" val="67356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CB7F49E-F557-0596-F24B-9174893856D0}"/>
              </a:ext>
            </a:extLst>
          </p:cNvPr>
          <p:cNvSpPr txBox="1"/>
          <p:nvPr/>
        </p:nvSpPr>
        <p:spPr>
          <a:xfrm>
            <a:off x="2564780" y="267629"/>
            <a:ext cx="421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rgbClr val="8E0404"/>
                </a:solidFill>
              </a:rPr>
              <a:t>2. IMPLEMENTATION</a:t>
            </a:r>
            <a:endParaRPr lang="vi-VN" sz="2400" b="1" u="sng">
              <a:solidFill>
                <a:srgbClr val="8E0404"/>
              </a:solidFill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C3E3CAC-CE5E-35FB-0200-4E427CB71943}"/>
              </a:ext>
            </a:extLst>
          </p:cNvPr>
          <p:cNvSpPr txBox="1"/>
          <p:nvPr/>
        </p:nvSpPr>
        <p:spPr>
          <a:xfrm>
            <a:off x="572429" y="1219200"/>
            <a:ext cx="432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8E0404"/>
                </a:solidFill>
              </a:rPr>
              <a:t>1. Hardware and software:</a:t>
            </a:r>
            <a:endParaRPr lang="vi-VN" b="1">
              <a:solidFill>
                <a:srgbClr val="8E0404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5CED6F2-DBC8-18F4-AB99-E30243C73217}"/>
              </a:ext>
            </a:extLst>
          </p:cNvPr>
          <p:cNvSpPr txBox="1"/>
          <p:nvPr/>
        </p:nvSpPr>
        <p:spPr>
          <a:xfrm>
            <a:off x="572429" y="1519225"/>
            <a:ext cx="4653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Hardware: Kit FRDM-KL46Z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b="1" i="0" u="none" strike="noStrike" cap="all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Software: IAR EW for Arm</a:t>
            </a:r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6B9A33A-4B0F-089E-11D1-A38904F3888E}"/>
              </a:ext>
            </a:extLst>
          </p:cNvPr>
          <p:cNvSpPr txBox="1"/>
          <p:nvPr/>
        </p:nvSpPr>
        <p:spPr>
          <a:xfrm>
            <a:off x="572429" y="2362392"/>
            <a:ext cx="404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8E0404"/>
                </a:solidFill>
              </a:rPr>
              <a:t>2. Firmware</a:t>
            </a:r>
          </a:p>
          <a:p>
            <a:endParaRPr lang="vi-VN" b="1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3023373-DBF5-BA16-D034-D6ED23E6C02B}"/>
              </a:ext>
            </a:extLst>
          </p:cNvPr>
          <p:cNvSpPr txBox="1"/>
          <p:nvPr/>
        </p:nvSpPr>
        <p:spPr>
          <a:xfrm>
            <a:off x="572429" y="2659758"/>
            <a:ext cx="5649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firmware that we will write here includes the Bootloader program, and two application programs for us to try the firmware update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switch between two Firmware by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Hình ảnh 21">
            <a:extLst>
              <a:ext uri="{FF2B5EF4-FFF2-40B4-BE49-F238E27FC236}">
                <a16:creationId xmlns:a16="http://schemas.microsoft.com/office/drawing/2014/main" id="{19067588-709F-A80B-9AB0-891235B1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06" y="195358"/>
            <a:ext cx="2316608" cy="4752783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8072DDAA-F176-6EB1-3176-E47C36F3186F}"/>
              </a:ext>
            </a:extLst>
          </p:cNvPr>
          <p:cNvSpPr txBox="1"/>
          <p:nvPr/>
        </p:nvSpPr>
        <p:spPr>
          <a:xfrm>
            <a:off x="1819070" y="1174595"/>
            <a:ext cx="13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Firmware 2</a:t>
            </a:r>
            <a:endParaRPr lang="vi-VN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E6A6BBE5-CCA4-7BCB-78C1-E831396CE796}"/>
              </a:ext>
            </a:extLst>
          </p:cNvPr>
          <p:cNvSpPr txBox="1"/>
          <p:nvPr/>
        </p:nvSpPr>
        <p:spPr>
          <a:xfrm>
            <a:off x="1893413" y="3724507"/>
            <a:ext cx="13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Firmware 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839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B1B59ED-2F3C-06D3-EE43-6642F35CFAD4}"/>
              </a:ext>
            </a:extLst>
          </p:cNvPr>
          <p:cNvSpPr txBox="1"/>
          <p:nvPr/>
        </p:nvSpPr>
        <p:spPr>
          <a:xfrm>
            <a:off x="2424888" y="88001"/>
            <a:ext cx="3821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u="sng">
                <a:solidFill>
                  <a:srgbClr val="8E0404"/>
                </a:solidFill>
              </a:rPr>
              <a:t>3. Bootloader Program</a:t>
            </a:r>
          </a:p>
          <a:p>
            <a:endParaRPr lang="vi-VN"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16E9D099-E1F7-FBD6-3ECE-E4ED2C6EC978}"/>
              </a:ext>
            </a:extLst>
          </p:cNvPr>
          <p:cNvGrpSpPr/>
          <p:nvPr/>
        </p:nvGrpSpPr>
        <p:grpSpPr>
          <a:xfrm>
            <a:off x="1357756" y="755288"/>
            <a:ext cx="2092380" cy="308155"/>
            <a:chOff x="3453493" y="2382077"/>
            <a:chExt cx="2237015" cy="379346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F942CF10-AE2A-72CA-D5FE-CF92F29ED3AF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81B30235-82E2-9D20-163D-3952B1514811}"/>
                </a:ext>
              </a:extLst>
            </p:cNvPr>
            <p:cNvSpPr txBox="1"/>
            <p:nvPr/>
          </p:nvSpPr>
          <p:spPr>
            <a:xfrm>
              <a:off x="3575825" y="2417862"/>
              <a:ext cx="19923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Reset</a:t>
              </a:r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DDBC9E92-7F77-E5B9-F10D-E5FB7A22EE26}"/>
              </a:ext>
            </a:extLst>
          </p:cNvPr>
          <p:cNvGrpSpPr/>
          <p:nvPr/>
        </p:nvGrpSpPr>
        <p:grpSpPr>
          <a:xfrm>
            <a:off x="1357756" y="1388831"/>
            <a:ext cx="2092380" cy="308155"/>
            <a:chOff x="3453493" y="2382077"/>
            <a:chExt cx="2237015" cy="379346"/>
          </a:xfrm>
        </p:grpSpPr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387600BA-9C64-97B5-B0C2-8E1BCCAEF5D2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799C8303-9E5B-D1C1-D029-CD3791AF7F4A}"/>
                </a:ext>
              </a:extLst>
            </p:cNvPr>
            <p:cNvSpPr txBox="1"/>
            <p:nvPr/>
          </p:nvSpPr>
          <p:spPr>
            <a:xfrm>
              <a:off x="3575825" y="2417862"/>
              <a:ext cx="19923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Jump Address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99972A1-8ADF-806C-4F9C-A26DBFA7F0C9}"/>
              </a:ext>
            </a:extLst>
          </p:cNvPr>
          <p:cNvGrpSpPr/>
          <p:nvPr/>
        </p:nvGrpSpPr>
        <p:grpSpPr>
          <a:xfrm>
            <a:off x="1378698" y="1958910"/>
            <a:ext cx="2092380" cy="308155"/>
            <a:chOff x="3453493" y="2382077"/>
            <a:chExt cx="2237015" cy="379346"/>
          </a:xfrm>
        </p:grpSpPr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1B61D757-0477-BE96-723C-2EAA03BD1335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D5B41579-0D91-44AA-BA53-089473681250}"/>
                </a:ext>
              </a:extLst>
            </p:cNvPr>
            <p:cNvSpPr txBox="1"/>
            <p:nvPr/>
          </p:nvSpPr>
          <p:spPr>
            <a:xfrm>
              <a:off x="3575825" y="2397099"/>
              <a:ext cx="1992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Main() function </a:t>
              </a:r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7DB05043-23E5-4601-C0B0-A99C0F764B39}"/>
              </a:ext>
            </a:extLst>
          </p:cNvPr>
          <p:cNvGrpSpPr/>
          <p:nvPr/>
        </p:nvGrpSpPr>
        <p:grpSpPr>
          <a:xfrm>
            <a:off x="1378698" y="2588143"/>
            <a:ext cx="2112623" cy="738664"/>
            <a:chOff x="1499402" y="2529202"/>
            <a:chExt cx="2112623" cy="73866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4114591C-7E31-C6F0-72B0-9A70805E92B2}"/>
                </a:ext>
              </a:extLst>
            </p:cNvPr>
            <p:cNvSpPr/>
            <p:nvPr/>
          </p:nvSpPr>
          <p:spPr>
            <a:xfrm>
              <a:off x="1499402" y="2529202"/>
              <a:ext cx="2112623" cy="7122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501E754-D6E0-ADBE-E96C-2DACDD753712}"/>
                </a:ext>
              </a:extLst>
            </p:cNvPr>
            <p:cNvSpPr txBox="1"/>
            <p:nvPr/>
          </p:nvSpPr>
          <p:spPr>
            <a:xfrm>
              <a:off x="1644045" y="2529202"/>
              <a:ext cx="18635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Get address the current firmware on flash</a:t>
              </a:r>
            </a:p>
          </p:txBody>
        </p:sp>
      </p:grp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AA6330FD-CB17-5D6A-5CE0-19147B736077}"/>
              </a:ext>
            </a:extLst>
          </p:cNvPr>
          <p:cNvGrpSpPr/>
          <p:nvPr/>
        </p:nvGrpSpPr>
        <p:grpSpPr>
          <a:xfrm>
            <a:off x="1197132" y="3578721"/>
            <a:ext cx="2573332" cy="552289"/>
            <a:chOff x="1496507" y="3579715"/>
            <a:chExt cx="2573332" cy="552289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75802AE6-CD02-BEEB-DD36-4C55CAE91AA4}"/>
                </a:ext>
              </a:extLst>
            </p:cNvPr>
            <p:cNvSpPr/>
            <p:nvPr/>
          </p:nvSpPr>
          <p:spPr>
            <a:xfrm>
              <a:off x="1496507" y="3579715"/>
              <a:ext cx="2573332" cy="552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7ACB578-1FAE-B58B-AEC1-30B07318A1C9}"/>
                </a:ext>
              </a:extLst>
            </p:cNvPr>
            <p:cNvSpPr txBox="1"/>
            <p:nvPr/>
          </p:nvSpPr>
          <p:spPr>
            <a:xfrm>
              <a:off x="1610930" y="3608784"/>
              <a:ext cx="2321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Bootloader() function </a:t>
              </a:r>
            </a:p>
            <a:p>
              <a:pPr algn="ctr"/>
              <a:r>
                <a:rPr lang="vi-VN"/>
                <a:t>Jump Curent Firmware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F80380C8-E2DF-6493-3AA8-DA067A318825}"/>
              </a:ext>
            </a:extLst>
          </p:cNvPr>
          <p:cNvGrpSpPr/>
          <p:nvPr/>
        </p:nvGrpSpPr>
        <p:grpSpPr>
          <a:xfrm>
            <a:off x="1563411" y="4410375"/>
            <a:ext cx="2092380" cy="336847"/>
            <a:chOff x="3453493" y="2382077"/>
            <a:chExt cx="2237015" cy="414666"/>
          </a:xfrm>
        </p:grpSpPr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4636CD5E-1ECB-C2DB-1EB3-BC3594220AEA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60FE8142-F65D-77BF-044A-7B1839E490AD}"/>
                </a:ext>
              </a:extLst>
            </p:cNvPr>
            <p:cNvSpPr txBox="1"/>
            <p:nvPr/>
          </p:nvSpPr>
          <p:spPr>
            <a:xfrm>
              <a:off x="3575825" y="2417862"/>
              <a:ext cx="1992351" cy="37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Application code</a:t>
              </a: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C09BEA79-0B49-47BF-27D8-810944705731}"/>
              </a:ext>
            </a:extLst>
          </p:cNvPr>
          <p:cNvGrpSpPr/>
          <p:nvPr/>
        </p:nvGrpSpPr>
        <p:grpSpPr>
          <a:xfrm>
            <a:off x="5108276" y="4376173"/>
            <a:ext cx="2092380" cy="336847"/>
            <a:chOff x="3453493" y="2382077"/>
            <a:chExt cx="2237015" cy="414666"/>
          </a:xfrm>
        </p:grpSpPr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266F5560-58DC-431A-0CE8-348D09050BF9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20C4C38C-B175-9A6F-4938-4A4033902DBA}"/>
                </a:ext>
              </a:extLst>
            </p:cNvPr>
            <p:cNvSpPr txBox="1"/>
            <p:nvPr/>
          </p:nvSpPr>
          <p:spPr>
            <a:xfrm>
              <a:off x="3575825" y="2417862"/>
              <a:ext cx="1992351" cy="37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Soft Reset</a:t>
              </a:r>
            </a:p>
          </p:txBody>
        </p:sp>
      </p:grp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97326EE9-85B2-1AF0-6F56-ADFDCDEA554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03947" y="1034373"/>
            <a:ext cx="0" cy="3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0A9999B4-6961-CDA0-D11C-629D1C9E747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403946" y="1063443"/>
            <a:ext cx="1" cy="3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082BE1DE-DA12-F320-8750-913617682B9E}"/>
              </a:ext>
            </a:extLst>
          </p:cNvPr>
          <p:cNvCxnSpPr>
            <a:cxnSpLocks/>
          </p:cNvCxnSpPr>
          <p:nvPr/>
        </p:nvCxnSpPr>
        <p:spPr>
          <a:xfrm>
            <a:off x="2459121" y="1086902"/>
            <a:ext cx="0" cy="307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8097DFEA-5971-5DE7-C015-F28C166B97F0}"/>
              </a:ext>
            </a:extLst>
          </p:cNvPr>
          <p:cNvCxnSpPr>
            <a:cxnSpLocks/>
          </p:cNvCxnSpPr>
          <p:nvPr/>
        </p:nvCxnSpPr>
        <p:spPr>
          <a:xfrm>
            <a:off x="2453665" y="1696986"/>
            <a:ext cx="0" cy="277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35A4BA80-6C3A-7F63-A9A9-776F83E53217}"/>
              </a:ext>
            </a:extLst>
          </p:cNvPr>
          <p:cNvCxnSpPr>
            <a:cxnSpLocks/>
          </p:cNvCxnSpPr>
          <p:nvPr/>
        </p:nvCxnSpPr>
        <p:spPr>
          <a:xfrm>
            <a:off x="2483798" y="2264310"/>
            <a:ext cx="0" cy="307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1045C576-76E3-E746-CB6C-A221104C25E3}"/>
              </a:ext>
            </a:extLst>
          </p:cNvPr>
          <p:cNvCxnSpPr>
            <a:cxnSpLocks/>
          </p:cNvCxnSpPr>
          <p:nvPr/>
        </p:nvCxnSpPr>
        <p:spPr>
          <a:xfrm>
            <a:off x="2453665" y="3301346"/>
            <a:ext cx="0" cy="278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F6FB62AB-6D99-2FBB-7F38-E6537FE6A797}"/>
              </a:ext>
            </a:extLst>
          </p:cNvPr>
          <p:cNvCxnSpPr>
            <a:cxnSpLocks/>
          </p:cNvCxnSpPr>
          <p:nvPr/>
        </p:nvCxnSpPr>
        <p:spPr>
          <a:xfrm>
            <a:off x="2483798" y="4132004"/>
            <a:ext cx="0" cy="278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19E7719D-6AA7-D8AD-D33E-EECFDED314F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655791" y="4559131"/>
            <a:ext cx="1452485" cy="5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: Mũi tên Gấp khúc 46">
            <a:extLst>
              <a:ext uri="{FF2B5EF4-FFF2-40B4-BE49-F238E27FC236}">
                <a16:creationId xmlns:a16="http://schemas.microsoft.com/office/drawing/2014/main" id="{BFA2B896-4C7C-1BA3-217F-B3432182373F}"/>
              </a:ext>
            </a:extLst>
          </p:cNvPr>
          <p:cNvCxnSpPr>
            <a:cxnSpLocks/>
            <a:stCxn id="27" idx="2"/>
            <a:endCxn id="24" idx="2"/>
          </p:cNvCxnSpPr>
          <p:nvPr/>
        </p:nvCxnSpPr>
        <p:spPr>
          <a:xfrm rot="5400000">
            <a:off x="4364934" y="2957689"/>
            <a:ext cx="34202" cy="3544865"/>
          </a:xfrm>
          <a:prstGeom prst="bentConnector3">
            <a:avLst>
              <a:gd name="adj1" fmla="val 76838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A4D4F30B-402D-325C-3FDB-4E85EE75769F}"/>
              </a:ext>
            </a:extLst>
          </p:cNvPr>
          <p:cNvSpPr txBox="1"/>
          <p:nvPr/>
        </p:nvSpPr>
        <p:spPr>
          <a:xfrm>
            <a:off x="1644045" y="4794139"/>
            <a:ext cx="109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/>
              <a:t>Super loop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333</Words>
  <Application>Microsoft Office PowerPoint</Application>
  <PresentationFormat>Trình chiếu Trên màn hình (16:9)</PresentationFormat>
  <Paragraphs>73</Paragraphs>
  <Slides>12</Slides>
  <Notes>3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0" baseType="lpstr">
      <vt:lpstr>Roboto</vt:lpstr>
      <vt:lpstr>Wingdings</vt:lpstr>
      <vt:lpstr>Black Han Sans</vt:lpstr>
      <vt:lpstr>ABeeZee</vt:lpstr>
      <vt:lpstr>Bahnschrift SemiBold SemiConden</vt:lpstr>
      <vt:lpstr>Arial</vt:lpstr>
      <vt:lpstr>Smart Home Project Proposal by Slidesgo</vt:lpstr>
      <vt:lpstr>Bitmap Image</vt:lpstr>
      <vt:lpstr>Bản trình bày PowerPoint</vt:lpstr>
      <vt:lpstr>Mock Project -Bootloader</vt:lpstr>
      <vt:lpstr>GROUP 3</vt:lpstr>
      <vt:lpstr>LESSION OBJECTIVE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</dc:title>
  <dc:creator>Hữu Tuấn</dc:creator>
  <cp:lastModifiedBy>NGUYEN HUU TUAN 20193171</cp:lastModifiedBy>
  <cp:revision>43</cp:revision>
  <dcterms:modified xsi:type="dcterms:W3CDTF">2022-11-18T12:57:29Z</dcterms:modified>
</cp:coreProperties>
</file>