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6"/>
  </p:notesMasterIdLst>
  <p:handoutMasterIdLst>
    <p:handoutMasterId r:id="rId17"/>
  </p:handoutMasterIdLst>
  <p:sldIdLst>
    <p:sldId id="439" r:id="rId2"/>
    <p:sldId id="446" r:id="rId3"/>
    <p:sldId id="442" r:id="rId4"/>
    <p:sldId id="448" r:id="rId5"/>
    <p:sldId id="440" r:id="rId6"/>
    <p:sldId id="441" r:id="rId7"/>
    <p:sldId id="443" r:id="rId8"/>
    <p:sldId id="445" r:id="rId9"/>
    <p:sldId id="449" r:id="rId10"/>
    <p:sldId id="450" r:id="rId11"/>
    <p:sldId id="444" r:id="rId12"/>
    <p:sldId id="451" r:id="rId13"/>
    <p:sldId id="447" r:id="rId14"/>
    <p:sldId id="45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554" autoAdjust="0"/>
    <p:restoredTop sz="86323" autoAdjust="0"/>
  </p:normalViewPr>
  <p:slideViewPr>
    <p:cSldViewPr>
      <p:cViewPr varScale="1">
        <p:scale>
          <a:sx n="64" d="100"/>
          <a:sy n="64" d="100"/>
        </p:scale>
        <p:origin x="-16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2E71A-EDE2-499E-B52D-F7D9D92A7FFD}" type="datetimeFigureOut">
              <a:rPr lang="en-US" smtClean="0"/>
              <a:pPr/>
              <a:t>7/4/2015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7DBA2-4B8A-45C3-837E-675C740421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2300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99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217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2170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2170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2170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217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0996E-DA6E-4F60-946D-66FCC0B92E62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35C20-451A-486F-8209-75B9F2413507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F0628-B7AB-4BE8-92A1-4CE025FCE40A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3D3E8-634B-4B23-B175-1F687479ED8F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A520F-47BA-43BA-A417-64417F47CEBF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78666-6FB5-4893-8018-E42F70C5DA5B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AC232-CFE2-4167-BAB9-246960F8A8B6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7054D-78F3-4855-A701-D14221F9A2D3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2558E-4886-442B-9F46-3A1BA826C2A1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ED3EC-D0BD-44BA-822B-85748DD4F6EE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5520-79C4-46E9-86FC-6172DF0A46FE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19A7C2AF-E960-488C-99D1-04866609740C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technetwork/java/javase/documentation/jdk8-doc-downloads-2133158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racle.com/technetwork/java/javase/downloads/jdk-netbeans-jsp-142931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0 - Course Introduction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32004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Object-Oriented</a:t>
            </a:r>
            <a:br>
              <a:rPr lang="en-US" sz="6000" b="1" dirty="0" smtClean="0"/>
            </a:br>
            <a:r>
              <a:rPr lang="en-US" sz="6000" b="1" dirty="0" smtClean="0"/>
              <a:t>using Java</a:t>
            </a:r>
            <a:br>
              <a:rPr lang="en-US" sz="6000" b="1" dirty="0" smtClean="0"/>
            </a:b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Course Introduction</a:t>
            </a:r>
          </a:p>
        </p:txBody>
      </p:sp>
    </p:spTree>
    <p:extLst>
      <p:ext uri="{BB962C8B-B14F-4D97-AF65-F5344CB8AC3E}">
        <p14:creationId xmlns=""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Course Requirements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2378075"/>
            <a:ext cx="8497888" cy="328295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Following lessons in classroom</a:t>
            </a:r>
          </a:p>
          <a:p>
            <a:pPr eaLnBrk="1" hangingPunct="1"/>
            <a:r>
              <a:rPr lang="en-US" sz="2800" dirty="0" smtClean="0"/>
              <a:t>Reading textbook and documents at home</a:t>
            </a:r>
          </a:p>
          <a:p>
            <a:pPr eaLnBrk="1" hangingPunct="1"/>
            <a:r>
              <a:rPr lang="en-US" sz="2800" dirty="0" smtClean="0"/>
              <a:t>Completing chapter assessment in time</a:t>
            </a:r>
          </a:p>
          <a:p>
            <a:pPr eaLnBrk="1" hangingPunct="1"/>
            <a:r>
              <a:rPr lang="en-US" sz="2800" dirty="0" smtClean="0"/>
              <a:t>Discussing actively in your teams and in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Assessment Scheme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39624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10 Labs (</a:t>
            </a:r>
            <a:r>
              <a:rPr lang="en-US" smtClean="0">
                <a:solidFill>
                  <a:srgbClr val="FF0000"/>
                </a:solidFill>
              </a:rPr>
              <a:t>10</a:t>
            </a:r>
            <a:r>
              <a:rPr lang="en-US" smtClean="0">
                <a:solidFill>
                  <a:srgbClr val="FF0000"/>
                </a:solidFill>
              </a:rPr>
              <a:t>%</a:t>
            </a:r>
            <a:r>
              <a:rPr lang="en-US" smtClean="0"/>
              <a:t>) + some reports (notebook is used)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01 Assignment (</a:t>
            </a:r>
            <a:r>
              <a:rPr lang="en-US" dirty="0" smtClean="0">
                <a:solidFill>
                  <a:srgbClr val="FF0000"/>
                </a:solidFill>
              </a:rPr>
              <a:t>20%</a:t>
            </a:r>
            <a:r>
              <a:rPr lang="en-US" dirty="0" smtClean="0"/>
              <a:t>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02 Progress test (</a:t>
            </a:r>
            <a:r>
              <a:rPr lang="en-US" dirty="0" smtClean="0">
                <a:solidFill>
                  <a:srgbClr val="FF0000"/>
                </a:solidFill>
              </a:rPr>
              <a:t>10%</a:t>
            </a:r>
            <a:r>
              <a:rPr lang="en-US" dirty="0" smtClean="0"/>
              <a:t>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01 Practical Exam (</a:t>
            </a:r>
            <a:r>
              <a:rPr lang="en-US" dirty="0" smtClean="0">
                <a:solidFill>
                  <a:srgbClr val="FF0000"/>
                </a:solidFill>
              </a:rPr>
              <a:t>30%</a:t>
            </a:r>
            <a:r>
              <a:rPr lang="en-US" dirty="0" smtClean="0"/>
              <a:t>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Final Exam (</a:t>
            </a:r>
            <a:r>
              <a:rPr lang="en-US" dirty="0" smtClean="0">
                <a:solidFill>
                  <a:srgbClr val="FF0000"/>
                </a:solidFill>
              </a:rPr>
              <a:t>30%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08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Academic policy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76400"/>
            <a:ext cx="8128000" cy="44561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Cheating, plagiarism and breach of copyright are serious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offenses under this Policy.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Cheating</a:t>
            </a:r>
          </a:p>
          <a:p>
            <a:pPr marL="463550" lvl="1"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Cheating during a test or exam is construed as talking, peeking at another student’s paper or any other clandestine method of transmitting information.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Plagiarism</a:t>
            </a:r>
          </a:p>
          <a:p>
            <a:pPr marL="463550" lvl="1"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Plagiarism is using the work of others without citing it; that is, holding the work of others out as your own work.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Breach of Copyright</a:t>
            </a:r>
          </a:p>
          <a:p>
            <a:pPr marL="463550" lvl="1"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If you photocopy a textbook without the copyright holder's permission, you violate copyright law.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b="1" dirty="0" smtClean="0"/>
              <a:t>Enjoy the course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1588">
              <a:buNone/>
            </a:pPr>
            <a:r>
              <a:rPr lang="en-US" dirty="0" smtClean="0"/>
              <a:t>Be enthusiastic about the material because it is interesting, useful and an important part of your training as a software engineer. Our job is to help you learn and enjoy the experience. </a:t>
            </a:r>
            <a:r>
              <a:rPr lang="en-US" i="1" dirty="0" smtClean="0"/>
              <a:t>We will do our best but we need your help</a:t>
            </a:r>
            <a:r>
              <a:rPr lang="en-US" dirty="0" smtClean="0"/>
              <a:t>. So let’s all have fun together with Object-Oriented Paradigm using Java.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08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11500" b="1" dirty="0" smtClean="0"/>
              <a:t>Q&amp;A</a:t>
            </a:r>
            <a:endParaRPr lang="en-US" sz="115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should you study Java?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381000"/>
          </a:xfrm>
        </p:spPr>
        <p:txBody>
          <a:bodyPr/>
          <a:lstStyle/>
          <a:p>
            <a:r>
              <a:rPr lang="en-US" sz="2400" b="1" dirty="0" smtClean="0"/>
              <a:t>Top ten common programming languages:</a:t>
            </a:r>
          </a:p>
          <a:p>
            <a:pPr>
              <a:buNone/>
            </a:pP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pic>
        <p:nvPicPr>
          <p:cNvPr id="15" name="Picture 14" descr="chan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152400" cy="1524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From </a:t>
            </a:r>
            <a:r>
              <a:rPr lang="en-US" sz="2000" dirty="0" smtClean="0"/>
              <a:t>   </a:t>
            </a:r>
            <a:r>
              <a:rPr lang="en-US" sz="2000" dirty="0" smtClean="0">
                <a:hlinkClick r:id="rId3"/>
              </a:rPr>
              <a:t>http://www.tiobe.com/index.php/content/paperinfo/tpci/index.html</a:t>
            </a:r>
            <a:endParaRPr lang="en-US" sz="20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013368"/>
            <a:ext cx="7162800" cy="362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 smtClean="0"/>
              <a:t>Why Java?</a:t>
            </a:r>
            <a:endParaRPr lang="en-US" sz="4000" b="1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Architecture </a:t>
            </a:r>
            <a:r>
              <a:rPr lang="en-US" dirty="0" smtClean="0"/>
              <a:t>Neutral.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Provides “One-Stop Shopping</a:t>
            </a:r>
            <a:r>
              <a:rPr lang="en-US" dirty="0" smtClean="0"/>
              <a:t>”.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Object-Oriented from the Ground </a:t>
            </a:r>
            <a:r>
              <a:rPr lang="en-US" dirty="0" smtClean="0"/>
              <a:t>Up.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Practice Makes </a:t>
            </a:r>
            <a:r>
              <a:rPr lang="en-US" dirty="0" smtClean="0"/>
              <a:t>Perfect.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an Open </a:t>
            </a:r>
            <a:r>
              <a:rPr lang="en-US" dirty="0" smtClean="0"/>
              <a:t>Standard.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Free!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287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Course 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8270875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b="1" dirty="0" smtClean="0"/>
              <a:t>Prerequisite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Programming Fundamentals Using C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Course 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Make you comfortable with fundamental object-oriented (OO) terminology and </a:t>
            </a:r>
            <a:r>
              <a:rPr lang="en-US" dirty="0" smtClean="0"/>
              <a:t>concepts.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Getting to know the “World of Java”.</a:t>
            </a:r>
          </a:p>
          <a:p>
            <a:pPr lvl="0">
              <a:buClrTx/>
              <a:buSzTx/>
              <a:buFont typeface="Arial" charset="0"/>
              <a:buChar char="•"/>
            </a:pPr>
            <a:r>
              <a:rPr lang="en-US" dirty="0"/>
              <a:t>Understand the implementation </a:t>
            </a:r>
            <a:r>
              <a:rPr lang="en-US" dirty="0" smtClean="0"/>
              <a:t>of a Java Application.</a:t>
            </a:r>
          </a:p>
          <a:p>
            <a:pPr lvl="0">
              <a:buClrTx/>
              <a:buSzTx/>
              <a:buFont typeface="Arial" charset="0"/>
              <a:buChar char="•"/>
            </a:pPr>
            <a:r>
              <a:rPr lang="en-US" dirty="0" smtClean="0"/>
              <a:t>Understand the roles of java built-in packages.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2800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Contents</a:t>
            </a:r>
            <a:endParaRPr lang="en-US" b="1" dirty="0" smtClean="0"/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Learning the Java Language </a:t>
            </a:r>
            <a:endParaRPr lang="en-US" sz="24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Classes and </a:t>
            </a:r>
            <a:r>
              <a:rPr lang="en-US" sz="2400" dirty="0" smtClean="0"/>
              <a:t>Objects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More on </a:t>
            </a:r>
            <a:r>
              <a:rPr lang="en-US" sz="2400" dirty="0" smtClean="0"/>
              <a:t>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Nested 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Numbers and strings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Exceptions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smtClean="0"/>
              <a:t>Collections</a:t>
            </a:r>
            <a:endParaRPr lang="en-US" sz="24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Algorithms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smtClean="0"/>
              <a:t>Generics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smtClean="0"/>
              <a:t>Basic </a:t>
            </a:r>
            <a:r>
              <a:rPr lang="en-US" sz="2400" smtClean="0"/>
              <a:t>I/O</a:t>
            </a:r>
            <a:endParaRPr lang="en-US" sz="2400" smtClean="0"/>
          </a:p>
        </p:txBody>
      </p:sp>
    </p:spTree>
    <p:extLst>
      <p:ext uri="{BB962C8B-B14F-4D97-AF65-F5344CB8AC3E}">
        <p14:creationId xmlns="" xmlns:p14="http://schemas.microsoft.com/office/powerpoint/2010/main" val="25732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b="1" dirty="0" smtClean="0">
                <a:latin typeface="Calibri" pitchFamily="34" charset="0"/>
                <a:cs typeface="Arial" charset="0"/>
              </a:rPr>
              <a:t>Tool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NetBean IDE 8.x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JDK8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b="1" dirty="0" smtClean="0">
                <a:latin typeface="Calibri" pitchFamily="34" charset="0"/>
                <a:cs typeface="Arial" charset="0"/>
              </a:rPr>
              <a:t>Text book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  <a:hlinkClick r:id="rId3"/>
              </a:rPr>
              <a:t>http</a:t>
            </a:r>
            <a:r>
              <a:rPr lang="en-US" dirty="0">
                <a:latin typeface="Calibri" pitchFamily="34" charset="0"/>
                <a:cs typeface="Arial" charset="0"/>
                <a:hlinkClick r:id="rId3"/>
              </a:rPr>
              <a:t>://docs.oracle.com/javase/tutorial</a:t>
            </a:r>
            <a:r>
              <a:rPr lang="en-US" dirty="0" smtClean="0">
                <a:latin typeface="Calibri" pitchFamily="34" charset="0"/>
                <a:cs typeface="Arial" charset="0"/>
                <a:hlinkClick r:id="rId3"/>
              </a:rPr>
              <a:t>/</a:t>
            </a:r>
            <a:endParaRPr lang="en-US" dirty="0" smtClean="0">
              <a:latin typeface="Calibri" pitchFamily="34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  <a:hlinkClick r:id="rId4"/>
              </a:rPr>
              <a:t>http://www.oracle.com/technetwork/java/javase/documentation/jdk8-doc-downloads-2133158.html</a:t>
            </a:r>
            <a:endParaRPr lang="en-US" dirty="0" smtClean="0">
              <a:latin typeface="Calibri" pitchFamily="34" charset="0"/>
              <a:cs typeface="Arial" charset="0"/>
            </a:endParaRPr>
          </a:p>
          <a:p>
            <a:pPr lvl="1">
              <a:buNone/>
            </a:pPr>
            <a:endParaRPr lang="en-US" dirty="0" smtClean="0">
              <a:latin typeface="Calibri" pitchFamily="34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endParaRPr lang="en-US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38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&amp; Install </a:t>
            </a:r>
            <a:br>
              <a:rPr lang="en-US" dirty="0" smtClean="0"/>
            </a:br>
            <a:r>
              <a:rPr lang="en-US" dirty="0" smtClean="0"/>
              <a:t>NetBeans 8 &amp; 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>
              <a:buNone/>
            </a:pPr>
            <a:r>
              <a:rPr lang="en-US" sz="2800" u="sng" dirty="0" smtClean="0">
                <a:hlinkClick r:id="rId2"/>
              </a:rPr>
              <a:t>http://www.oracle.com/technetwork/java/javase/downloads/jdk-netbeans-jsp-142931.html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707" y="2714626"/>
            <a:ext cx="8890588" cy="360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685800"/>
            <a:ext cx="7793037" cy="768350"/>
          </a:xfrm>
        </p:spPr>
        <p:txBody>
          <a:bodyPr/>
          <a:lstStyle/>
          <a:p>
            <a:pPr eaLnBrk="1" hangingPunct="1"/>
            <a:r>
              <a:rPr lang="en-US" b="1" dirty="0" smtClean="0"/>
              <a:t>Course Plan</a:t>
            </a:r>
          </a:p>
        </p:txBody>
      </p:sp>
      <p:sp>
        <p:nvSpPr>
          <p:cNvPr id="8195" name="Rectangle 1595"/>
          <p:cNvSpPr>
            <a:spLocks noChangeArrowheads="1"/>
          </p:cNvSpPr>
          <p:nvPr/>
        </p:nvSpPr>
        <p:spPr bwMode="auto">
          <a:xfrm>
            <a:off x="2484438" y="2195513"/>
            <a:ext cx="47767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/>
            <a:r>
              <a:rPr lang="en-US" sz="2800" dirty="0"/>
              <a:t>See course plan on CMS</a:t>
            </a:r>
          </a:p>
          <a:p>
            <a:pPr marL="228600" indent="-228600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</TotalTime>
  <Words>402</Words>
  <Application>Microsoft Office PowerPoint</Application>
  <PresentationFormat>On-screen Show (4:3)</PresentationFormat>
  <Paragraphs>82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Object-Oriented using Java  Course Introduction</vt:lpstr>
      <vt:lpstr>Why should you study Java?</vt:lpstr>
      <vt:lpstr>Why Java?</vt:lpstr>
      <vt:lpstr>Course Overview</vt:lpstr>
      <vt:lpstr>Course objectives</vt:lpstr>
      <vt:lpstr>Contents</vt:lpstr>
      <vt:lpstr>Resources</vt:lpstr>
      <vt:lpstr>Download &amp; Install  NetBeans 8 &amp; JDK</vt:lpstr>
      <vt:lpstr>Course Plan</vt:lpstr>
      <vt:lpstr>Course Requirements</vt:lpstr>
      <vt:lpstr>Assessment Scheme</vt:lpstr>
      <vt:lpstr>Academic policy</vt:lpstr>
      <vt:lpstr>Enjoy the course</vt:lpstr>
      <vt:lpstr>Q&amp;A</vt:lpstr>
    </vt:vector>
  </TitlesOfParts>
  <Company>FPT-Uni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269</cp:revision>
  <dcterms:created xsi:type="dcterms:W3CDTF">2007-08-21T04:43:22Z</dcterms:created>
  <dcterms:modified xsi:type="dcterms:W3CDTF">2015-07-04T05:04:32Z</dcterms:modified>
</cp:coreProperties>
</file>