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591" r:id="rId3"/>
    <p:sldId id="1592" r:id="rId4"/>
    <p:sldId id="1593" r:id="rId5"/>
    <p:sldId id="851" r:id="rId6"/>
    <p:sldId id="1615" r:id="rId7"/>
    <p:sldId id="1331" r:id="rId8"/>
    <p:sldId id="1594" r:id="rId9"/>
    <p:sldId id="499" r:id="rId10"/>
    <p:sldId id="1589" r:id="rId11"/>
    <p:sldId id="1616" r:id="rId12"/>
    <p:sldId id="1617" r:id="rId13"/>
    <p:sldId id="1595" r:id="rId14"/>
    <p:sldId id="296" r:id="rId15"/>
    <p:sldId id="1596" r:id="rId16"/>
    <p:sldId id="15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6"/>
    <p:restoredTop sz="94674"/>
  </p:normalViewPr>
  <p:slideViewPr>
    <p:cSldViewPr snapToGrid="0">
      <p:cViewPr varScale="1">
        <p:scale>
          <a:sx n="88" d="100"/>
          <a:sy n="88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30E52953-DCF6-4C12-953D-B209004BFD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A2D2F01-6EB2-4151-A559-0337EA4A42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jpe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1247457" y="738554"/>
            <a:ext cx="9697086" cy="5380892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5"/>
          <p:cNvSpPr txBox="1"/>
          <p:nvPr/>
        </p:nvSpPr>
        <p:spPr>
          <a:xfrm>
            <a:off x="2488378" y="3078618"/>
            <a:ext cx="721524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altLang="zh-CN" sz="6000" b="1" spc="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BÁO CÁO BÀI TẬP </a:t>
            </a:r>
            <a:r>
              <a:rPr lang="vi-VN" altLang="zh-CN" sz="6000" b="1" spc="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LỚN</a:t>
            </a:r>
            <a:endParaRPr lang="vi-VN" altLang="zh-CN" sz="6000" b="1" spc="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组合 6"/>
          <p:cNvGrpSpPr/>
          <p:nvPr/>
        </p:nvGrpSpPr>
        <p:grpSpPr>
          <a:xfrm>
            <a:off x="4816161" y="1358901"/>
            <a:ext cx="2559678" cy="3974948"/>
            <a:chOff x="420914" y="715964"/>
            <a:chExt cx="2699660" cy="5626434"/>
          </a:xfrm>
          <a:solidFill>
            <a:schemeClr val="bg1">
              <a:lumMod val="85000"/>
            </a:schemeClr>
          </a:solidFill>
        </p:grpSpPr>
        <p:sp>
          <p:nvSpPr>
            <p:cNvPr id="7" name="任意多边形 7"/>
            <p:cNvSpPr/>
            <p:nvPr/>
          </p:nvSpPr>
          <p:spPr>
            <a:xfrm flipH="1">
              <a:off x="420914" y="715964"/>
              <a:ext cx="2699660" cy="1199015"/>
            </a:xfrm>
            <a:custGeom>
              <a:avLst/>
              <a:gdLst>
                <a:gd name="connsiteX0" fmla="*/ 2699660 w 2699660"/>
                <a:gd name="connsiteY0" fmla="*/ 0 h 1199015"/>
                <a:gd name="connsiteX1" fmla="*/ 1654630 w 2699660"/>
                <a:gd name="connsiteY1" fmla="*/ 0 h 1199015"/>
                <a:gd name="connsiteX2" fmla="*/ 1045030 w 2699660"/>
                <a:gd name="connsiteY2" fmla="*/ 0 h 1199015"/>
                <a:gd name="connsiteX3" fmla="*/ 0 w 2699660"/>
                <a:gd name="connsiteY3" fmla="*/ 0 h 1199015"/>
                <a:gd name="connsiteX4" fmla="*/ 0 w 2699660"/>
                <a:gd name="connsiteY4" fmla="*/ 1199015 h 1199015"/>
                <a:gd name="connsiteX5" fmla="*/ 51871 w 2699660"/>
                <a:gd name="connsiteY5" fmla="*/ 1199015 h 1199015"/>
                <a:gd name="connsiteX6" fmla="*/ 51871 w 2699660"/>
                <a:gd name="connsiteY6" fmla="*/ 51871 h 1199015"/>
                <a:gd name="connsiteX7" fmla="*/ 1045030 w 2699660"/>
                <a:gd name="connsiteY7" fmla="*/ 51871 h 1199015"/>
                <a:gd name="connsiteX8" fmla="*/ 1654630 w 2699660"/>
                <a:gd name="connsiteY8" fmla="*/ 51871 h 1199015"/>
                <a:gd name="connsiteX9" fmla="*/ 2647789 w 2699660"/>
                <a:gd name="connsiteY9" fmla="*/ 51871 h 1199015"/>
                <a:gd name="connsiteX10" fmla="*/ 2647789 w 2699660"/>
                <a:gd name="connsiteY10" fmla="*/ 1199015 h 1199015"/>
                <a:gd name="connsiteX11" fmla="*/ 2699660 w 2699660"/>
                <a:gd name="connsiteY11" fmla="*/ 1199015 h 119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9660" h="1199015">
                  <a:moveTo>
                    <a:pt x="2699660" y="0"/>
                  </a:moveTo>
                  <a:lnTo>
                    <a:pt x="1654630" y="0"/>
                  </a:lnTo>
                  <a:lnTo>
                    <a:pt x="1045030" y="0"/>
                  </a:lnTo>
                  <a:lnTo>
                    <a:pt x="0" y="0"/>
                  </a:lnTo>
                  <a:lnTo>
                    <a:pt x="0" y="1199015"/>
                  </a:lnTo>
                  <a:lnTo>
                    <a:pt x="51871" y="1199015"/>
                  </a:lnTo>
                  <a:lnTo>
                    <a:pt x="51871" y="51871"/>
                  </a:lnTo>
                  <a:lnTo>
                    <a:pt x="1045030" y="51871"/>
                  </a:lnTo>
                  <a:lnTo>
                    <a:pt x="1654630" y="51871"/>
                  </a:lnTo>
                  <a:lnTo>
                    <a:pt x="2647789" y="51871"/>
                  </a:lnTo>
                  <a:lnTo>
                    <a:pt x="2647789" y="1199015"/>
                  </a:lnTo>
                  <a:lnTo>
                    <a:pt x="2699660" y="119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任意多边形 8"/>
            <p:cNvSpPr/>
            <p:nvPr/>
          </p:nvSpPr>
          <p:spPr>
            <a:xfrm flipH="1" flipV="1">
              <a:off x="420914" y="5143383"/>
              <a:ext cx="2699660" cy="1199015"/>
            </a:xfrm>
            <a:custGeom>
              <a:avLst/>
              <a:gdLst>
                <a:gd name="connsiteX0" fmla="*/ 2699660 w 2699660"/>
                <a:gd name="connsiteY0" fmla="*/ 0 h 1199015"/>
                <a:gd name="connsiteX1" fmla="*/ 1654630 w 2699660"/>
                <a:gd name="connsiteY1" fmla="*/ 0 h 1199015"/>
                <a:gd name="connsiteX2" fmla="*/ 1045030 w 2699660"/>
                <a:gd name="connsiteY2" fmla="*/ 0 h 1199015"/>
                <a:gd name="connsiteX3" fmla="*/ 0 w 2699660"/>
                <a:gd name="connsiteY3" fmla="*/ 0 h 1199015"/>
                <a:gd name="connsiteX4" fmla="*/ 0 w 2699660"/>
                <a:gd name="connsiteY4" fmla="*/ 1199015 h 1199015"/>
                <a:gd name="connsiteX5" fmla="*/ 51871 w 2699660"/>
                <a:gd name="connsiteY5" fmla="*/ 1199015 h 1199015"/>
                <a:gd name="connsiteX6" fmla="*/ 51871 w 2699660"/>
                <a:gd name="connsiteY6" fmla="*/ 51871 h 1199015"/>
                <a:gd name="connsiteX7" fmla="*/ 1045030 w 2699660"/>
                <a:gd name="connsiteY7" fmla="*/ 51871 h 1199015"/>
                <a:gd name="connsiteX8" fmla="*/ 1654630 w 2699660"/>
                <a:gd name="connsiteY8" fmla="*/ 51871 h 1199015"/>
                <a:gd name="connsiteX9" fmla="*/ 2647789 w 2699660"/>
                <a:gd name="connsiteY9" fmla="*/ 51871 h 1199015"/>
                <a:gd name="connsiteX10" fmla="*/ 2647789 w 2699660"/>
                <a:gd name="connsiteY10" fmla="*/ 1199015 h 1199015"/>
                <a:gd name="connsiteX11" fmla="*/ 2699660 w 2699660"/>
                <a:gd name="connsiteY11" fmla="*/ 1199015 h 119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9660" h="1199015">
                  <a:moveTo>
                    <a:pt x="2699660" y="0"/>
                  </a:moveTo>
                  <a:lnTo>
                    <a:pt x="1654630" y="0"/>
                  </a:lnTo>
                  <a:lnTo>
                    <a:pt x="1045030" y="0"/>
                  </a:lnTo>
                  <a:lnTo>
                    <a:pt x="0" y="0"/>
                  </a:lnTo>
                  <a:lnTo>
                    <a:pt x="0" y="1199015"/>
                  </a:lnTo>
                  <a:lnTo>
                    <a:pt x="51871" y="1199015"/>
                  </a:lnTo>
                  <a:lnTo>
                    <a:pt x="51871" y="51871"/>
                  </a:lnTo>
                  <a:lnTo>
                    <a:pt x="1045030" y="51871"/>
                  </a:lnTo>
                  <a:lnTo>
                    <a:pt x="1654630" y="51871"/>
                  </a:lnTo>
                  <a:lnTo>
                    <a:pt x="2647789" y="51871"/>
                  </a:lnTo>
                  <a:lnTo>
                    <a:pt x="2647789" y="1199015"/>
                  </a:lnTo>
                  <a:lnTo>
                    <a:pt x="2699660" y="119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9"/>
          <p:cNvSpPr/>
          <p:nvPr/>
        </p:nvSpPr>
        <p:spPr>
          <a:xfrm>
            <a:off x="705954" y="2922252"/>
            <a:ext cx="1083003" cy="1013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10"/>
          <p:cNvSpPr/>
          <p:nvPr/>
        </p:nvSpPr>
        <p:spPr>
          <a:xfrm>
            <a:off x="10318846" y="2922252"/>
            <a:ext cx="1083003" cy="1013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三角形 1"/>
          <p:cNvSpPr/>
          <p:nvPr/>
        </p:nvSpPr>
        <p:spPr>
          <a:xfrm rot="16200000">
            <a:off x="995023" y="3333546"/>
            <a:ext cx="378067" cy="1909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三角形 11"/>
          <p:cNvSpPr/>
          <p:nvPr/>
        </p:nvSpPr>
        <p:spPr>
          <a:xfrm rot="5400000">
            <a:off x="10755508" y="3333548"/>
            <a:ext cx="378067" cy="1909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/>
          <p:nvPr/>
        </p:nvSpPr>
        <p:spPr>
          <a:xfrm rot="5400000">
            <a:off x="-2348779" y="2348782"/>
            <a:ext cx="6896471" cy="21989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TextBox 7"/>
          <p:cNvSpPr txBox="1"/>
          <p:nvPr/>
        </p:nvSpPr>
        <p:spPr>
          <a:xfrm>
            <a:off x="6884690" y="1275818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Aho - </a:t>
            </a:r>
            <a:r>
              <a:rPr lang="vi-V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Corasick</a:t>
            </a:r>
            <a:endParaRPr lang="vi-VN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TextBox 24"/>
          <p:cNvSpPr txBox="1"/>
          <p:nvPr/>
        </p:nvSpPr>
        <p:spPr>
          <a:xfrm>
            <a:off x="6884670" y="2000885"/>
            <a:ext cx="3407410" cy="2934335"/>
          </a:xfrm>
          <a:prstGeom prst="rect">
            <a:avLst/>
          </a:prstGeom>
          <a:noFill/>
        </p:spPr>
        <p:txBody>
          <a:bodyPr wrap="square" lIns="91423" tIns="45712" rIns="91423" bIns="45712" rtlCol="0">
            <a:no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Giả sử ta đang ở đỉnh 7 (his) và ký tự tiếp theo là h. Lúc này, ta không thể đến được trạng thái his+h = hish, cho nên cần thông qua suffix link đến được đỉnh 3 (s) và thông qua cạnh h đến được node 4 (sh). Qua đó, vẫn giữ  được trạng thái hiện tại chính là phần khớp dài nhất trong chuỗi đã xử </a:t>
            </a:r>
            <a:r>
              <a:rPr kumimoji="0" lang="vi-V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lý.</a:t>
            </a:r>
            <a:endParaRPr kumimoji="0" lang="vi-V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3" descr="trie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958850"/>
            <a:ext cx="4464050" cy="2466975"/>
          </a:xfrm>
          <a:prstGeom prst="rect">
            <a:avLst/>
          </a:prstGeom>
        </p:spPr>
      </p:pic>
      <p:pic>
        <p:nvPicPr>
          <p:cNvPr id="5" name="Picture 4" descr="aho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3619500"/>
            <a:ext cx="4276090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/>
          <p:nvPr/>
        </p:nvSpPr>
        <p:spPr>
          <a:xfrm rot="5400000">
            <a:off x="-2348779" y="2348782"/>
            <a:ext cx="6896471" cy="21989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TextBox 7"/>
          <p:cNvSpPr txBox="1"/>
          <p:nvPr/>
        </p:nvSpPr>
        <p:spPr>
          <a:xfrm>
            <a:off x="6884690" y="1275818"/>
            <a:ext cx="2420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Độ phức </a:t>
            </a:r>
            <a:r>
              <a:rPr lang="vi-V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tạp</a:t>
            </a:r>
            <a:endParaRPr lang="vi-VN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24"/>
              <p:cNvSpPr txBox="1"/>
              <p:nvPr/>
            </p:nvSpPr>
            <p:spPr>
              <a:xfrm>
                <a:off x="6884670" y="2000885"/>
                <a:ext cx="3407410" cy="2934335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noAutofit/>
              </a:bodyPr>
              <a:lstStyle/>
              <a:p>
                <a:pPr marL="0" marR="0" lvl="0" indent="0" algn="l" defTabSz="121793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Xây dựng cây trie:</a:t>
                </a:r>
                <a:endParaRPr kumimoji="0" lang="vi-V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l" defTabSz="121793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vi-VN" altLang="en-US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Arial" panose="020B0604020202020204" pitchFamily="3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𝑂</m:t>
                      </m:r>
                      <m:r>
                        <a:rPr kumimoji="0" lang="en-US" altLang="vi-VN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Arial" panose="020B0604020202020204" pitchFamily="3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(</m:t>
                      </m:r>
                      <m:r>
                        <a:rPr kumimoji="0" lang="vi-VN" altLang="en-US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𝑚</m:t>
                      </m:r>
                      <m:r>
                        <a:rPr kumimoji="0" lang="en-US" altLang="vi-VN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kumimoji="0" lang="vi-V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l" defTabSz="121793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Xây dựng cây Aho - </a:t>
                </a:r>
                <a:r>
                  <a:rPr kumimoji="0" lang="vi-V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Corasick:</a:t>
                </a:r>
                <a:endParaRPr kumimoji="0" lang="vi-V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l" defTabSz="121793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vi-VN" altLang="en-US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Arial" panose="020B0604020202020204" pitchFamily="3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O</m:t>
                      </m:r>
                      <m:r>
                        <a:rPr kumimoji="0" lang="en-US" altLang="vi-VN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Arial" panose="020B0604020202020204" pitchFamily="3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(</m:t>
                      </m:r>
                      <m:r>
                        <a:rPr kumimoji="0" lang="vi-VN" altLang="en-US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m</m:t>
                      </m:r>
                      <m:r>
                        <a:rPr kumimoji="0" lang="en-US" altLang="vi-VN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kumimoji="0" lang="en-US" altLang="vi-VN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pPr marL="0" marR="0" lvl="0" indent="0" algn="l" defTabSz="121793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altLang="en-US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 pitchFamily="34" charset="0"/>
                  </a:rPr>
                  <a:t>Tìm kiếm:</a:t>
                </a:r>
                <a:endParaRPr kumimoji="0" lang="vi-VN" altLang="en-US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l" defTabSz="121793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vi-VN" altLang="en-US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Arial" panose="020B0604020202020204" pitchFamily="3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𝑂</m:t>
                      </m:r>
                      <m:r>
                        <a:rPr kumimoji="0" lang="en-US" altLang="vi-VN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Arial" panose="020B0604020202020204" pitchFamily="3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(</m:t>
                      </m:r>
                      <m:r>
                        <a:rPr kumimoji="0" lang="vi-VN" altLang="en-US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𝑚</m:t>
                      </m:r>
                      <m:r>
                        <a:rPr kumimoji="0" lang="en-US" altLang="vi-VN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kumimoji="0" lang="en-US" altLang="vi-VN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pPr marL="0" marR="0" lvl="0" indent="0" algn="l" defTabSz="121793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vi-VN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 pitchFamily="34" charset="0"/>
                  </a:rPr>
                  <a:t>V</a:t>
                </a:r>
                <a:r>
                  <a:rPr kumimoji="0" lang="vi-VN" altLang="vi-VN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 pitchFamily="34" charset="0"/>
                  </a:rPr>
                  <a:t>ới:</a:t>
                </a:r>
                <a:endParaRPr kumimoji="0" lang="vi-VN" altLang="vi-VN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Mincho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457200" algn="l" defTabSz="121793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vi-VN" altLang="en-US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Arial" panose="020B0604020202020204" pitchFamily="34" charset="0"/>
                      </a:rPr>
                      <m:t>m</m:t>
                    </m:r>
                  </m:oMath>
                </a14:m>
                <a:r>
                  <a:rPr kumimoji="0" lang="vi-VN" altLang="en-US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  <a:sym typeface="Arial" panose="020B0604020202020204" pitchFamily="34" charset="0"/>
                  </a:rPr>
                  <a:t>: là tổng độ dài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altLang="en-US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altLang="en-US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altLang="en-US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  <m:t>i</m:t>
                        </m:r>
                      </m:sub>
                    </m:sSub>
                  </m:oMath>
                </a14:m>
                <a:endParaRPr lang="vi-VN" altLang="en-US" dirty="0">
                  <a:solidFill>
                    <a:schemeClr val="tx1"/>
                  </a:solidFill>
                  <a:latin typeface="Cambria Math" panose="02040503050406030204" charset="0"/>
                  <a:ea typeface="Arial" panose="020B0604020202020204" pitchFamily="3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pPr marL="0" marR="0" lvl="0" indent="457200" algn="l" defTabSz="121793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vi-VN" altLang="en-US" dirty="0">
                    <a:solidFill>
                      <a:schemeClr val="tx1"/>
                    </a:solidFill>
                    <a:latin typeface="Cambria Math" panose="02040503050406030204" charset="0"/>
                    <a:ea typeface="Arial" panose="020B0604020202020204" pitchFamily="34" charset="0"/>
                    <a:cs typeface="Cambria Math" panose="02040503050406030204" charset="0"/>
                    <a:sym typeface="Arial" panose="020B0604020202020204" pitchFamily="34" charset="0"/>
                  </a:rPr>
                  <a:t>n: là độ dài xâu </a:t>
                </a:r>
                <a:r>
                  <a:rPr lang="vi-VN" altLang="en-US" dirty="0">
                    <a:solidFill>
                      <a:schemeClr val="tx1"/>
                    </a:solidFill>
                    <a:latin typeface="Cambria Math" panose="02040503050406030204" charset="0"/>
                    <a:ea typeface="Arial" panose="020B0604020202020204" pitchFamily="34" charset="0"/>
                    <a:cs typeface="Cambria Math" panose="02040503050406030204" charset="0"/>
                    <a:sym typeface="Arial" panose="020B0604020202020204" pitchFamily="34" charset="0"/>
                  </a:rPr>
                  <a:t>T</a:t>
                </a:r>
                <a:endParaRPr lang="vi-VN" altLang="en-US" dirty="0">
                  <a:solidFill>
                    <a:schemeClr val="tx1"/>
                  </a:solidFill>
                  <a:latin typeface="Cambria Math" panose="02040503050406030204" charset="0"/>
                  <a:ea typeface="Arial" panose="020B0604020202020204" pitchFamily="3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670" y="2000885"/>
                <a:ext cx="3407410" cy="2934335"/>
              </a:xfrm>
              <a:prstGeom prst="rect">
                <a:avLst/>
              </a:prstGeom>
              <a:blipFill rotWithShape="1">
                <a:blip r:embed="rId1"/>
                <a:stretch>
                  <a:fillRect b="-277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rie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958850"/>
            <a:ext cx="4464050" cy="2466975"/>
          </a:xfrm>
          <a:prstGeom prst="rect">
            <a:avLst/>
          </a:prstGeom>
        </p:spPr>
      </p:pic>
      <p:pic>
        <p:nvPicPr>
          <p:cNvPr id="5" name="Picture 4" descr="aho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" y="3619500"/>
            <a:ext cx="4276090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: Rounded Corners 1"/>
          <p:cNvSpPr/>
          <p:nvPr/>
        </p:nvSpPr>
        <p:spPr>
          <a:xfrm>
            <a:off x="1117442" y="1352550"/>
            <a:ext cx="9957116" cy="4645730"/>
          </a:xfrm>
          <a:prstGeom prst="roundRect">
            <a:avLst>
              <a:gd name="adj" fmla="val 5249"/>
            </a:avLst>
          </a:prstGeom>
          <a:solidFill>
            <a:schemeClr val="bg1"/>
          </a:solidFill>
          <a:ln>
            <a:noFill/>
          </a:ln>
          <a:effectLst>
            <a:outerShdw blurRad="965200" dist="368300" dir="5400000" sx="89000" sy="89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: Shape 6"/>
          <p:cNvSpPr/>
          <p:nvPr/>
        </p:nvSpPr>
        <p:spPr>
          <a:xfrm>
            <a:off x="2319620" y="2532007"/>
            <a:ext cx="2024852" cy="227442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6057900" y="2531745"/>
            <a:ext cx="276923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vi-VN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Áp </a:t>
            </a:r>
            <a:r>
              <a:rPr lang="vi-VN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dụng</a:t>
            </a:r>
            <a:endParaRPr lang="vi-VN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 flipH="1">
            <a:off x="2492664" y="3069055"/>
            <a:ext cx="167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US" altLang="zh-CN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id-ID" sz="7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reeform: Shape 35"/>
          <p:cNvSpPr/>
          <p:nvPr/>
        </p:nvSpPr>
        <p:spPr>
          <a:xfrm>
            <a:off x="711593" y="655672"/>
            <a:ext cx="1487926" cy="1495840"/>
          </a:xfrm>
          <a:custGeom>
            <a:avLst/>
            <a:gdLst>
              <a:gd name="connsiteX0" fmla="*/ 2414562 w 6821714"/>
              <a:gd name="connsiteY0" fmla="*/ 0 h 6857998"/>
              <a:gd name="connsiteX1" fmla="*/ 4407154 w 6821714"/>
              <a:gd name="connsiteY1" fmla="*/ 0 h 6857998"/>
              <a:gd name="connsiteX2" fmla="*/ 4506974 w 6821714"/>
              <a:gd name="connsiteY2" fmla="*/ 49899 h 6857998"/>
              <a:gd name="connsiteX3" fmla="*/ 6375193 w 6821714"/>
              <a:gd name="connsiteY3" fmla="*/ 983787 h 6857998"/>
              <a:gd name="connsiteX4" fmla="*/ 6821714 w 6821714"/>
              <a:gd name="connsiteY4" fmla="*/ 1706694 h 6857998"/>
              <a:gd name="connsiteX5" fmla="*/ 6821714 w 6821714"/>
              <a:gd name="connsiteY5" fmla="*/ 5151307 h 6857998"/>
              <a:gd name="connsiteX6" fmla="*/ 6375193 w 6821714"/>
              <a:gd name="connsiteY6" fmla="*/ 5874213 h 6857998"/>
              <a:gd name="connsiteX7" fmla="*/ 4436877 w 6821714"/>
              <a:gd name="connsiteY7" fmla="*/ 6843142 h 6857998"/>
              <a:gd name="connsiteX8" fmla="*/ 4407158 w 6821714"/>
              <a:gd name="connsiteY8" fmla="*/ 6857998 h 6857998"/>
              <a:gd name="connsiteX9" fmla="*/ 2414557 w 6821714"/>
              <a:gd name="connsiteY9" fmla="*/ 6857998 h 6857998"/>
              <a:gd name="connsiteX10" fmla="*/ 2314741 w 6821714"/>
              <a:gd name="connsiteY10" fmla="*/ 6808102 h 6857998"/>
              <a:gd name="connsiteX11" fmla="*/ 446525 w 6821714"/>
              <a:gd name="connsiteY11" fmla="*/ 5874213 h 6857998"/>
              <a:gd name="connsiteX12" fmla="*/ 0 w 6821714"/>
              <a:gd name="connsiteY12" fmla="*/ 5151307 h 6857998"/>
              <a:gd name="connsiteX13" fmla="*/ 0 w 6821714"/>
              <a:gd name="connsiteY13" fmla="*/ 1706694 h 6857998"/>
              <a:gd name="connsiteX14" fmla="*/ 446525 w 6821714"/>
              <a:gd name="connsiteY14" fmla="*/ 983787 h 6857998"/>
              <a:gd name="connsiteX15" fmla="*/ 2384838 w 6821714"/>
              <a:gd name="connsiteY15" fmla="*/ 1485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21714" h="6857998">
                <a:moveTo>
                  <a:pt x="2414562" y="0"/>
                </a:moveTo>
                <a:lnTo>
                  <a:pt x="4407154" y="0"/>
                </a:lnTo>
                <a:lnTo>
                  <a:pt x="4506974" y="49899"/>
                </a:lnTo>
                <a:cubicBezTo>
                  <a:pt x="4892508" y="242620"/>
                  <a:pt x="5479987" y="536290"/>
                  <a:pt x="6375193" y="983787"/>
                </a:cubicBezTo>
                <a:cubicBezTo>
                  <a:pt x="6648866" y="1122034"/>
                  <a:pt x="6821714" y="1401404"/>
                  <a:pt x="6821714" y="1706694"/>
                </a:cubicBezTo>
                <a:cubicBezTo>
                  <a:pt x="6821714" y="1706694"/>
                  <a:pt x="6821714" y="1706694"/>
                  <a:pt x="6821714" y="5151307"/>
                </a:cubicBezTo>
                <a:cubicBezTo>
                  <a:pt x="6821714" y="5456597"/>
                  <a:pt x="6648866" y="5735970"/>
                  <a:pt x="6375193" y="5874213"/>
                </a:cubicBezTo>
                <a:cubicBezTo>
                  <a:pt x="6375193" y="5874213"/>
                  <a:pt x="6375193" y="5874213"/>
                  <a:pt x="4436877" y="6843142"/>
                </a:cubicBezTo>
                <a:lnTo>
                  <a:pt x="4407158" y="6857998"/>
                </a:lnTo>
                <a:lnTo>
                  <a:pt x="2414557" y="6857998"/>
                </a:lnTo>
                <a:lnTo>
                  <a:pt x="2314741" y="6808102"/>
                </a:lnTo>
                <a:cubicBezTo>
                  <a:pt x="1929209" y="6615381"/>
                  <a:pt x="1341730" y="6321711"/>
                  <a:pt x="446525" y="5874213"/>
                </a:cubicBezTo>
                <a:cubicBezTo>
                  <a:pt x="172848" y="5735970"/>
                  <a:pt x="0" y="5456597"/>
                  <a:pt x="0" y="5151307"/>
                </a:cubicBezTo>
                <a:cubicBezTo>
                  <a:pt x="0" y="5151307"/>
                  <a:pt x="0" y="5151307"/>
                  <a:pt x="0" y="1706694"/>
                </a:cubicBezTo>
                <a:cubicBezTo>
                  <a:pt x="0" y="1401404"/>
                  <a:pt x="172848" y="1122034"/>
                  <a:pt x="446525" y="983787"/>
                </a:cubicBezTo>
                <a:cubicBezTo>
                  <a:pt x="446525" y="983787"/>
                  <a:pt x="446525" y="983787"/>
                  <a:pt x="2384838" y="14858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47" y="4516644"/>
            <a:ext cx="72078" cy="12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9"/>
          <p:cNvSpPr/>
          <p:nvPr/>
        </p:nvSpPr>
        <p:spPr>
          <a:xfrm>
            <a:off x="6708140" y="1939925"/>
            <a:ext cx="4021455" cy="30213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lnSpc>
                <a:spcPct val="100000"/>
              </a:lnSpc>
              <a:defRPr/>
            </a:pPr>
            <a:r>
              <a:rPr lang="vi-VN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Ghép dữ liệu từ file </a:t>
            </a:r>
            <a:r>
              <a:rPr lang="vi-VN" altLang="zh-CN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chuyen_khoan.csv</a:t>
            </a:r>
            <a:r>
              <a:rPr lang="vi-VN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thành 1 chuỗi để có thể sử dụng được thuật toán.</a:t>
            </a:r>
            <a:endParaRPr lang="vi-VN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 indent="0">
              <a:lnSpc>
                <a:spcPct val="100000"/>
              </a:lnSpc>
              <a:buNone/>
              <a:defRPr/>
            </a:pPr>
            <a:endParaRPr lang="vi-VN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lnSpc>
                <a:spcPct val="100000"/>
              </a:lnSpc>
              <a:defRPr/>
            </a:pPr>
            <a:r>
              <a:rPr lang="vi-VN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Cách ghép: chèn thêm các </a:t>
            </a:r>
            <a:r>
              <a:rPr lang="vi-VN" altLang="zh-CN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ký tự đặc biệt</a:t>
            </a:r>
            <a:r>
              <a:rPr lang="vi-VN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không xuất hiện trong file đầu vào. </a:t>
            </a:r>
            <a:endParaRPr lang="vi-VN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 indent="0">
              <a:lnSpc>
                <a:spcPct val="100000"/>
              </a:lnSpc>
              <a:buNone/>
              <a:defRPr/>
            </a:pPr>
            <a:endParaRPr lang="vi-VN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lnSpc>
                <a:spcPct val="100000"/>
              </a:lnSpc>
              <a:defRPr/>
            </a:pPr>
            <a:r>
              <a:rPr lang="vi-VN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Từ đó, vừa ngăn cách được các trường và giao dịch khác nhau cũng như không ảnh hưởng đến kết quả thuật toán.</a:t>
            </a:r>
            <a:endParaRPr lang="vi-VN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Rectangle 30"/>
          <p:cNvSpPr/>
          <p:nvPr/>
        </p:nvSpPr>
        <p:spPr>
          <a:xfrm>
            <a:off x="6638925" y="1212850"/>
            <a:ext cx="446786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vi-VN" altLang="zh-CN" sz="1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Chuẩn hóa </a:t>
            </a:r>
            <a:r>
              <a:rPr lang="vi-VN" altLang="zh-CN" sz="1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file đầu vào thành chuỗi </a:t>
            </a:r>
            <a:r>
              <a:rPr lang="vi-VN" altLang="zh-CN" sz="1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endParaRPr lang="vi-VN" altLang="zh-CN" sz="1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240132"/>
            <a:ext cx="12192000" cy="6617868"/>
            <a:chOff x="0" y="240132"/>
            <a:chExt cx="12192000" cy="6617868"/>
          </a:xfrm>
        </p:grpSpPr>
        <p:sp>
          <p:nvSpPr>
            <p:cNvPr id="17" name="矩形 3"/>
            <p:cNvSpPr/>
            <p:nvPr/>
          </p:nvSpPr>
          <p:spPr>
            <a:xfrm>
              <a:off x="0" y="6661128"/>
              <a:ext cx="12192000" cy="196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Rectangle 26"/>
            <p:cNvSpPr/>
            <p:nvPr/>
          </p:nvSpPr>
          <p:spPr>
            <a:xfrm>
              <a:off x="5698005" y="845483"/>
              <a:ext cx="744070" cy="8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dirty="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560831" y="240132"/>
              <a:ext cx="51682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vi-VN" altLang="zh-CN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rPr>
                <a:t>Áp dụng vào bài tập </a:t>
              </a:r>
              <a:r>
                <a:rPr lang="vi-VN" altLang="zh-CN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rPr>
                <a:t>lớn</a:t>
              </a:r>
              <a:endParaRPr lang="vi-VN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" y="2208530"/>
            <a:ext cx="5143500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: Rounded Corners 1"/>
          <p:cNvSpPr/>
          <p:nvPr/>
        </p:nvSpPr>
        <p:spPr>
          <a:xfrm>
            <a:off x="1117442" y="1352550"/>
            <a:ext cx="9957116" cy="4645730"/>
          </a:xfrm>
          <a:prstGeom prst="roundRect">
            <a:avLst>
              <a:gd name="adj" fmla="val 5249"/>
            </a:avLst>
          </a:prstGeom>
          <a:solidFill>
            <a:schemeClr val="bg1"/>
          </a:solidFill>
          <a:ln>
            <a:noFill/>
          </a:ln>
          <a:effectLst>
            <a:outerShdw blurRad="965200" dist="368300" dir="5400000" sx="89000" sy="89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: Shape 6"/>
          <p:cNvSpPr/>
          <p:nvPr/>
        </p:nvSpPr>
        <p:spPr>
          <a:xfrm>
            <a:off x="2319620" y="2532007"/>
            <a:ext cx="2024852" cy="227442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5829935" y="3302000"/>
            <a:ext cx="167449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vi-VN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Demo</a:t>
            </a:r>
            <a:endParaRPr lang="vi-VN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PA-文本框 9"/>
          <p:cNvSpPr txBox="1"/>
          <p:nvPr>
            <p:custDataLst>
              <p:tags r:id="rId3"/>
            </p:custDataLst>
          </p:nvPr>
        </p:nvSpPr>
        <p:spPr>
          <a:xfrm>
            <a:off x="5288869" y="3677969"/>
            <a:ext cx="4307168" cy="3308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 flipH="1">
            <a:off x="2492664" y="3069055"/>
            <a:ext cx="167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US" altLang="zh-CN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id-ID" sz="7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reeform: Shape 35"/>
          <p:cNvSpPr/>
          <p:nvPr/>
        </p:nvSpPr>
        <p:spPr>
          <a:xfrm>
            <a:off x="711593" y="655672"/>
            <a:ext cx="1487926" cy="1495840"/>
          </a:xfrm>
          <a:custGeom>
            <a:avLst/>
            <a:gdLst>
              <a:gd name="connsiteX0" fmla="*/ 2414562 w 6821714"/>
              <a:gd name="connsiteY0" fmla="*/ 0 h 6857998"/>
              <a:gd name="connsiteX1" fmla="*/ 4407154 w 6821714"/>
              <a:gd name="connsiteY1" fmla="*/ 0 h 6857998"/>
              <a:gd name="connsiteX2" fmla="*/ 4506974 w 6821714"/>
              <a:gd name="connsiteY2" fmla="*/ 49899 h 6857998"/>
              <a:gd name="connsiteX3" fmla="*/ 6375193 w 6821714"/>
              <a:gd name="connsiteY3" fmla="*/ 983787 h 6857998"/>
              <a:gd name="connsiteX4" fmla="*/ 6821714 w 6821714"/>
              <a:gd name="connsiteY4" fmla="*/ 1706694 h 6857998"/>
              <a:gd name="connsiteX5" fmla="*/ 6821714 w 6821714"/>
              <a:gd name="connsiteY5" fmla="*/ 5151307 h 6857998"/>
              <a:gd name="connsiteX6" fmla="*/ 6375193 w 6821714"/>
              <a:gd name="connsiteY6" fmla="*/ 5874213 h 6857998"/>
              <a:gd name="connsiteX7" fmla="*/ 4436877 w 6821714"/>
              <a:gd name="connsiteY7" fmla="*/ 6843142 h 6857998"/>
              <a:gd name="connsiteX8" fmla="*/ 4407158 w 6821714"/>
              <a:gd name="connsiteY8" fmla="*/ 6857998 h 6857998"/>
              <a:gd name="connsiteX9" fmla="*/ 2414557 w 6821714"/>
              <a:gd name="connsiteY9" fmla="*/ 6857998 h 6857998"/>
              <a:gd name="connsiteX10" fmla="*/ 2314741 w 6821714"/>
              <a:gd name="connsiteY10" fmla="*/ 6808102 h 6857998"/>
              <a:gd name="connsiteX11" fmla="*/ 446525 w 6821714"/>
              <a:gd name="connsiteY11" fmla="*/ 5874213 h 6857998"/>
              <a:gd name="connsiteX12" fmla="*/ 0 w 6821714"/>
              <a:gd name="connsiteY12" fmla="*/ 5151307 h 6857998"/>
              <a:gd name="connsiteX13" fmla="*/ 0 w 6821714"/>
              <a:gd name="connsiteY13" fmla="*/ 1706694 h 6857998"/>
              <a:gd name="connsiteX14" fmla="*/ 446525 w 6821714"/>
              <a:gd name="connsiteY14" fmla="*/ 983787 h 6857998"/>
              <a:gd name="connsiteX15" fmla="*/ 2384838 w 6821714"/>
              <a:gd name="connsiteY15" fmla="*/ 1485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21714" h="6857998">
                <a:moveTo>
                  <a:pt x="2414562" y="0"/>
                </a:moveTo>
                <a:lnTo>
                  <a:pt x="4407154" y="0"/>
                </a:lnTo>
                <a:lnTo>
                  <a:pt x="4506974" y="49899"/>
                </a:lnTo>
                <a:cubicBezTo>
                  <a:pt x="4892508" y="242620"/>
                  <a:pt x="5479987" y="536290"/>
                  <a:pt x="6375193" y="983787"/>
                </a:cubicBezTo>
                <a:cubicBezTo>
                  <a:pt x="6648866" y="1122034"/>
                  <a:pt x="6821714" y="1401404"/>
                  <a:pt x="6821714" y="1706694"/>
                </a:cubicBezTo>
                <a:cubicBezTo>
                  <a:pt x="6821714" y="1706694"/>
                  <a:pt x="6821714" y="1706694"/>
                  <a:pt x="6821714" y="5151307"/>
                </a:cubicBezTo>
                <a:cubicBezTo>
                  <a:pt x="6821714" y="5456597"/>
                  <a:pt x="6648866" y="5735970"/>
                  <a:pt x="6375193" y="5874213"/>
                </a:cubicBezTo>
                <a:cubicBezTo>
                  <a:pt x="6375193" y="5874213"/>
                  <a:pt x="6375193" y="5874213"/>
                  <a:pt x="4436877" y="6843142"/>
                </a:cubicBezTo>
                <a:lnTo>
                  <a:pt x="4407158" y="6857998"/>
                </a:lnTo>
                <a:lnTo>
                  <a:pt x="2414557" y="6857998"/>
                </a:lnTo>
                <a:lnTo>
                  <a:pt x="2314741" y="6808102"/>
                </a:lnTo>
                <a:cubicBezTo>
                  <a:pt x="1929209" y="6615381"/>
                  <a:pt x="1341730" y="6321711"/>
                  <a:pt x="446525" y="5874213"/>
                </a:cubicBezTo>
                <a:cubicBezTo>
                  <a:pt x="172848" y="5735970"/>
                  <a:pt x="0" y="5456597"/>
                  <a:pt x="0" y="5151307"/>
                </a:cubicBezTo>
                <a:cubicBezTo>
                  <a:pt x="0" y="5151307"/>
                  <a:pt x="0" y="5151307"/>
                  <a:pt x="0" y="1706694"/>
                </a:cubicBezTo>
                <a:cubicBezTo>
                  <a:pt x="0" y="1401404"/>
                  <a:pt x="172848" y="1122034"/>
                  <a:pt x="446525" y="983787"/>
                </a:cubicBezTo>
                <a:cubicBezTo>
                  <a:pt x="446525" y="983787"/>
                  <a:pt x="446525" y="983787"/>
                  <a:pt x="2384838" y="14858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1247457" y="738554"/>
            <a:ext cx="9697086" cy="53808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5"/>
          <p:cNvSpPr txBox="1"/>
          <p:nvPr/>
        </p:nvSpPr>
        <p:spPr>
          <a:xfrm>
            <a:off x="2488378" y="3078714"/>
            <a:ext cx="721524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spc="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THANKS</a:t>
            </a:r>
            <a:endParaRPr lang="en-US" sz="7200" b="1" spc="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组合 6"/>
          <p:cNvGrpSpPr/>
          <p:nvPr/>
        </p:nvGrpSpPr>
        <p:grpSpPr>
          <a:xfrm>
            <a:off x="4816161" y="1358901"/>
            <a:ext cx="2559678" cy="3974948"/>
            <a:chOff x="420914" y="715964"/>
            <a:chExt cx="2699660" cy="5626434"/>
          </a:xfrm>
          <a:solidFill>
            <a:schemeClr val="bg1">
              <a:lumMod val="85000"/>
            </a:schemeClr>
          </a:solidFill>
        </p:grpSpPr>
        <p:sp>
          <p:nvSpPr>
            <p:cNvPr id="7" name="任意多边形 7"/>
            <p:cNvSpPr/>
            <p:nvPr/>
          </p:nvSpPr>
          <p:spPr>
            <a:xfrm flipH="1">
              <a:off x="420914" y="715964"/>
              <a:ext cx="2699660" cy="1199015"/>
            </a:xfrm>
            <a:custGeom>
              <a:avLst/>
              <a:gdLst>
                <a:gd name="connsiteX0" fmla="*/ 2699660 w 2699660"/>
                <a:gd name="connsiteY0" fmla="*/ 0 h 1199015"/>
                <a:gd name="connsiteX1" fmla="*/ 1654630 w 2699660"/>
                <a:gd name="connsiteY1" fmla="*/ 0 h 1199015"/>
                <a:gd name="connsiteX2" fmla="*/ 1045030 w 2699660"/>
                <a:gd name="connsiteY2" fmla="*/ 0 h 1199015"/>
                <a:gd name="connsiteX3" fmla="*/ 0 w 2699660"/>
                <a:gd name="connsiteY3" fmla="*/ 0 h 1199015"/>
                <a:gd name="connsiteX4" fmla="*/ 0 w 2699660"/>
                <a:gd name="connsiteY4" fmla="*/ 1199015 h 1199015"/>
                <a:gd name="connsiteX5" fmla="*/ 51871 w 2699660"/>
                <a:gd name="connsiteY5" fmla="*/ 1199015 h 1199015"/>
                <a:gd name="connsiteX6" fmla="*/ 51871 w 2699660"/>
                <a:gd name="connsiteY6" fmla="*/ 51871 h 1199015"/>
                <a:gd name="connsiteX7" fmla="*/ 1045030 w 2699660"/>
                <a:gd name="connsiteY7" fmla="*/ 51871 h 1199015"/>
                <a:gd name="connsiteX8" fmla="*/ 1654630 w 2699660"/>
                <a:gd name="connsiteY8" fmla="*/ 51871 h 1199015"/>
                <a:gd name="connsiteX9" fmla="*/ 2647789 w 2699660"/>
                <a:gd name="connsiteY9" fmla="*/ 51871 h 1199015"/>
                <a:gd name="connsiteX10" fmla="*/ 2647789 w 2699660"/>
                <a:gd name="connsiteY10" fmla="*/ 1199015 h 1199015"/>
                <a:gd name="connsiteX11" fmla="*/ 2699660 w 2699660"/>
                <a:gd name="connsiteY11" fmla="*/ 1199015 h 119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9660" h="1199015">
                  <a:moveTo>
                    <a:pt x="2699660" y="0"/>
                  </a:moveTo>
                  <a:lnTo>
                    <a:pt x="1654630" y="0"/>
                  </a:lnTo>
                  <a:lnTo>
                    <a:pt x="1045030" y="0"/>
                  </a:lnTo>
                  <a:lnTo>
                    <a:pt x="0" y="0"/>
                  </a:lnTo>
                  <a:lnTo>
                    <a:pt x="0" y="1199015"/>
                  </a:lnTo>
                  <a:lnTo>
                    <a:pt x="51871" y="1199015"/>
                  </a:lnTo>
                  <a:lnTo>
                    <a:pt x="51871" y="51871"/>
                  </a:lnTo>
                  <a:lnTo>
                    <a:pt x="1045030" y="51871"/>
                  </a:lnTo>
                  <a:lnTo>
                    <a:pt x="1654630" y="51871"/>
                  </a:lnTo>
                  <a:lnTo>
                    <a:pt x="2647789" y="51871"/>
                  </a:lnTo>
                  <a:lnTo>
                    <a:pt x="2647789" y="1199015"/>
                  </a:lnTo>
                  <a:lnTo>
                    <a:pt x="2699660" y="119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任意多边形 8"/>
            <p:cNvSpPr/>
            <p:nvPr/>
          </p:nvSpPr>
          <p:spPr>
            <a:xfrm flipH="1" flipV="1">
              <a:off x="420914" y="5143383"/>
              <a:ext cx="2699660" cy="1199015"/>
            </a:xfrm>
            <a:custGeom>
              <a:avLst/>
              <a:gdLst>
                <a:gd name="connsiteX0" fmla="*/ 2699660 w 2699660"/>
                <a:gd name="connsiteY0" fmla="*/ 0 h 1199015"/>
                <a:gd name="connsiteX1" fmla="*/ 1654630 w 2699660"/>
                <a:gd name="connsiteY1" fmla="*/ 0 h 1199015"/>
                <a:gd name="connsiteX2" fmla="*/ 1045030 w 2699660"/>
                <a:gd name="connsiteY2" fmla="*/ 0 h 1199015"/>
                <a:gd name="connsiteX3" fmla="*/ 0 w 2699660"/>
                <a:gd name="connsiteY3" fmla="*/ 0 h 1199015"/>
                <a:gd name="connsiteX4" fmla="*/ 0 w 2699660"/>
                <a:gd name="connsiteY4" fmla="*/ 1199015 h 1199015"/>
                <a:gd name="connsiteX5" fmla="*/ 51871 w 2699660"/>
                <a:gd name="connsiteY5" fmla="*/ 1199015 h 1199015"/>
                <a:gd name="connsiteX6" fmla="*/ 51871 w 2699660"/>
                <a:gd name="connsiteY6" fmla="*/ 51871 h 1199015"/>
                <a:gd name="connsiteX7" fmla="*/ 1045030 w 2699660"/>
                <a:gd name="connsiteY7" fmla="*/ 51871 h 1199015"/>
                <a:gd name="connsiteX8" fmla="*/ 1654630 w 2699660"/>
                <a:gd name="connsiteY8" fmla="*/ 51871 h 1199015"/>
                <a:gd name="connsiteX9" fmla="*/ 2647789 w 2699660"/>
                <a:gd name="connsiteY9" fmla="*/ 51871 h 1199015"/>
                <a:gd name="connsiteX10" fmla="*/ 2647789 w 2699660"/>
                <a:gd name="connsiteY10" fmla="*/ 1199015 h 1199015"/>
                <a:gd name="connsiteX11" fmla="*/ 2699660 w 2699660"/>
                <a:gd name="connsiteY11" fmla="*/ 1199015 h 119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9660" h="1199015">
                  <a:moveTo>
                    <a:pt x="2699660" y="0"/>
                  </a:moveTo>
                  <a:lnTo>
                    <a:pt x="1654630" y="0"/>
                  </a:lnTo>
                  <a:lnTo>
                    <a:pt x="1045030" y="0"/>
                  </a:lnTo>
                  <a:lnTo>
                    <a:pt x="0" y="0"/>
                  </a:lnTo>
                  <a:lnTo>
                    <a:pt x="0" y="1199015"/>
                  </a:lnTo>
                  <a:lnTo>
                    <a:pt x="51871" y="1199015"/>
                  </a:lnTo>
                  <a:lnTo>
                    <a:pt x="51871" y="51871"/>
                  </a:lnTo>
                  <a:lnTo>
                    <a:pt x="1045030" y="51871"/>
                  </a:lnTo>
                  <a:lnTo>
                    <a:pt x="1654630" y="51871"/>
                  </a:lnTo>
                  <a:lnTo>
                    <a:pt x="2647789" y="51871"/>
                  </a:lnTo>
                  <a:lnTo>
                    <a:pt x="2647789" y="1199015"/>
                  </a:lnTo>
                  <a:lnTo>
                    <a:pt x="2699660" y="119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9"/>
          <p:cNvSpPr/>
          <p:nvPr/>
        </p:nvSpPr>
        <p:spPr>
          <a:xfrm>
            <a:off x="705954" y="2922252"/>
            <a:ext cx="1083003" cy="1013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10"/>
          <p:cNvSpPr/>
          <p:nvPr/>
        </p:nvSpPr>
        <p:spPr>
          <a:xfrm>
            <a:off x="10318846" y="2922252"/>
            <a:ext cx="1083003" cy="1013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三角形 1"/>
          <p:cNvSpPr/>
          <p:nvPr/>
        </p:nvSpPr>
        <p:spPr>
          <a:xfrm rot="16200000">
            <a:off x="995023" y="3333546"/>
            <a:ext cx="378067" cy="1909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三角形 11"/>
          <p:cNvSpPr/>
          <p:nvPr/>
        </p:nvSpPr>
        <p:spPr>
          <a:xfrm rot="5400000">
            <a:off x="10755508" y="3333548"/>
            <a:ext cx="378067" cy="1909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41492" y="0"/>
            <a:ext cx="35505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88169" y="1498600"/>
            <a:ext cx="7012123" cy="3868955"/>
            <a:chOff x="2385877" y="1498600"/>
            <a:chExt cx="7012123" cy="3868955"/>
          </a:xfrm>
        </p:grpSpPr>
        <p:sp>
          <p:nvSpPr>
            <p:cNvPr id="4" name="圆角矩形 3"/>
            <p:cNvSpPr/>
            <p:nvPr/>
          </p:nvSpPr>
          <p:spPr>
            <a:xfrm>
              <a:off x="8280400" y="1498600"/>
              <a:ext cx="1117600" cy="386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68300" dist="38100" dir="8100000" sx="108000" sy="108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408313" y="1730061"/>
              <a:ext cx="800219" cy="352112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rPr>
                <a:t>CONTENTS</a:t>
              </a:r>
              <a:endParaRPr lang="zh-CN" altLang="en-US" sz="4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6" name="10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2385877" y="1529080"/>
              <a:ext cx="4960620" cy="3838475"/>
              <a:chOff x="1929251" y="1741445"/>
              <a:chExt cx="3987909" cy="3085802"/>
            </a:xfrm>
          </p:grpSpPr>
          <p:grpSp>
            <p:nvGrpSpPr>
              <p:cNvPr id="7" name="íślîḑê"/>
              <p:cNvGrpSpPr/>
              <p:nvPr/>
            </p:nvGrpSpPr>
            <p:grpSpPr>
              <a:xfrm>
                <a:off x="1929251" y="1741445"/>
                <a:ext cx="3891938" cy="624349"/>
                <a:chOff x="2034026" y="1655335"/>
                <a:chExt cx="3891938" cy="624349"/>
              </a:xfrm>
            </p:grpSpPr>
            <p:sp>
              <p:nvSpPr>
                <p:cNvPr id="21" name="ïş1îḓê"/>
                <p:cNvSpPr/>
                <p:nvPr/>
              </p:nvSpPr>
              <p:spPr>
                <a:xfrm>
                  <a:off x="2034026" y="1655335"/>
                  <a:ext cx="624349" cy="6243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01</a:t>
                  </a:r>
                  <a:endParaRPr lang="en-US" altLang="zh-CN"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ïṣḷîḓe"/>
                <p:cNvSpPr/>
                <p:nvPr/>
              </p:nvSpPr>
              <p:spPr bwMode="auto">
                <a:xfrm>
                  <a:off x="2762999" y="1795208"/>
                  <a:ext cx="3162965" cy="4068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vi-VN" altLang="en-US" sz="24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CTDL </a:t>
                  </a:r>
                  <a:r>
                    <a:rPr lang="vi-VN" altLang="en-US" sz="24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Trie</a:t>
                  </a:r>
                  <a:endParaRPr lang="vi-VN" altLang="en-US" sz="2400" spc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ïslidé"/>
              <p:cNvGrpSpPr/>
              <p:nvPr/>
            </p:nvGrpSpPr>
            <p:grpSpPr>
              <a:xfrm>
                <a:off x="1929251" y="2533910"/>
                <a:ext cx="3987909" cy="624349"/>
                <a:chOff x="2034026" y="2490855"/>
                <a:chExt cx="3987909" cy="624349"/>
              </a:xfrm>
            </p:grpSpPr>
            <p:sp>
              <p:nvSpPr>
                <p:cNvPr id="19" name="išḻíḋê"/>
                <p:cNvSpPr/>
                <p:nvPr/>
              </p:nvSpPr>
              <p:spPr>
                <a:xfrm>
                  <a:off x="2034026" y="2490855"/>
                  <a:ext cx="624349" cy="6243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02</a:t>
                  </a:r>
                  <a:endPara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ïSľíḑe"/>
                <p:cNvSpPr/>
                <p:nvPr/>
              </p:nvSpPr>
              <p:spPr bwMode="auto">
                <a:xfrm>
                  <a:off x="2762999" y="2630728"/>
                  <a:ext cx="3258936" cy="344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vi-VN" altLang="en-US" sz="24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Aho-</a:t>
                  </a:r>
                  <a:r>
                    <a:rPr lang="vi-VN" altLang="en-US" sz="24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Corasick</a:t>
                  </a:r>
                  <a:endParaRPr lang="vi-VN" altLang="en-US" sz="2400" spc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4" name="ïSľíḑe"/>
                <p:cNvSpPr/>
                <p:nvPr/>
              </p:nvSpPr>
              <p:spPr bwMode="auto">
                <a:xfrm>
                  <a:off x="2762999" y="2631238"/>
                  <a:ext cx="3258936" cy="344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en-US" altLang="zh-CN" sz="2400" spc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ísļïďe"/>
              <p:cNvGrpSpPr/>
              <p:nvPr/>
            </p:nvGrpSpPr>
            <p:grpSpPr>
              <a:xfrm>
                <a:off x="1929251" y="3326375"/>
                <a:ext cx="3743387" cy="624349"/>
                <a:chOff x="2034026" y="3326376"/>
                <a:chExt cx="3743387" cy="624349"/>
              </a:xfrm>
            </p:grpSpPr>
            <p:sp>
              <p:nvSpPr>
                <p:cNvPr id="17" name="íšḻídè"/>
                <p:cNvSpPr/>
                <p:nvPr/>
              </p:nvSpPr>
              <p:spPr>
                <a:xfrm>
                  <a:off x="2034026" y="3326376"/>
                  <a:ext cx="624349" cy="624349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03</a:t>
                  </a:r>
                  <a:endParaRPr lang="en-US" altLang="zh-CN"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" name="îśļïḑè"/>
                <p:cNvSpPr/>
                <p:nvPr/>
              </p:nvSpPr>
              <p:spPr bwMode="auto">
                <a:xfrm>
                  <a:off x="2762999" y="3466249"/>
                  <a:ext cx="3014414" cy="344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vi-VN" altLang="en-US" sz="24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Áp </a:t>
                  </a:r>
                  <a:r>
                    <a:rPr lang="vi-VN" altLang="en-US" sz="24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dụng</a:t>
                  </a:r>
                  <a:endParaRPr lang="vi-VN" altLang="en-US" sz="2400" spc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îśļïḑè"/>
                <p:cNvSpPr/>
                <p:nvPr/>
              </p:nvSpPr>
              <p:spPr bwMode="auto">
                <a:xfrm>
                  <a:off x="2762999" y="3466249"/>
                  <a:ext cx="3014414" cy="344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endParaRPr lang="en-US" altLang="zh-CN" sz="2400" spc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ïs1ïďe"/>
              <p:cNvGrpSpPr/>
              <p:nvPr/>
            </p:nvGrpSpPr>
            <p:grpSpPr>
              <a:xfrm>
                <a:off x="1929251" y="4118840"/>
                <a:ext cx="3743387" cy="624349"/>
                <a:chOff x="2034026" y="4161896"/>
                <a:chExt cx="3743387" cy="624349"/>
              </a:xfrm>
            </p:grpSpPr>
            <p:sp>
              <p:nvSpPr>
                <p:cNvPr id="15" name="ïṡlïḓè"/>
                <p:cNvSpPr/>
                <p:nvPr/>
              </p:nvSpPr>
              <p:spPr>
                <a:xfrm>
                  <a:off x="2034026" y="4161896"/>
                  <a:ext cx="624349" cy="6243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04</a:t>
                  </a:r>
                  <a:endPara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isļíḋe"/>
                <p:cNvSpPr/>
                <p:nvPr/>
              </p:nvSpPr>
              <p:spPr bwMode="auto">
                <a:xfrm>
                  <a:off x="2762999" y="4301769"/>
                  <a:ext cx="3014414" cy="344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vi-VN" altLang="en-US" sz="2400" spc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Arial" panose="020B0604020202020204" pitchFamily="34" charset="0"/>
                      <a:sym typeface="Arial" panose="020B0604020202020204" pitchFamily="34" charset="0"/>
                    </a:rPr>
                    <a:t>Demo</a:t>
                  </a:r>
                  <a:endParaRPr lang="vi-VN" altLang="en-US" sz="2400" spc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cxnSp>
            <p:nvCxnSpPr>
              <p:cNvPr id="11" name="直接连接符 19"/>
              <p:cNvCxnSpPr/>
              <p:nvPr/>
            </p:nvCxnSpPr>
            <p:spPr>
              <a:xfrm>
                <a:off x="2762250" y="2449852"/>
                <a:ext cx="242732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20"/>
              <p:cNvCxnSpPr/>
              <p:nvPr/>
            </p:nvCxnSpPr>
            <p:spPr>
              <a:xfrm>
                <a:off x="2762250" y="3242317"/>
                <a:ext cx="2435490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21"/>
              <p:cNvCxnSpPr/>
              <p:nvPr/>
            </p:nvCxnSpPr>
            <p:spPr>
              <a:xfrm>
                <a:off x="2762250" y="4034782"/>
                <a:ext cx="244365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22"/>
              <p:cNvCxnSpPr/>
              <p:nvPr/>
            </p:nvCxnSpPr>
            <p:spPr>
              <a:xfrm>
                <a:off x="2762250" y="4827247"/>
                <a:ext cx="244365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: Rounded Corners 1"/>
          <p:cNvSpPr/>
          <p:nvPr/>
        </p:nvSpPr>
        <p:spPr>
          <a:xfrm>
            <a:off x="1117442" y="1352550"/>
            <a:ext cx="9957116" cy="4645730"/>
          </a:xfrm>
          <a:prstGeom prst="roundRect">
            <a:avLst>
              <a:gd name="adj" fmla="val 5249"/>
            </a:avLst>
          </a:prstGeom>
          <a:solidFill>
            <a:schemeClr val="bg1"/>
          </a:solidFill>
          <a:ln>
            <a:noFill/>
          </a:ln>
          <a:effectLst>
            <a:outerShdw blurRad="965200" dist="368300" dir="5400000" sx="89000" sy="89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: Shape 6"/>
          <p:cNvSpPr/>
          <p:nvPr/>
        </p:nvSpPr>
        <p:spPr>
          <a:xfrm>
            <a:off x="2319620" y="2532007"/>
            <a:ext cx="2024852" cy="227442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6663055" y="2531745"/>
            <a:ext cx="124206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Trie</a:t>
            </a:r>
            <a:endParaRPr kumimoji="0" lang="vi-VN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PA-文本框 9"/>
          <p:cNvSpPr txBox="1"/>
          <p:nvPr>
            <p:custDataLst>
              <p:tags r:id="rId3"/>
            </p:custDataLst>
          </p:nvPr>
        </p:nvSpPr>
        <p:spPr>
          <a:xfrm>
            <a:off x="5288869" y="3677969"/>
            <a:ext cx="4307168" cy="15297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Trie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, hay một số tài liệu còn gọi là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cây tiền tố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, là một cấu trúc dữ liệu dạng cây hữu dụng </a:t>
            </a:r>
            <a:r>
              <a:rPr lang="" alt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đư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ợc dùng </a:t>
            </a:r>
            <a:r>
              <a:rPr lang="" alt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ể quản lí một tập hợp các xâu.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 flipH="1">
            <a:off x="2492664" y="3069055"/>
            <a:ext cx="167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id-ID" sz="7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reeform: Shape 35"/>
          <p:cNvSpPr/>
          <p:nvPr/>
        </p:nvSpPr>
        <p:spPr>
          <a:xfrm>
            <a:off x="711593" y="655672"/>
            <a:ext cx="1487926" cy="1495840"/>
          </a:xfrm>
          <a:custGeom>
            <a:avLst/>
            <a:gdLst>
              <a:gd name="connsiteX0" fmla="*/ 2414562 w 6821714"/>
              <a:gd name="connsiteY0" fmla="*/ 0 h 6857998"/>
              <a:gd name="connsiteX1" fmla="*/ 4407154 w 6821714"/>
              <a:gd name="connsiteY1" fmla="*/ 0 h 6857998"/>
              <a:gd name="connsiteX2" fmla="*/ 4506974 w 6821714"/>
              <a:gd name="connsiteY2" fmla="*/ 49899 h 6857998"/>
              <a:gd name="connsiteX3" fmla="*/ 6375193 w 6821714"/>
              <a:gd name="connsiteY3" fmla="*/ 983787 h 6857998"/>
              <a:gd name="connsiteX4" fmla="*/ 6821714 w 6821714"/>
              <a:gd name="connsiteY4" fmla="*/ 1706694 h 6857998"/>
              <a:gd name="connsiteX5" fmla="*/ 6821714 w 6821714"/>
              <a:gd name="connsiteY5" fmla="*/ 5151307 h 6857998"/>
              <a:gd name="connsiteX6" fmla="*/ 6375193 w 6821714"/>
              <a:gd name="connsiteY6" fmla="*/ 5874213 h 6857998"/>
              <a:gd name="connsiteX7" fmla="*/ 4436877 w 6821714"/>
              <a:gd name="connsiteY7" fmla="*/ 6843142 h 6857998"/>
              <a:gd name="connsiteX8" fmla="*/ 4407158 w 6821714"/>
              <a:gd name="connsiteY8" fmla="*/ 6857998 h 6857998"/>
              <a:gd name="connsiteX9" fmla="*/ 2414557 w 6821714"/>
              <a:gd name="connsiteY9" fmla="*/ 6857998 h 6857998"/>
              <a:gd name="connsiteX10" fmla="*/ 2314741 w 6821714"/>
              <a:gd name="connsiteY10" fmla="*/ 6808102 h 6857998"/>
              <a:gd name="connsiteX11" fmla="*/ 446525 w 6821714"/>
              <a:gd name="connsiteY11" fmla="*/ 5874213 h 6857998"/>
              <a:gd name="connsiteX12" fmla="*/ 0 w 6821714"/>
              <a:gd name="connsiteY12" fmla="*/ 5151307 h 6857998"/>
              <a:gd name="connsiteX13" fmla="*/ 0 w 6821714"/>
              <a:gd name="connsiteY13" fmla="*/ 1706694 h 6857998"/>
              <a:gd name="connsiteX14" fmla="*/ 446525 w 6821714"/>
              <a:gd name="connsiteY14" fmla="*/ 983787 h 6857998"/>
              <a:gd name="connsiteX15" fmla="*/ 2384838 w 6821714"/>
              <a:gd name="connsiteY15" fmla="*/ 1485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21714" h="6857998">
                <a:moveTo>
                  <a:pt x="2414562" y="0"/>
                </a:moveTo>
                <a:lnTo>
                  <a:pt x="4407154" y="0"/>
                </a:lnTo>
                <a:lnTo>
                  <a:pt x="4506974" y="49899"/>
                </a:lnTo>
                <a:cubicBezTo>
                  <a:pt x="4892508" y="242620"/>
                  <a:pt x="5479987" y="536290"/>
                  <a:pt x="6375193" y="983787"/>
                </a:cubicBezTo>
                <a:cubicBezTo>
                  <a:pt x="6648866" y="1122034"/>
                  <a:pt x="6821714" y="1401404"/>
                  <a:pt x="6821714" y="1706694"/>
                </a:cubicBezTo>
                <a:cubicBezTo>
                  <a:pt x="6821714" y="1706694"/>
                  <a:pt x="6821714" y="1706694"/>
                  <a:pt x="6821714" y="5151307"/>
                </a:cubicBezTo>
                <a:cubicBezTo>
                  <a:pt x="6821714" y="5456597"/>
                  <a:pt x="6648866" y="5735970"/>
                  <a:pt x="6375193" y="5874213"/>
                </a:cubicBezTo>
                <a:cubicBezTo>
                  <a:pt x="6375193" y="5874213"/>
                  <a:pt x="6375193" y="5874213"/>
                  <a:pt x="4436877" y="6843142"/>
                </a:cubicBezTo>
                <a:lnTo>
                  <a:pt x="4407158" y="6857998"/>
                </a:lnTo>
                <a:lnTo>
                  <a:pt x="2414557" y="6857998"/>
                </a:lnTo>
                <a:lnTo>
                  <a:pt x="2314741" y="6808102"/>
                </a:lnTo>
                <a:cubicBezTo>
                  <a:pt x="1929209" y="6615381"/>
                  <a:pt x="1341730" y="6321711"/>
                  <a:pt x="446525" y="5874213"/>
                </a:cubicBezTo>
                <a:cubicBezTo>
                  <a:pt x="172848" y="5735970"/>
                  <a:pt x="0" y="5456597"/>
                  <a:pt x="0" y="5151307"/>
                </a:cubicBezTo>
                <a:cubicBezTo>
                  <a:pt x="0" y="5151307"/>
                  <a:pt x="0" y="5151307"/>
                  <a:pt x="0" y="1706694"/>
                </a:cubicBezTo>
                <a:cubicBezTo>
                  <a:pt x="0" y="1401404"/>
                  <a:pt x="172848" y="1122034"/>
                  <a:pt x="446525" y="983787"/>
                </a:cubicBezTo>
                <a:cubicBezTo>
                  <a:pt x="446525" y="983787"/>
                  <a:pt x="446525" y="983787"/>
                  <a:pt x="2384838" y="14858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/>
          <p:nvPr/>
        </p:nvGrpSpPr>
        <p:grpSpPr>
          <a:xfrm>
            <a:off x="2639816" y="1069852"/>
            <a:ext cx="1737360" cy="5173980"/>
            <a:chOff x="5276457" y="1752600"/>
            <a:chExt cx="3474720" cy="10652760"/>
          </a:xfrm>
        </p:grpSpPr>
        <p:cxnSp>
          <p:nvCxnSpPr>
            <p:cNvPr id="3" name="Straight Connector 62"/>
            <p:cNvCxnSpPr/>
            <p:nvPr/>
          </p:nvCxnSpPr>
          <p:spPr>
            <a:xfrm>
              <a:off x="5276457" y="1752600"/>
              <a:ext cx="0" cy="106527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64"/>
            <p:cNvCxnSpPr/>
            <p:nvPr/>
          </p:nvCxnSpPr>
          <p:spPr>
            <a:xfrm>
              <a:off x="8751177" y="1752600"/>
              <a:ext cx="0" cy="106527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65"/>
          <p:cNvCxnSpPr/>
          <p:nvPr/>
        </p:nvCxnSpPr>
        <p:spPr>
          <a:xfrm>
            <a:off x="838200" y="2778014"/>
            <a:ext cx="5257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73"/>
          <p:cNvCxnSpPr/>
          <p:nvPr/>
        </p:nvCxnSpPr>
        <p:spPr>
          <a:xfrm>
            <a:off x="838200" y="4454018"/>
            <a:ext cx="5257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oogle Shape;118;p21"/>
          <p:cNvCxnSpPr/>
          <p:nvPr/>
        </p:nvCxnSpPr>
        <p:spPr>
          <a:xfrm>
            <a:off x="7094855" y="5456555"/>
            <a:ext cx="59880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TextBox 7"/>
          <p:cNvSpPr txBox="1"/>
          <p:nvPr/>
        </p:nvSpPr>
        <p:spPr>
          <a:xfrm>
            <a:off x="6909563" y="1266657"/>
            <a:ext cx="171894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algn="l"/>
            <a:r>
              <a:rPr lang="vi-V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Cấu </a:t>
            </a:r>
            <a:r>
              <a:rPr lang="vi-V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trúc</a:t>
            </a:r>
            <a:endParaRPr lang="vi-VN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2775" y="2644775"/>
            <a:ext cx="3730625" cy="2504440"/>
          </a:xfrm>
          <a:prstGeom prst="rect">
            <a:avLst/>
          </a:prstGeom>
          <a:noFill/>
        </p:spPr>
        <p:txBody>
          <a:bodyPr wrap="square" lIns="91423" tIns="45712" rIns="91423" bIns="45712" rtlCol="0">
            <a:no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Trong một trie, mỗi cạnh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đư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ợc biểu diễn bằng một kí tự, mỗi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ỉnh và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đư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ờng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i từ gốc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ến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ỉnh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ó biểu diễn một xâu gồm các kí tự thuộc các cạnh trên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đư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ờng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i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ó. Ví dụ,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ỉnh</a:t>
            </a:r>
            <a:r>
              <a:rPr kumimoji="0" lang="vi-V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kumimoji="0" lang="vi-VN" altLang="en-US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5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biểu diễn xâu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ab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ỉnh </a:t>
            </a:r>
            <a:r>
              <a:rPr kumimoji="0" lang="vi-VN" altLang="en-US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10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biểu diễn xâu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caa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.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240132"/>
            <a:ext cx="12192000" cy="6617868"/>
            <a:chOff x="0" y="240132"/>
            <a:chExt cx="12192000" cy="6617868"/>
          </a:xfrm>
        </p:grpSpPr>
        <p:sp>
          <p:nvSpPr>
            <p:cNvPr id="27" name="矩形 3"/>
            <p:cNvSpPr/>
            <p:nvPr/>
          </p:nvSpPr>
          <p:spPr>
            <a:xfrm>
              <a:off x="0" y="6661128"/>
              <a:ext cx="12192000" cy="196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Rectangle 26"/>
            <p:cNvSpPr/>
            <p:nvPr/>
          </p:nvSpPr>
          <p:spPr>
            <a:xfrm>
              <a:off x="5698005" y="845483"/>
              <a:ext cx="744070" cy="8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dirty="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7"/>
            <p:cNvSpPr txBox="1"/>
            <p:nvPr/>
          </p:nvSpPr>
          <p:spPr>
            <a:xfrm>
              <a:off x="5644264" y="240132"/>
              <a:ext cx="100139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vi-VN" altLang="zh-CN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rPr>
                <a:t>Trie</a:t>
              </a:r>
              <a:endParaRPr lang="vi-VN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8" name="Picture 7" descr="tri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71245"/>
            <a:ext cx="5257165" cy="5090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/>
          <p:nvPr/>
        </p:nvGrpSpPr>
        <p:grpSpPr>
          <a:xfrm>
            <a:off x="2639816" y="1069852"/>
            <a:ext cx="1737360" cy="5173980"/>
            <a:chOff x="5276457" y="1752600"/>
            <a:chExt cx="3474720" cy="10652760"/>
          </a:xfrm>
        </p:grpSpPr>
        <p:cxnSp>
          <p:nvCxnSpPr>
            <p:cNvPr id="3" name="Straight Connector 62"/>
            <p:cNvCxnSpPr/>
            <p:nvPr/>
          </p:nvCxnSpPr>
          <p:spPr>
            <a:xfrm>
              <a:off x="5276457" y="1752600"/>
              <a:ext cx="0" cy="106527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64"/>
            <p:cNvCxnSpPr/>
            <p:nvPr/>
          </p:nvCxnSpPr>
          <p:spPr>
            <a:xfrm>
              <a:off x="8751177" y="1752600"/>
              <a:ext cx="0" cy="106527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65"/>
          <p:cNvCxnSpPr/>
          <p:nvPr/>
        </p:nvCxnSpPr>
        <p:spPr>
          <a:xfrm>
            <a:off x="838200" y="2778014"/>
            <a:ext cx="5257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73"/>
          <p:cNvCxnSpPr/>
          <p:nvPr/>
        </p:nvCxnSpPr>
        <p:spPr>
          <a:xfrm>
            <a:off x="838200" y="4454018"/>
            <a:ext cx="5257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oogle Shape;118;p21"/>
          <p:cNvCxnSpPr/>
          <p:nvPr/>
        </p:nvCxnSpPr>
        <p:spPr>
          <a:xfrm>
            <a:off x="7094855" y="5456555"/>
            <a:ext cx="59880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TextBox 7"/>
          <p:cNvSpPr txBox="1"/>
          <p:nvPr/>
        </p:nvSpPr>
        <p:spPr>
          <a:xfrm>
            <a:off x="6909563" y="1266657"/>
            <a:ext cx="171894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algn="l"/>
            <a:r>
              <a:rPr lang="vi-V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Cấu </a:t>
            </a:r>
            <a:r>
              <a:rPr lang="vi-V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trúc</a:t>
            </a:r>
            <a:endParaRPr lang="vi-VN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2775" y="2644775"/>
            <a:ext cx="3730625" cy="2504440"/>
          </a:xfrm>
          <a:prstGeom prst="rect">
            <a:avLst/>
          </a:prstGeom>
          <a:noFill/>
        </p:spPr>
        <p:txBody>
          <a:bodyPr wrap="square" lIns="91423" tIns="45712" rIns="91423" bIns="45712" rtlCol="0">
            <a:no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Một trie cơ bản có thể thực hiện ba thao tác sau với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ộ phức tạp thời gian tuyến tính: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285750" marR="0" lvl="0" indent="-28575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Thêm một xâu vào tập hợp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285750" marR="0" lvl="0" indent="-28575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Xóa một xâu khỏi tập hợp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285750" marR="0" lvl="0" indent="-28575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Kiểm tra một xâu có nằm trong tập hợp </a:t>
            </a:r>
            <a:r>
              <a:rPr kumimoji="0" lang="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ó hay không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240132"/>
            <a:ext cx="12192000" cy="6617868"/>
            <a:chOff x="0" y="240132"/>
            <a:chExt cx="12192000" cy="6617868"/>
          </a:xfrm>
        </p:grpSpPr>
        <p:sp>
          <p:nvSpPr>
            <p:cNvPr id="27" name="矩形 3"/>
            <p:cNvSpPr/>
            <p:nvPr/>
          </p:nvSpPr>
          <p:spPr>
            <a:xfrm>
              <a:off x="0" y="6661128"/>
              <a:ext cx="12192000" cy="196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Rectangle 26"/>
            <p:cNvSpPr/>
            <p:nvPr/>
          </p:nvSpPr>
          <p:spPr>
            <a:xfrm>
              <a:off x="5698005" y="845483"/>
              <a:ext cx="744070" cy="8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dirty="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7"/>
            <p:cNvSpPr txBox="1"/>
            <p:nvPr/>
          </p:nvSpPr>
          <p:spPr>
            <a:xfrm>
              <a:off x="5644264" y="240132"/>
              <a:ext cx="100139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vi-VN" altLang="zh-CN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rPr>
                <a:t>Trie</a:t>
              </a:r>
              <a:endParaRPr lang="vi-VN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8" name="Picture 7" descr="tri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71245"/>
            <a:ext cx="5257165" cy="5090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9"/>
          <p:cNvSpPr/>
          <p:nvPr/>
        </p:nvSpPr>
        <p:spPr>
          <a:xfrm>
            <a:off x="8345805" y="2521873"/>
            <a:ext cx="2684301" cy="1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vi-VN" altLang="zh-CN" sz="2400" dirty="0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Java</a:t>
            </a:r>
            <a:endParaRPr lang="vi-VN" altLang="zh-CN" sz="2400" dirty="0">
              <a:solidFill>
                <a:srgbClr val="00B050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lnSpc>
                <a:spcPts val="2000"/>
              </a:lnSpc>
              <a:defRPr/>
            </a:pPr>
            <a:endParaRPr lang="vi-VN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lnSpc>
                <a:spcPts val="2000"/>
              </a:lnSpc>
              <a:defRPr/>
            </a:pPr>
            <a:r>
              <a:rPr lang="vi-VN" altLang="zh-CN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Random</a:t>
            </a:r>
            <a:endParaRPr lang="vi-VN" altLang="zh-CN" sz="2400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lnSpc>
                <a:spcPts val="2000"/>
              </a:lnSpc>
              <a:defRPr/>
            </a:pPr>
            <a:endParaRPr lang="vi-VN" altLang="zh-CN" sz="2400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>
              <a:lnSpc>
                <a:spcPts val="2000"/>
              </a:lnSpc>
              <a:defRPr/>
            </a:pPr>
            <a:r>
              <a:rPr lang="vi-VN" altLang="zh-CN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Ran</a:t>
            </a:r>
            <a:endParaRPr lang="vi-VN" altLang="zh-CN" sz="2400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Rectangle 29"/>
          <p:cNvSpPr/>
          <p:nvPr/>
        </p:nvSpPr>
        <p:spPr>
          <a:xfrm>
            <a:off x="1161999" y="2487412"/>
            <a:ext cx="2684301" cy="2912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ts val="2000"/>
              </a:lnSpc>
              <a:defRPr/>
            </a:pPr>
            <a:r>
              <a:rPr lang="vi-VN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Java</a:t>
            </a:r>
            <a:endParaRPr lang="vi-VN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 algn="r">
              <a:lnSpc>
                <a:spcPts val="2000"/>
              </a:lnSpc>
              <a:defRPr/>
            </a:pPr>
            <a:endParaRPr lang="vi-VN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 algn="r">
              <a:lnSpc>
                <a:spcPts val="2000"/>
              </a:lnSpc>
              <a:defRPr/>
            </a:pPr>
            <a:r>
              <a:rPr lang="vi-VN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Rad</a:t>
            </a:r>
            <a:endParaRPr lang="vi-VN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 algn="r">
              <a:lnSpc>
                <a:spcPts val="2000"/>
              </a:lnSpc>
              <a:defRPr/>
            </a:pPr>
            <a:endParaRPr lang="vi-VN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 algn="r">
              <a:lnSpc>
                <a:spcPts val="2000"/>
              </a:lnSpc>
              <a:defRPr/>
            </a:pPr>
            <a:r>
              <a:rPr lang="vi-VN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Rand</a:t>
            </a:r>
            <a:endParaRPr lang="vi-VN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 algn="r">
              <a:lnSpc>
                <a:spcPts val="2000"/>
              </a:lnSpc>
              <a:defRPr/>
            </a:pPr>
            <a:endParaRPr lang="vi-VN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 algn="r">
              <a:lnSpc>
                <a:spcPts val="2000"/>
              </a:lnSpc>
              <a:defRPr/>
            </a:pPr>
            <a:r>
              <a:rPr lang="vi-VN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Raum</a:t>
            </a:r>
            <a:endParaRPr lang="vi-VN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 algn="r">
              <a:lnSpc>
                <a:spcPts val="2000"/>
              </a:lnSpc>
              <a:defRPr/>
            </a:pPr>
            <a:endParaRPr lang="vi-VN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 algn="r">
              <a:lnSpc>
                <a:spcPts val="2000"/>
              </a:lnSpc>
              <a:defRPr/>
            </a:pPr>
            <a:r>
              <a:rPr lang="vi-VN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Rau</a:t>
            </a:r>
            <a:endParaRPr lang="vi-VN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 algn="r">
              <a:lnSpc>
                <a:spcPts val="2000"/>
              </a:lnSpc>
              <a:defRPr/>
            </a:pPr>
            <a:endParaRPr lang="vi-VN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lvl="0" algn="r">
              <a:lnSpc>
                <a:spcPts val="2000"/>
              </a:lnSpc>
              <a:defRPr/>
            </a:pPr>
            <a:r>
              <a:rPr lang="vi-VN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Rose</a:t>
            </a:r>
            <a:endParaRPr lang="vi-VN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Rectangle 30"/>
          <p:cNvSpPr/>
          <p:nvPr/>
        </p:nvSpPr>
        <p:spPr>
          <a:xfrm>
            <a:off x="2350770" y="1979295"/>
            <a:ext cx="149542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vi-VN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Tập hợp </a:t>
            </a:r>
            <a:r>
              <a:rPr lang="vi-VN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xâu:</a:t>
            </a:r>
            <a:endParaRPr lang="vi-VN" altLang="zh-CN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40132"/>
            <a:ext cx="12192000" cy="6617868"/>
            <a:chOff x="0" y="240132"/>
            <a:chExt cx="12192000" cy="6617868"/>
          </a:xfrm>
        </p:grpSpPr>
        <p:sp>
          <p:nvSpPr>
            <p:cNvPr id="21" name="矩形 3"/>
            <p:cNvSpPr/>
            <p:nvPr/>
          </p:nvSpPr>
          <p:spPr>
            <a:xfrm>
              <a:off x="0" y="6661128"/>
              <a:ext cx="12192000" cy="196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Rectangle 26"/>
            <p:cNvSpPr/>
            <p:nvPr/>
          </p:nvSpPr>
          <p:spPr>
            <a:xfrm>
              <a:off x="5698005" y="845483"/>
              <a:ext cx="744070" cy="8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dirty="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TextBox 7"/>
            <p:cNvSpPr txBox="1"/>
            <p:nvPr/>
          </p:nvSpPr>
          <p:spPr>
            <a:xfrm>
              <a:off x="5644264" y="240132"/>
              <a:ext cx="100139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vi-VN" altLang="zh-CN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rPr>
                <a:t>Trie</a:t>
              </a:r>
              <a:endParaRPr lang="vi-VN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5" name="Picture 24" descr="Trie_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05325" y="1162050"/>
            <a:ext cx="3181350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t="-1941" b="-1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: Rounded Corners 1"/>
          <p:cNvSpPr/>
          <p:nvPr/>
        </p:nvSpPr>
        <p:spPr>
          <a:xfrm>
            <a:off x="1117442" y="1352550"/>
            <a:ext cx="9957116" cy="4645730"/>
          </a:xfrm>
          <a:prstGeom prst="roundRect">
            <a:avLst>
              <a:gd name="adj" fmla="val 5249"/>
            </a:avLst>
          </a:prstGeom>
          <a:solidFill>
            <a:schemeClr val="bg1"/>
          </a:solidFill>
          <a:ln>
            <a:noFill/>
          </a:ln>
          <a:effectLst>
            <a:outerShdw blurRad="965200" dist="368300" dir="5400000" sx="89000" sy="89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eform: Shape 6"/>
          <p:cNvSpPr/>
          <p:nvPr/>
        </p:nvSpPr>
        <p:spPr>
          <a:xfrm>
            <a:off x="2319620" y="2532007"/>
            <a:ext cx="2024852" cy="2274426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5288869" y="2532007"/>
            <a:ext cx="3989886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vi-VN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Aho-</a:t>
            </a:r>
            <a:r>
              <a:rPr lang="vi-VN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Corasick</a:t>
            </a:r>
            <a:endParaRPr lang="vi-VN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PA-文本框 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288915" y="3677920"/>
                <a:ext cx="4478020" cy="1529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400000000000000" pitchFamily="34" charset="-128"/>
                    <a:ea typeface="Source Han Sans CN Normal" panose="020B0400000000000000" pitchFamily="34" charset="-128"/>
                  </a:defRPr>
                </a:lvl1pPr>
              </a:lstStyle>
              <a:p>
                <a:r>
                  <a:rPr lang="en-US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Aho-Corasick là một thuật toán giúp quản l</a:t>
                </a:r>
                <a:r>
                  <a:rPr lang="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ý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một tập xâu và giải bài toán</a:t>
                </a:r>
                <a:r>
                  <a:rPr lang="vi-V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: cho N xâu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altLang="en-US" sz="1800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altLang="en-US" sz="1800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altLang="en-US" sz="1800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vi-V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và 1 xâu T. Với mỗi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altLang="en-US" sz="1800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altLang="en-US" sz="1800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altLang="en-US" sz="1800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vi-V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, liệt kê tất cả những lần xuất hiện của nó ở trong xâu T.</a:t>
                </a:r>
                <a:endParaRPr lang="vi-V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PA-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288915" y="3677920"/>
                <a:ext cx="4478020" cy="15297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1"/>
          <p:cNvSpPr txBox="1"/>
          <p:nvPr/>
        </p:nvSpPr>
        <p:spPr>
          <a:xfrm flipH="1">
            <a:off x="2492664" y="3069055"/>
            <a:ext cx="167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US" altLang="zh-CN" sz="7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id-ID" sz="7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reeform: Shape 35"/>
          <p:cNvSpPr/>
          <p:nvPr/>
        </p:nvSpPr>
        <p:spPr>
          <a:xfrm>
            <a:off x="711593" y="655672"/>
            <a:ext cx="1487926" cy="1495840"/>
          </a:xfrm>
          <a:custGeom>
            <a:avLst/>
            <a:gdLst>
              <a:gd name="connsiteX0" fmla="*/ 2414562 w 6821714"/>
              <a:gd name="connsiteY0" fmla="*/ 0 h 6857998"/>
              <a:gd name="connsiteX1" fmla="*/ 4407154 w 6821714"/>
              <a:gd name="connsiteY1" fmla="*/ 0 h 6857998"/>
              <a:gd name="connsiteX2" fmla="*/ 4506974 w 6821714"/>
              <a:gd name="connsiteY2" fmla="*/ 49899 h 6857998"/>
              <a:gd name="connsiteX3" fmla="*/ 6375193 w 6821714"/>
              <a:gd name="connsiteY3" fmla="*/ 983787 h 6857998"/>
              <a:gd name="connsiteX4" fmla="*/ 6821714 w 6821714"/>
              <a:gd name="connsiteY4" fmla="*/ 1706694 h 6857998"/>
              <a:gd name="connsiteX5" fmla="*/ 6821714 w 6821714"/>
              <a:gd name="connsiteY5" fmla="*/ 5151307 h 6857998"/>
              <a:gd name="connsiteX6" fmla="*/ 6375193 w 6821714"/>
              <a:gd name="connsiteY6" fmla="*/ 5874213 h 6857998"/>
              <a:gd name="connsiteX7" fmla="*/ 4436877 w 6821714"/>
              <a:gd name="connsiteY7" fmla="*/ 6843142 h 6857998"/>
              <a:gd name="connsiteX8" fmla="*/ 4407158 w 6821714"/>
              <a:gd name="connsiteY8" fmla="*/ 6857998 h 6857998"/>
              <a:gd name="connsiteX9" fmla="*/ 2414557 w 6821714"/>
              <a:gd name="connsiteY9" fmla="*/ 6857998 h 6857998"/>
              <a:gd name="connsiteX10" fmla="*/ 2314741 w 6821714"/>
              <a:gd name="connsiteY10" fmla="*/ 6808102 h 6857998"/>
              <a:gd name="connsiteX11" fmla="*/ 446525 w 6821714"/>
              <a:gd name="connsiteY11" fmla="*/ 5874213 h 6857998"/>
              <a:gd name="connsiteX12" fmla="*/ 0 w 6821714"/>
              <a:gd name="connsiteY12" fmla="*/ 5151307 h 6857998"/>
              <a:gd name="connsiteX13" fmla="*/ 0 w 6821714"/>
              <a:gd name="connsiteY13" fmla="*/ 1706694 h 6857998"/>
              <a:gd name="connsiteX14" fmla="*/ 446525 w 6821714"/>
              <a:gd name="connsiteY14" fmla="*/ 983787 h 6857998"/>
              <a:gd name="connsiteX15" fmla="*/ 2384838 w 6821714"/>
              <a:gd name="connsiteY15" fmla="*/ 1485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21714" h="6857998">
                <a:moveTo>
                  <a:pt x="2414562" y="0"/>
                </a:moveTo>
                <a:lnTo>
                  <a:pt x="4407154" y="0"/>
                </a:lnTo>
                <a:lnTo>
                  <a:pt x="4506974" y="49899"/>
                </a:lnTo>
                <a:cubicBezTo>
                  <a:pt x="4892508" y="242620"/>
                  <a:pt x="5479987" y="536290"/>
                  <a:pt x="6375193" y="983787"/>
                </a:cubicBezTo>
                <a:cubicBezTo>
                  <a:pt x="6648866" y="1122034"/>
                  <a:pt x="6821714" y="1401404"/>
                  <a:pt x="6821714" y="1706694"/>
                </a:cubicBezTo>
                <a:cubicBezTo>
                  <a:pt x="6821714" y="1706694"/>
                  <a:pt x="6821714" y="1706694"/>
                  <a:pt x="6821714" y="5151307"/>
                </a:cubicBezTo>
                <a:cubicBezTo>
                  <a:pt x="6821714" y="5456597"/>
                  <a:pt x="6648866" y="5735970"/>
                  <a:pt x="6375193" y="5874213"/>
                </a:cubicBezTo>
                <a:cubicBezTo>
                  <a:pt x="6375193" y="5874213"/>
                  <a:pt x="6375193" y="5874213"/>
                  <a:pt x="4436877" y="6843142"/>
                </a:cubicBezTo>
                <a:lnTo>
                  <a:pt x="4407158" y="6857998"/>
                </a:lnTo>
                <a:lnTo>
                  <a:pt x="2414557" y="6857998"/>
                </a:lnTo>
                <a:lnTo>
                  <a:pt x="2314741" y="6808102"/>
                </a:lnTo>
                <a:cubicBezTo>
                  <a:pt x="1929209" y="6615381"/>
                  <a:pt x="1341730" y="6321711"/>
                  <a:pt x="446525" y="5874213"/>
                </a:cubicBezTo>
                <a:cubicBezTo>
                  <a:pt x="172848" y="5735970"/>
                  <a:pt x="0" y="5456597"/>
                  <a:pt x="0" y="5151307"/>
                </a:cubicBezTo>
                <a:cubicBezTo>
                  <a:pt x="0" y="5151307"/>
                  <a:pt x="0" y="5151307"/>
                  <a:pt x="0" y="1706694"/>
                </a:cubicBezTo>
                <a:cubicBezTo>
                  <a:pt x="0" y="1401404"/>
                  <a:pt x="172848" y="1122034"/>
                  <a:pt x="446525" y="983787"/>
                </a:cubicBezTo>
                <a:cubicBezTo>
                  <a:pt x="446525" y="983787"/>
                  <a:pt x="446525" y="983787"/>
                  <a:pt x="2384838" y="14858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  <a:effectLst>
            <a:outerShdw blurRad="1270000" sx="85000" sy="8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38"/>
          <p:cNvSpPr/>
          <p:nvPr/>
        </p:nvSpPr>
        <p:spPr>
          <a:xfrm>
            <a:off x="1905" y="0"/>
            <a:ext cx="4147185" cy="6858000"/>
          </a:xfrm>
          <a:prstGeom prst="rect">
            <a:avLst/>
          </a:prstGeom>
          <a:solidFill>
            <a:schemeClr val="bg1"/>
          </a:solidFill>
          <a:ln w="127000"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feld 406"/>
          <p:cNvSpPr txBox="1"/>
          <p:nvPr/>
        </p:nvSpPr>
        <p:spPr>
          <a:xfrm>
            <a:off x="4980536" y="1880925"/>
            <a:ext cx="1953171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altLang="de-DE" sz="1500" b="1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Bước </a:t>
            </a:r>
            <a:r>
              <a:rPr lang="vi-VN" altLang="de-DE" sz="1500" b="1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vi-VN" altLang="de-DE" sz="1500" b="1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extfeld 418"/>
          <p:cNvSpPr txBox="1"/>
          <p:nvPr/>
        </p:nvSpPr>
        <p:spPr>
          <a:xfrm>
            <a:off x="7426247" y="1939914"/>
            <a:ext cx="1953171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altLang="de-DE" sz="1500" b="1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Bước </a:t>
            </a:r>
            <a:r>
              <a:rPr lang="vi-VN" altLang="de-DE" sz="1500" b="1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vi-VN" altLang="de-DE" sz="1500" b="1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29"/>
          <p:cNvSpPr/>
          <p:nvPr/>
        </p:nvSpPr>
        <p:spPr>
          <a:xfrm>
            <a:off x="5150716" y="4741880"/>
            <a:ext cx="2009488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vi-V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Xây dựng cây trie</a:t>
            </a:r>
            <a:endParaRPr lang="vi-VN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ctangle 29"/>
          <p:cNvSpPr/>
          <p:nvPr/>
        </p:nvSpPr>
        <p:spPr>
          <a:xfrm>
            <a:off x="7369930" y="4613610"/>
            <a:ext cx="2009488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vi-VN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Xây dựng cây Aho - Corasick</a:t>
            </a:r>
            <a:endParaRPr lang="vi-VN" altLang="zh-CN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Cross 10"/>
          <p:cNvSpPr/>
          <p:nvPr/>
        </p:nvSpPr>
        <p:spPr>
          <a:xfrm>
            <a:off x="3673263" y="2827721"/>
            <a:ext cx="352566" cy="352566"/>
          </a:xfrm>
          <a:prstGeom prst="plus">
            <a:avLst>
              <a:gd name="adj" fmla="val 451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665892" y="3133108"/>
            <a:ext cx="212661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algn="l"/>
            <a:r>
              <a:rPr lang="vi-V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Thuật </a:t>
            </a:r>
            <a:r>
              <a:rPr lang="vi-V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toán</a:t>
            </a:r>
            <a:endParaRPr lang="vi-VN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86;p19"/>
          <p:cNvSpPr txBox="1"/>
          <p:nvPr/>
        </p:nvSpPr>
        <p:spPr>
          <a:xfrm>
            <a:off x="665892" y="2732220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0" i="0" u="none" strike="noStrike" cap="none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Xây dựng</a:t>
            </a:r>
            <a:endParaRPr lang="vi-VN" sz="2400" b="0" i="0" u="none" strike="noStrike" cap="none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240132"/>
            <a:ext cx="12192000" cy="6617868"/>
            <a:chOff x="0" y="240132"/>
            <a:chExt cx="12192000" cy="6617868"/>
          </a:xfrm>
        </p:grpSpPr>
        <p:sp>
          <p:nvSpPr>
            <p:cNvPr id="15" name="矩形 3"/>
            <p:cNvSpPr/>
            <p:nvPr/>
          </p:nvSpPr>
          <p:spPr>
            <a:xfrm>
              <a:off x="0" y="6661128"/>
              <a:ext cx="12192000" cy="196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Rectangle 26"/>
            <p:cNvSpPr/>
            <p:nvPr/>
          </p:nvSpPr>
          <p:spPr>
            <a:xfrm>
              <a:off x="5698005" y="845483"/>
              <a:ext cx="744070" cy="8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dirty="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7"/>
            <p:cNvSpPr txBox="1"/>
            <p:nvPr/>
          </p:nvSpPr>
          <p:spPr>
            <a:xfrm>
              <a:off x="4681289" y="240132"/>
              <a:ext cx="292735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vi-VN" altLang="zh-CN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rPr>
                <a:t>Aho-</a:t>
              </a:r>
              <a:r>
                <a:rPr lang="vi-VN" altLang="zh-CN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rPr>
                <a:t>Corasick</a:t>
              </a:r>
              <a:endParaRPr lang="vi-VN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18" name="Picture 17" descr="tri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0305" y="2377440"/>
            <a:ext cx="2179955" cy="2103120"/>
          </a:xfrm>
          <a:prstGeom prst="rect">
            <a:avLst/>
          </a:prstGeom>
        </p:spPr>
      </p:pic>
      <p:pic>
        <p:nvPicPr>
          <p:cNvPr id="20" name="Picture 19" descr="aho_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055" y="2447925"/>
            <a:ext cx="1483360" cy="2095500"/>
          </a:xfrm>
          <a:prstGeom prst="rect">
            <a:avLst/>
          </a:prstGeom>
        </p:spPr>
      </p:pic>
      <p:pic>
        <p:nvPicPr>
          <p:cNvPr id="22" name="Picture 21" descr="kinhl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650" y="2293620"/>
            <a:ext cx="2186940" cy="2186940"/>
          </a:xfrm>
          <a:prstGeom prst="rect">
            <a:avLst/>
          </a:prstGeom>
        </p:spPr>
      </p:pic>
      <p:sp>
        <p:nvSpPr>
          <p:cNvPr id="23" name="Textfeld 418"/>
          <p:cNvSpPr txBox="1"/>
          <p:nvPr/>
        </p:nvSpPr>
        <p:spPr>
          <a:xfrm>
            <a:off x="9518572" y="1880859"/>
            <a:ext cx="1953171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vi-VN" altLang="de-DE" sz="1500" b="1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Bước </a:t>
            </a:r>
            <a:r>
              <a:rPr lang="en-US" altLang="vi-VN" sz="1500" b="1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en-US" altLang="vi-VN" sz="1500" b="1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9695935" y="4613610"/>
            <a:ext cx="2009488" cy="34734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ts val="2000"/>
              </a:lnSpc>
              <a:defRPr/>
            </a:pPr>
            <a:r>
              <a:rPr lang="vi-VN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Tìm </a:t>
            </a:r>
            <a:r>
              <a:rPr lang="vi-VN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kiếm </a:t>
            </a:r>
            <a:endParaRPr lang="vi-VN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/>
          <p:nvPr/>
        </p:nvSpPr>
        <p:spPr>
          <a:xfrm rot="5400000">
            <a:off x="-2348779" y="2348782"/>
            <a:ext cx="6896471" cy="21989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TextBox 7"/>
          <p:cNvSpPr txBox="1"/>
          <p:nvPr/>
        </p:nvSpPr>
        <p:spPr>
          <a:xfrm>
            <a:off x="6884690" y="1275818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Aho - </a:t>
            </a:r>
            <a:r>
              <a:rPr lang="vi-V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Corasick</a:t>
            </a:r>
            <a:endParaRPr lang="vi-VN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24"/>
              <p:cNvSpPr txBox="1"/>
              <p:nvPr/>
            </p:nvSpPr>
            <p:spPr>
              <a:xfrm>
                <a:off x="6884670" y="2000885"/>
                <a:ext cx="3407410" cy="2934335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noAutofit/>
              </a:bodyPr>
              <a:lstStyle/>
              <a:p>
                <a:pPr marL="0" marR="0" lvl="0" indent="0" algn="l" defTabSz="121793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Với mỗi nút </a:t>
                </a:r>
                <a:r>
                  <a:rPr kumimoji="0" lang="vi-V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P</a:t>
                </a:r>
                <a:r>
                  <a:rPr kumimoji="0" lang="en-US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 không phải nút gốc, ta xây dựng liên kết hậu tố (suffix link) từ </a:t>
                </a:r>
                <a:r>
                  <a:rPr kumimoji="0" lang="vi-V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P</a:t>
                </a:r>
                <a:r>
                  <a:rPr kumimoji="0" lang="en-US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 trỏ tới một nút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vi-VN" altLang="en-US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  <m:t>V</m:t>
                        </m:r>
                      </m:e>
                      <m:sub>
                        <m:r>
                          <a:rPr kumimoji="0" lang="vi-VN" altLang="en-US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kumimoji="0" lang="en-US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 có tính chất: xâu </a:t>
                </a:r>
                <a:r>
                  <a:rPr kumimoji="0" lang="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đư</a:t>
                </a:r>
                <a:r>
                  <a:rPr kumimoji="0" lang="en-US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ợc biểu diễn bởi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vi-VN" altLang="en-US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  <m:t>V</m:t>
                        </m:r>
                      </m:e>
                      <m:sub>
                        <m:r>
                          <a:rPr kumimoji="0" lang="vi-VN" altLang="en-US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Arial" panose="020B0604020202020204" pitchFamily="34" charset="0"/>
                            <a:cs typeface="Cambria Math" panose="02040503050406030204" charset="0"/>
                            <a:sym typeface="Arial" panose="020B060402020202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kumimoji="0" lang="en-US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 là hậu tố dài nhất (khác </a:t>
                </a:r>
                <a:r>
                  <a:rPr kumimoji="0" lang="vi-V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P</a:t>
                </a:r>
                <a:r>
                  <a:rPr kumimoji="0" lang="en-US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) của </a:t>
                </a:r>
                <a:r>
                  <a:rPr kumimoji="0" lang="vi-V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P</a:t>
                </a:r>
                <a:r>
                  <a:rPr kumimoji="0" lang="en-US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.</a:t>
                </a:r>
                <a:endPara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0" marR="0" lvl="0" indent="0" algn="l" defTabSz="121793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Mục đích của việc này là giúp ta luôn giữ được trạng thái hiện tại chính là phần khớp dài nhất trong chuỗi đã xử lý.</a:t>
                </a:r>
                <a:endParaRPr kumimoji="0" lang="vi-V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670" y="2000885"/>
                <a:ext cx="3407410" cy="29343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rie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958850"/>
            <a:ext cx="4464050" cy="2466975"/>
          </a:xfrm>
          <a:prstGeom prst="rect">
            <a:avLst/>
          </a:prstGeom>
        </p:spPr>
      </p:pic>
      <p:pic>
        <p:nvPicPr>
          <p:cNvPr id="5" name="Picture 4" descr="aho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" y="3619500"/>
            <a:ext cx="4276090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ags/tag1.xml><?xml version="1.0" encoding="utf-8"?>
<p:tagLst xmlns:p="http://schemas.openxmlformats.org/presentationml/2006/main">
  <p:tag name="ISLIDE.DIAGRAM" val="1077"/>
</p:tagLst>
</file>

<file path=ppt/tags/tag2.xml><?xml version="1.0" encoding="utf-8"?>
<p:tagLst xmlns:p="http://schemas.openxmlformats.org/presentationml/2006/main">
  <p:tag name="PA" val="v5.1.0"/>
</p:tagLst>
</file>

<file path=ppt/tags/tag3.xml><?xml version="1.0" encoding="utf-8"?>
<p:tagLst xmlns:p="http://schemas.openxmlformats.org/presentationml/2006/main">
  <p:tag name="PA" val="v5.1.0"/>
</p:tagLst>
</file>

<file path=ppt/tags/tag4.xml><?xml version="1.0" encoding="utf-8"?>
<p:tagLst xmlns:p="http://schemas.openxmlformats.org/presentationml/2006/main">
  <p:tag name="PA" val="v5.1.0"/>
</p:tagLst>
</file>

<file path=ppt/tags/tag5.xml><?xml version="1.0" encoding="utf-8"?>
<p:tagLst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Theme">
  <a:themeElements>
    <a:clrScheme name="Custom 1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FC4B6"/>
      </a:accent1>
      <a:accent2>
        <a:srgbClr val="3C8E9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2082</Words>
  <Application>WPS Presentation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Source Han Sans CN Normal</vt:lpstr>
      <vt:lpstr>Yu Gothic UI Semilight</vt:lpstr>
      <vt:lpstr>Microsoft YaHei</vt:lpstr>
      <vt:lpstr>Arial Unicode MS</vt:lpstr>
      <vt:lpstr>思源黑体 CN Heavy</vt:lpstr>
      <vt:lpstr>Cambria Math</vt:lpstr>
      <vt:lpstr>Times New Roman</vt:lpstr>
      <vt:lpstr>MS Mincho</vt:lpstr>
      <vt:lpstr>Segoe Print</vt:lpstr>
      <vt:lpstr>Bahnschrift SemiBold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Anh Khoa Mai Như</cp:lastModifiedBy>
  <cp:revision>18</cp:revision>
  <dcterms:created xsi:type="dcterms:W3CDTF">2019-08-28T08:20:00Z</dcterms:created>
  <dcterms:modified xsi:type="dcterms:W3CDTF">2024-12-07T05:34:14Z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1033-12.2.0.19307</vt:lpwstr>
  </property>
  <property fmtid="{D5CDD505-2E9C-101B-9397-08002B2CF9AE}" pid="3" name="ICV">
    <vt:lpwstr>2C4C6B105285402D855503C9778E9A37_11</vt:lpwstr>
  </property>
</Properties>
</file>