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BEF98E-1F1B-425E-8659-0DC5FAC29DC9}" type="datetimeFigureOut">
              <a:rPr lang="en-US" smtClean="0"/>
              <a:t>12/19/2023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EF7740-55B7-42F0-B501-97076785C40B}" type="slidenum">
              <a:rPr lang="en-US" smtClean="0"/>
              <a:t>‹#›</a:t>
            </a:fld>
            <a:endParaRPr lang="en-US"/>
          </a:p>
        </p:txBody>
      </p:sp>
    </p:spTree>
    <p:extLst>
      <p:ext uri="{BB962C8B-B14F-4D97-AF65-F5344CB8AC3E}">
        <p14:creationId xmlns:p14="http://schemas.microsoft.com/office/powerpoint/2010/main" val="385918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5f7219e533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5f7219e533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0150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5f7219e533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advantage: partition can get 2 result (false &amp; true), filter cannot</a:t>
            </a:r>
            <a:endParaRPr/>
          </a:p>
        </p:txBody>
      </p:sp>
      <p:sp>
        <p:nvSpPr>
          <p:cNvPr id="1074" name="Google Shape;1074;g5f7219e533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3459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5f7219e533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advantage: partition can get 2 result (false &amp; true), filter cannot</a:t>
            </a:r>
            <a:endParaRPr/>
          </a:p>
        </p:txBody>
      </p:sp>
      <p:sp>
        <p:nvSpPr>
          <p:cNvPr id="1082" name="Google Shape;1082;g5f7219e533_0_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8020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Google Shape;1088;g5f7aadfcb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advantage: partition can get 2 result (false &amp; true), filter cannot</a:t>
            </a:r>
            <a:endParaRPr/>
          </a:p>
        </p:txBody>
      </p:sp>
      <p:sp>
        <p:nvSpPr>
          <p:cNvPr id="1089" name="Google Shape;1089;g5f7aadfcb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1461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5f7aadfb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5f7aadfb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865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5f7aadfb10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5f7aadfb1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795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5f7aadfb10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5f7aadfb10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vi"/>
              <a:t>You can turn a parallel stream into a sequential one by invoking the method sequential on it. </a:t>
            </a:r>
            <a:endParaRPr/>
          </a:p>
          <a:p>
            <a:pPr marL="457200" lvl="0" indent="-298450" algn="l" rtl="0">
              <a:spcBef>
                <a:spcPts val="0"/>
              </a:spcBef>
              <a:spcAft>
                <a:spcPts val="0"/>
              </a:spcAft>
              <a:buSzPts val="1100"/>
              <a:buChar char="●"/>
            </a:pPr>
            <a:r>
              <a:rPr lang="vi"/>
              <a:t>By combining these two methods you could achieve finer-grained control over which operations you want to perform in parallel and which ones sequentially while traversing the stream.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047343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5f7aadfb10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 name="Google Shape;1111;g5f7aadfb10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vi"/>
              <a:t>Generates boxed objects, which have to be unboxed  </a:t>
            </a:r>
            <a:endParaRPr/>
          </a:p>
          <a:p>
            <a:pPr marL="457200" lvl="0" indent="-298450" algn="l" rtl="0">
              <a:spcBef>
                <a:spcPts val="0"/>
              </a:spcBef>
              <a:spcAft>
                <a:spcPts val="0"/>
              </a:spcAft>
              <a:buSzPts val="1100"/>
              <a:buChar char="●"/>
            </a:pPr>
            <a:r>
              <a:rPr lang="vi"/>
              <a:t>Difficult to divide into independent chunks input of one function application always depends on the result of the previous application</a:t>
            </a:r>
            <a:endParaRPr/>
          </a:p>
          <a:p>
            <a:pPr marL="0" lvl="0" indent="0" algn="l" rtl="0">
              <a:spcBef>
                <a:spcPts val="0"/>
              </a:spcBef>
              <a:spcAft>
                <a:spcPts val="0"/>
              </a:spcAft>
              <a:buNone/>
            </a:pPr>
            <a:r>
              <a:rPr lang="vi"/>
              <a:t>rangeClosed:</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996019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g5f7aadfcb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9" name="Google Shape;1119;g5f7aadfcb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200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5f7aadfcb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5f7aadfcb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389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p:cNvGrpSpPr/>
        <p:nvPr/>
      </p:nvGrpSpPr>
      <p:grpSpPr>
        <a:xfrm>
          <a:off x="0" y="0"/>
          <a:ext cx="0" cy="0"/>
          <a:chOff x="0" y="0"/>
          <a:chExt cx="0" cy="0"/>
        </a:xfrm>
      </p:grpSpPr>
      <p:sp>
        <p:nvSpPr>
          <p:cNvPr id="1131" name="Google Shape;1131;g5f7aadfcb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2" name="Google Shape;1132;g5f7aadfcb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6162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g5f7219e533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 A short circuit operator is one that doesn't necessarily evaluate all of its operands</a:t>
            </a:r>
            <a:endParaRPr/>
          </a:p>
        </p:txBody>
      </p:sp>
      <p:sp>
        <p:nvSpPr>
          <p:cNvPr id="1015" name="Google Shape;1015;g5f7219e533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2423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5f7aadfcb8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5f7aadfcb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vi"/>
              <a:t>because every subtask will have to wait for the other one to complete before starting.  </a:t>
            </a:r>
            <a:endParaRPr/>
          </a:p>
          <a:p>
            <a:pPr marL="457200" lvl="0" indent="-298450" algn="l" rtl="0">
              <a:spcBef>
                <a:spcPts val="0"/>
              </a:spcBef>
              <a:spcAft>
                <a:spcPts val="0"/>
              </a:spcAft>
              <a:buSzPts val="1100"/>
              <a:buChar char="●"/>
            </a:pPr>
            <a:endParaRPr/>
          </a:p>
        </p:txBody>
      </p:sp>
    </p:spTree>
    <p:extLst>
      <p:ext uri="{BB962C8B-B14F-4D97-AF65-F5344CB8AC3E}">
        <p14:creationId xmlns:p14="http://schemas.microsoft.com/office/powerpoint/2010/main" val="3014760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5f7aadfcb8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5f7aadfcb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vi"/>
              <a:t>Java 8 already provides a default Spliterator implementation for all the data structures included in its Collections Framework  </a:t>
            </a:r>
            <a:endParaRPr/>
          </a:p>
          <a:p>
            <a:pPr marL="457200" lvl="0" indent="-298450" algn="l" rtl="0">
              <a:spcBef>
                <a:spcPts val="0"/>
              </a:spcBef>
              <a:spcAft>
                <a:spcPts val="0"/>
              </a:spcAft>
              <a:buSzPts val="1100"/>
              <a:buChar char="●"/>
            </a:pPr>
            <a:r>
              <a:rPr lang="vi"/>
              <a:t>The Collection interface now provides a default method spliterator() (you will learn more about default methods in chapter 13) which returns a Spliterator object.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0703645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5f7aadfcb8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5f7aadfcb8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2864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Google Shape;1156;g5f7aadfcb8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7" name="Google Shape;1157;g5f7aadfcb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1489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5f7219e533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1" name="Google Shape;1021;g5f7219e533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786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5f7219e533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 A short circuit operator is one that doesn't necessarily evaluate all of its operands</a:t>
            </a:r>
            <a:endParaRPr/>
          </a:p>
        </p:txBody>
      </p:sp>
      <p:sp>
        <p:nvSpPr>
          <p:cNvPr id="1030" name="Google Shape;1030;g5f7219e533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1877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f7219e533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 A short circuit operator is one that doesn't necessarily evaluate all of its operands</a:t>
            </a:r>
            <a:endParaRPr/>
          </a:p>
        </p:txBody>
      </p:sp>
      <p:sp>
        <p:nvSpPr>
          <p:cNvPr id="1038" name="Google Shape;1038;g5f7219e533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7074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5f7219e533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 A short circuit operator is one that doesn't necessarily evaluate all of its operands</a:t>
            </a:r>
            <a:endParaRPr/>
          </a:p>
        </p:txBody>
      </p:sp>
      <p:sp>
        <p:nvSpPr>
          <p:cNvPr id="1045" name="Google Shape;1045;g5f7219e533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6387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5f7219e533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 A short circuit operator is one that doesn't necessarily evaluate all of its operands</a:t>
            </a:r>
            <a:endParaRPr/>
          </a:p>
        </p:txBody>
      </p:sp>
      <p:sp>
        <p:nvSpPr>
          <p:cNvPr id="1053" name="Google Shape;1053;g5f7219e533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1695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5f7219e533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 A short circuit operator is one that doesn't necessarily evaluate all of its operands</a:t>
            </a:r>
            <a:endParaRPr/>
          </a:p>
        </p:txBody>
      </p:sp>
      <p:sp>
        <p:nvSpPr>
          <p:cNvPr id="1061" name="Google Shape;1061;g5f7219e533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9862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5f7219e533_0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 A short circuit operator is one that doesn't necessarily evaluate all of its operands</a:t>
            </a:r>
            <a:endParaRPr/>
          </a:p>
        </p:txBody>
      </p:sp>
      <p:sp>
        <p:nvSpPr>
          <p:cNvPr id="1068" name="Google Shape;1068;g5f7219e533_0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9458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DA2625-B098-4E95-9F47-305ADB976490}"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A3784-E282-43EA-8278-08524AB80AE5}" type="slidenum">
              <a:rPr lang="en-US" smtClean="0"/>
              <a:t>‹#›</a:t>
            </a:fld>
            <a:endParaRPr lang="en-US"/>
          </a:p>
        </p:txBody>
      </p:sp>
    </p:spTree>
    <p:extLst>
      <p:ext uri="{BB962C8B-B14F-4D97-AF65-F5344CB8AC3E}">
        <p14:creationId xmlns:p14="http://schemas.microsoft.com/office/powerpoint/2010/main" val="2526095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DA2625-B098-4E95-9F47-305ADB976490}"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A3784-E282-43EA-8278-08524AB80AE5}" type="slidenum">
              <a:rPr lang="en-US" smtClean="0"/>
              <a:t>‹#›</a:t>
            </a:fld>
            <a:endParaRPr lang="en-US"/>
          </a:p>
        </p:txBody>
      </p:sp>
    </p:spTree>
    <p:extLst>
      <p:ext uri="{BB962C8B-B14F-4D97-AF65-F5344CB8AC3E}">
        <p14:creationId xmlns:p14="http://schemas.microsoft.com/office/powerpoint/2010/main" val="24468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DA2625-B098-4E95-9F47-305ADB976490}"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A3784-E282-43EA-8278-08524AB80AE5}" type="slidenum">
              <a:rPr lang="en-US" smtClean="0"/>
              <a:t>‹#›</a:t>
            </a:fld>
            <a:endParaRPr lang="en-US"/>
          </a:p>
        </p:txBody>
      </p:sp>
    </p:spTree>
    <p:extLst>
      <p:ext uri="{BB962C8B-B14F-4D97-AF65-F5344CB8AC3E}">
        <p14:creationId xmlns:p14="http://schemas.microsoft.com/office/powerpoint/2010/main" val="1257969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p:cSld name="1_Section Header">
    <p:spTree>
      <p:nvGrpSpPr>
        <p:cNvPr id="1" name="Shape 551"/>
        <p:cNvGrpSpPr/>
        <p:nvPr/>
      </p:nvGrpSpPr>
      <p:grpSpPr>
        <a:xfrm>
          <a:off x="0" y="0"/>
          <a:ext cx="0" cy="0"/>
          <a:chOff x="0" y="0"/>
          <a:chExt cx="0" cy="0"/>
        </a:xfrm>
      </p:grpSpPr>
      <p:sp>
        <p:nvSpPr>
          <p:cNvPr id="552" name="Google Shape;552;p59"/>
          <p:cNvSpPr/>
          <p:nvPr/>
        </p:nvSpPr>
        <p:spPr>
          <a:xfrm rot="10800000" flipH="1">
            <a:off x="0" y="104"/>
            <a:ext cx="10625200" cy="5404000"/>
          </a:xfrm>
          <a:prstGeom prst="rtTriangle">
            <a:avLst/>
          </a:prstGeom>
          <a:solidFill>
            <a:schemeClr val="dk2"/>
          </a:solidFill>
          <a:ln>
            <a:noFill/>
          </a:ln>
        </p:spPr>
        <p:txBody>
          <a:bodyPr spcFirstLastPara="1" wrap="square" lIns="91433" tIns="45700" rIns="91433" bIns="45700"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867" b="0" i="0" u="none" strike="noStrike" cap="none">
              <a:solidFill>
                <a:srgbClr val="FFFFFF"/>
              </a:solidFill>
              <a:latin typeface="Calibri"/>
              <a:ea typeface="Calibri"/>
              <a:cs typeface="Calibri"/>
              <a:sym typeface="Calibri"/>
            </a:endParaRPr>
          </a:p>
        </p:txBody>
      </p:sp>
      <p:sp>
        <p:nvSpPr>
          <p:cNvPr id="553" name="Google Shape;553;p59"/>
          <p:cNvSpPr/>
          <p:nvPr/>
        </p:nvSpPr>
        <p:spPr>
          <a:xfrm rot="-1641058">
            <a:off x="-637239" y="3588182"/>
            <a:ext cx="3860353" cy="1746983"/>
          </a:xfrm>
          <a:prstGeom prst="parallelogram">
            <a:avLst>
              <a:gd name="adj" fmla="val 53218"/>
            </a:avLst>
          </a:prstGeom>
          <a:solidFill>
            <a:schemeClr val="accent2"/>
          </a:solidFill>
          <a:ln>
            <a:noFill/>
          </a:ln>
        </p:spPr>
        <p:txBody>
          <a:bodyPr spcFirstLastPara="1" wrap="square" lIns="91433" tIns="45700" rIns="91433" bIns="45700"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867" b="0" i="0" u="none" strike="noStrike" cap="none">
              <a:solidFill>
                <a:srgbClr val="FFFFFF"/>
              </a:solidFill>
              <a:latin typeface="Calibri"/>
              <a:ea typeface="Calibri"/>
              <a:cs typeface="Calibri"/>
              <a:sym typeface="Calibri"/>
            </a:endParaRPr>
          </a:p>
        </p:txBody>
      </p:sp>
      <p:cxnSp>
        <p:nvCxnSpPr>
          <p:cNvPr id="554" name="Google Shape;554;p59"/>
          <p:cNvCxnSpPr/>
          <p:nvPr/>
        </p:nvCxnSpPr>
        <p:spPr>
          <a:xfrm rot="10800000" flipH="1">
            <a:off x="0" y="1009996"/>
            <a:ext cx="1785200" cy="907600"/>
          </a:xfrm>
          <a:prstGeom prst="straightConnector1">
            <a:avLst/>
          </a:prstGeom>
          <a:noFill/>
          <a:ln w="9525" cap="flat" cmpd="sng">
            <a:solidFill>
              <a:srgbClr val="A5A5A5"/>
            </a:solidFill>
            <a:prstDash val="solid"/>
            <a:miter lim="800000"/>
            <a:headEnd type="none" w="sm" len="sm"/>
            <a:tailEnd type="none" w="sm" len="sm"/>
          </a:ln>
        </p:spPr>
      </p:cxnSp>
      <p:sp>
        <p:nvSpPr>
          <p:cNvPr id="555" name="Google Shape;555;p59" title="Title"/>
          <p:cNvSpPr txBox="1">
            <a:spLocks noGrp="1"/>
          </p:cNvSpPr>
          <p:nvPr>
            <p:ph type="title"/>
          </p:nvPr>
        </p:nvSpPr>
        <p:spPr>
          <a:xfrm>
            <a:off x="6283843" y="1987420"/>
            <a:ext cx="4911600" cy="1790000"/>
          </a:xfrm>
          <a:prstGeom prst="rect">
            <a:avLst/>
          </a:prstGeom>
          <a:noFill/>
          <a:ln>
            <a:noFill/>
          </a:ln>
        </p:spPr>
        <p:txBody>
          <a:bodyPr spcFirstLastPara="1" wrap="square" lIns="68575" tIns="34275" rIns="68575" bIns="0" anchor="b" anchorCtr="0">
            <a:noAutofit/>
          </a:bodyPr>
          <a:lstStyle>
            <a:lvl1pPr lvl="0" algn="l" rtl="0">
              <a:lnSpc>
                <a:spcPct val="90000"/>
              </a:lnSpc>
              <a:spcBef>
                <a:spcPts val="0"/>
              </a:spcBef>
              <a:spcAft>
                <a:spcPts val="0"/>
              </a:spcAft>
              <a:buClr>
                <a:schemeClr val="accent1"/>
              </a:buClr>
              <a:buSzPts val="3000"/>
              <a:buFont typeface="Calibri"/>
              <a:buNone/>
              <a:defRPr sz="4000" b="1">
                <a:solidFill>
                  <a:schemeClr val="accent1"/>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56" name="Google Shape;556;p59" title="Subtitle"/>
          <p:cNvSpPr txBox="1">
            <a:spLocks noGrp="1"/>
          </p:cNvSpPr>
          <p:nvPr>
            <p:ph type="body" idx="1"/>
          </p:nvPr>
        </p:nvSpPr>
        <p:spPr>
          <a:xfrm>
            <a:off x="6283843" y="3792047"/>
            <a:ext cx="4911600" cy="910400"/>
          </a:xfrm>
          <a:prstGeom prst="rect">
            <a:avLst/>
          </a:prstGeom>
          <a:noFill/>
          <a:ln>
            <a:noFill/>
          </a:ln>
        </p:spPr>
        <p:txBody>
          <a:bodyPr spcFirstLastPara="1" wrap="square" lIns="68575" tIns="34275" rIns="68575" bIns="34275" anchor="t" anchorCtr="0">
            <a:noAutofit/>
          </a:bodyPr>
          <a:lstStyle>
            <a:lvl1pPr marL="609585" marR="0" lvl="0" indent="-304792" algn="l" rtl="0">
              <a:lnSpc>
                <a:spcPct val="90000"/>
              </a:lnSpc>
              <a:spcBef>
                <a:spcPts val="1067"/>
              </a:spcBef>
              <a:spcAft>
                <a:spcPts val="0"/>
              </a:spcAft>
              <a:buClr>
                <a:srgbClr val="2E7A40"/>
              </a:buClr>
              <a:buSzPts val="1500"/>
              <a:buFont typeface="Arial"/>
              <a:buNone/>
              <a:defRPr sz="2000" b="0" i="0" u="none" strike="noStrike" cap="none">
                <a:solidFill>
                  <a:schemeClr val="accent6"/>
                </a:solidFill>
                <a:latin typeface="Calibri"/>
                <a:ea typeface="Calibri"/>
                <a:cs typeface="Calibri"/>
                <a:sym typeface="Calibri"/>
              </a:defRPr>
            </a:lvl1pPr>
            <a:lvl2pPr marL="1219170" marR="0" lvl="1" indent="-304792" algn="l" rtl="0">
              <a:lnSpc>
                <a:spcPct val="90000"/>
              </a:lnSpc>
              <a:spcBef>
                <a:spcPts val="533"/>
              </a:spcBef>
              <a:spcAft>
                <a:spcPts val="0"/>
              </a:spcAft>
              <a:buClr>
                <a:srgbClr val="2E7A40"/>
              </a:buClr>
              <a:buSzPts val="1500"/>
              <a:buFont typeface="Arial"/>
              <a:buNone/>
              <a:defRPr sz="2000" b="0" i="0" u="none" strike="noStrike" cap="none">
                <a:solidFill>
                  <a:srgbClr val="909090"/>
                </a:solidFill>
                <a:latin typeface="Calibri"/>
                <a:ea typeface="Calibri"/>
                <a:cs typeface="Calibri"/>
                <a:sym typeface="Calibri"/>
              </a:defRPr>
            </a:lvl2pPr>
            <a:lvl3pPr marL="1828754" marR="0" lvl="2" indent="-304792" algn="l" rtl="0">
              <a:lnSpc>
                <a:spcPct val="90000"/>
              </a:lnSpc>
              <a:spcBef>
                <a:spcPts val="533"/>
              </a:spcBef>
              <a:spcAft>
                <a:spcPts val="0"/>
              </a:spcAft>
              <a:buClr>
                <a:srgbClr val="2E7A40"/>
              </a:buClr>
              <a:buSzPts val="1400"/>
              <a:buFont typeface="Arial"/>
              <a:buNone/>
              <a:defRPr sz="1867" b="0" i="0" u="none" strike="noStrike" cap="none">
                <a:solidFill>
                  <a:srgbClr val="909090"/>
                </a:solidFill>
                <a:latin typeface="Calibri"/>
                <a:ea typeface="Calibri"/>
                <a:cs typeface="Calibri"/>
                <a:sym typeface="Calibri"/>
              </a:defRPr>
            </a:lvl3pPr>
            <a:lvl4pPr marL="2438339" marR="0" lvl="3" indent="-304792" algn="l" rtl="0">
              <a:lnSpc>
                <a:spcPct val="90000"/>
              </a:lnSpc>
              <a:spcBef>
                <a:spcPts val="533"/>
              </a:spcBef>
              <a:spcAft>
                <a:spcPts val="0"/>
              </a:spcAft>
              <a:buClr>
                <a:srgbClr val="2E7A40"/>
              </a:buClr>
              <a:buSzPts val="1200"/>
              <a:buFont typeface="Arial"/>
              <a:buNone/>
              <a:defRPr sz="1600" b="0" i="0" u="none" strike="noStrike" cap="none">
                <a:solidFill>
                  <a:srgbClr val="909090"/>
                </a:solidFill>
                <a:latin typeface="Calibri"/>
                <a:ea typeface="Calibri"/>
                <a:cs typeface="Calibri"/>
                <a:sym typeface="Calibri"/>
              </a:defRPr>
            </a:lvl4pPr>
            <a:lvl5pPr marL="3047924" marR="0" lvl="4" indent="-304792" algn="l" rtl="0">
              <a:lnSpc>
                <a:spcPct val="90000"/>
              </a:lnSpc>
              <a:spcBef>
                <a:spcPts val="533"/>
              </a:spcBef>
              <a:spcAft>
                <a:spcPts val="0"/>
              </a:spcAft>
              <a:buClr>
                <a:srgbClr val="2E7A40"/>
              </a:buClr>
              <a:buSzPts val="1200"/>
              <a:buFont typeface="Arial"/>
              <a:buNone/>
              <a:defRPr sz="1600" b="0" i="0" u="none" strike="noStrike" cap="none">
                <a:solidFill>
                  <a:srgbClr val="909090"/>
                </a:solidFill>
                <a:latin typeface="Calibri"/>
                <a:ea typeface="Calibri"/>
                <a:cs typeface="Calibri"/>
                <a:sym typeface="Calibri"/>
              </a:defRPr>
            </a:lvl5pPr>
            <a:lvl6pPr marL="3657509" marR="0" lvl="5" indent="-304792" algn="l" rtl="0">
              <a:lnSpc>
                <a:spcPct val="90000"/>
              </a:lnSpc>
              <a:spcBef>
                <a:spcPts val="533"/>
              </a:spcBef>
              <a:spcAft>
                <a:spcPts val="0"/>
              </a:spcAft>
              <a:buClr>
                <a:srgbClr val="909090"/>
              </a:buClr>
              <a:buSzPts val="1200"/>
              <a:buFont typeface="Arial"/>
              <a:buNone/>
              <a:defRPr sz="1600" b="0" i="0" u="none" strike="noStrike" cap="none">
                <a:solidFill>
                  <a:srgbClr val="909090"/>
                </a:solidFill>
                <a:latin typeface="Calibri"/>
                <a:ea typeface="Calibri"/>
                <a:cs typeface="Calibri"/>
                <a:sym typeface="Calibri"/>
              </a:defRPr>
            </a:lvl6pPr>
            <a:lvl7pPr marL="4267093" marR="0" lvl="6" indent="-304792" algn="l" rtl="0">
              <a:lnSpc>
                <a:spcPct val="90000"/>
              </a:lnSpc>
              <a:spcBef>
                <a:spcPts val="533"/>
              </a:spcBef>
              <a:spcAft>
                <a:spcPts val="0"/>
              </a:spcAft>
              <a:buClr>
                <a:srgbClr val="909090"/>
              </a:buClr>
              <a:buSzPts val="1200"/>
              <a:buFont typeface="Arial"/>
              <a:buNone/>
              <a:defRPr sz="1600" b="0" i="0" u="none" strike="noStrike" cap="none">
                <a:solidFill>
                  <a:srgbClr val="909090"/>
                </a:solidFill>
                <a:latin typeface="Calibri"/>
                <a:ea typeface="Calibri"/>
                <a:cs typeface="Calibri"/>
                <a:sym typeface="Calibri"/>
              </a:defRPr>
            </a:lvl7pPr>
            <a:lvl8pPr marL="4876678" marR="0" lvl="7" indent="-304792" algn="l" rtl="0">
              <a:lnSpc>
                <a:spcPct val="90000"/>
              </a:lnSpc>
              <a:spcBef>
                <a:spcPts val="533"/>
              </a:spcBef>
              <a:spcAft>
                <a:spcPts val="0"/>
              </a:spcAft>
              <a:buClr>
                <a:srgbClr val="909090"/>
              </a:buClr>
              <a:buSzPts val="1200"/>
              <a:buFont typeface="Arial"/>
              <a:buNone/>
              <a:defRPr sz="1600" b="0" i="0" u="none" strike="noStrike" cap="none">
                <a:solidFill>
                  <a:srgbClr val="909090"/>
                </a:solidFill>
                <a:latin typeface="Calibri"/>
                <a:ea typeface="Calibri"/>
                <a:cs typeface="Calibri"/>
                <a:sym typeface="Calibri"/>
              </a:defRPr>
            </a:lvl8pPr>
            <a:lvl9pPr marL="5486263" marR="0" lvl="8" indent="-304792" algn="l" rtl="0">
              <a:lnSpc>
                <a:spcPct val="90000"/>
              </a:lnSpc>
              <a:spcBef>
                <a:spcPts val="533"/>
              </a:spcBef>
              <a:spcAft>
                <a:spcPts val="0"/>
              </a:spcAft>
              <a:buClr>
                <a:srgbClr val="909090"/>
              </a:buClr>
              <a:buSzPts val="1200"/>
              <a:buFont typeface="Arial"/>
              <a:buNone/>
              <a:defRPr sz="1600" b="0" i="0" u="none" strike="noStrike" cap="none">
                <a:solidFill>
                  <a:srgbClr val="909090"/>
                </a:solidFill>
                <a:latin typeface="Calibri"/>
                <a:ea typeface="Calibri"/>
                <a:cs typeface="Calibri"/>
                <a:sym typeface="Calibri"/>
              </a:defRPr>
            </a:lvl9pPr>
          </a:lstStyle>
          <a:p>
            <a:endParaRPr/>
          </a:p>
        </p:txBody>
      </p:sp>
      <p:cxnSp>
        <p:nvCxnSpPr>
          <p:cNvPr id="557" name="Google Shape;557;p59"/>
          <p:cNvCxnSpPr/>
          <p:nvPr/>
        </p:nvCxnSpPr>
        <p:spPr>
          <a:xfrm rot="10800000" flipH="1">
            <a:off x="9004301" y="3924599"/>
            <a:ext cx="3188000" cy="1688800"/>
          </a:xfrm>
          <a:prstGeom prst="straightConnector1">
            <a:avLst/>
          </a:prstGeom>
          <a:noFill/>
          <a:ln w="9525" cap="flat" cmpd="sng">
            <a:solidFill>
              <a:schemeClr val="accent2"/>
            </a:solidFill>
            <a:prstDash val="solid"/>
            <a:miter lim="800000"/>
            <a:headEnd type="none" w="sm" len="sm"/>
            <a:tailEnd type="none" w="sm" len="sm"/>
          </a:ln>
        </p:spPr>
      </p:cxnSp>
      <p:sp>
        <p:nvSpPr>
          <p:cNvPr id="558" name="Google Shape;558;p59"/>
          <p:cNvSpPr/>
          <p:nvPr/>
        </p:nvSpPr>
        <p:spPr>
          <a:xfrm>
            <a:off x="7754112" y="0"/>
            <a:ext cx="2258800" cy="742800"/>
          </a:xfrm>
          <a:prstGeom prst="parallelogram">
            <a:avLst>
              <a:gd name="adj" fmla="val 195850"/>
            </a:avLst>
          </a:prstGeom>
          <a:solidFill>
            <a:schemeClr val="accent6"/>
          </a:solidFill>
          <a:ln>
            <a:noFill/>
          </a:ln>
        </p:spPr>
        <p:txBody>
          <a:bodyPr spcFirstLastPara="1" wrap="square" lIns="91433" tIns="45700" rIns="91433" bIns="45700"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867" b="0" i="0" u="none" strike="noStrike" cap="none">
              <a:solidFill>
                <a:srgbClr val="FFFFFF"/>
              </a:solidFill>
              <a:latin typeface="Calibri"/>
              <a:ea typeface="Calibri"/>
              <a:cs typeface="Calibri"/>
              <a:sym typeface="Calibri"/>
            </a:endParaRPr>
          </a:p>
        </p:txBody>
      </p:sp>
      <p:cxnSp>
        <p:nvCxnSpPr>
          <p:cNvPr id="559" name="Google Shape;559;p59"/>
          <p:cNvCxnSpPr/>
          <p:nvPr/>
        </p:nvCxnSpPr>
        <p:spPr>
          <a:xfrm rot="10800000" flipH="1">
            <a:off x="0" y="408511"/>
            <a:ext cx="6595600" cy="3403200"/>
          </a:xfrm>
          <a:prstGeom prst="straightConnector1">
            <a:avLst/>
          </a:prstGeom>
          <a:noFill/>
          <a:ln w="9525" cap="flat" cmpd="sng">
            <a:solidFill>
              <a:srgbClr val="A5A5A5"/>
            </a:solidFill>
            <a:prstDash val="solid"/>
            <a:miter lim="800000"/>
            <a:headEnd type="none" w="sm" len="sm"/>
            <a:tailEnd type="none" w="sm" len="sm"/>
          </a:ln>
        </p:spPr>
      </p:cxnSp>
      <p:cxnSp>
        <p:nvCxnSpPr>
          <p:cNvPr id="560" name="Google Shape;560;p59"/>
          <p:cNvCxnSpPr/>
          <p:nvPr/>
        </p:nvCxnSpPr>
        <p:spPr>
          <a:xfrm rot="10800000" flipH="1">
            <a:off x="-17837" y="5266799"/>
            <a:ext cx="1919600" cy="1001200"/>
          </a:xfrm>
          <a:prstGeom prst="straightConnector1">
            <a:avLst/>
          </a:prstGeom>
          <a:noFill/>
          <a:ln w="9525" cap="flat" cmpd="sng">
            <a:solidFill>
              <a:schemeClr val="accent1"/>
            </a:solidFill>
            <a:prstDash val="solid"/>
            <a:miter lim="800000"/>
            <a:headEnd type="none" w="sm" len="sm"/>
            <a:tailEnd type="none" w="sm" len="sm"/>
          </a:ln>
        </p:spPr>
      </p:cxnSp>
      <p:sp>
        <p:nvSpPr>
          <p:cNvPr id="561" name="Google Shape;561;p59"/>
          <p:cNvSpPr/>
          <p:nvPr/>
        </p:nvSpPr>
        <p:spPr>
          <a:xfrm rot="-1640934">
            <a:off x="-138959" y="3407073"/>
            <a:ext cx="1438373" cy="236511"/>
          </a:xfrm>
          <a:prstGeom prst="parallelogram">
            <a:avLst>
              <a:gd name="adj" fmla="val 53218"/>
            </a:avLst>
          </a:prstGeom>
          <a:solidFill>
            <a:schemeClr val="lt2"/>
          </a:solidFill>
          <a:ln>
            <a:noFill/>
          </a:ln>
        </p:spPr>
        <p:txBody>
          <a:bodyPr spcFirstLastPara="1" wrap="square" lIns="91433" tIns="45700" rIns="91433" bIns="45700"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867"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708274243"/>
      </p:ext>
    </p:extLst>
  </p:cSld>
  <p:clrMapOvr>
    <a:masterClrMapping/>
  </p:clrMapOvr>
  <p:extLst mod="1">
    <p:ext uri="{DCECCB84-F9BA-43D5-87BE-67443E8EF086}">
      <p15:sldGuideLst xmlns:p15="http://schemas.microsoft.com/office/powerpoint/2012/main">
        <p15:guide id="1" orient="horz" pos="1637">
          <p15:clr>
            <a:srgbClr val="FBAE40"/>
          </p15:clr>
        </p15:guide>
        <p15:guide id="2" pos="2880">
          <p15:clr>
            <a:srgbClr val="FBAE40"/>
          </p15:clr>
        </p15:guide>
        <p15:guide id="3" pos="107">
          <p15:clr>
            <a:srgbClr val="FBAE40"/>
          </p15:clr>
        </p15:guide>
        <p15:guide id="4" orient="horz" pos="3127">
          <p15:clr>
            <a:srgbClr val="FBAE40"/>
          </p15:clr>
        </p15:guide>
        <p15:guide id="5" pos="5653">
          <p15:clr>
            <a:srgbClr val="FBAE40"/>
          </p15:clr>
        </p15:guide>
        <p15:guide id="6" orient="horz" pos="10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602"/>
        <p:cNvGrpSpPr/>
        <p:nvPr/>
      </p:nvGrpSpPr>
      <p:grpSpPr>
        <a:xfrm>
          <a:off x="0" y="0"/>
          <a:ext cx="0" cy="0"/>
          <a:chOff x="0" y="0"/>
          <a:chExt cx="0" cy="0"/>
        </a:xfrm>
      </p:grpSpPr>
      <p:sp>
        <p:nvSpPr>
          <p:cNvPr id="603" name="Google Shape;603;p64"/>
          <p:cNvSpPr txBox="1"/>
          <p:nvPr/>
        </p:nvSpPr>
        <p:spPr>
          <a:xfrm>
            <a:off x="11072379" y="235732"/>
            <a:ext cx="814400" cy="615600"/>
          </a:xfrm>
          <a:prstGeom prst="rect">
            <a:avLst/>
          </a:prstGeom>
          <a:noFill/>
          <a:ln>
            <a:noFill/>
          </a:ln>
        </p:spPr>
        <p:txBody>
          <a:bodyPr spcFirstLastPara="1" wrap="square" lIns="91433" tIns="45700" rIns="91433" bIns="45700" anchor="t" anchorCtr="0">
            <a:noAutofit/>
          </a:bodyPr>
          <a:lstStyle/>
          <a:p>
            <a:pPr marL="0" marR="0" lvl="0" indent="0" algn="l" rtl="0">
              <a:lnSpc>
                <a:spcPct val="100000"/>
              </a:lnSpc>
              <a:spcBef>
                <a:spcPts val="0"/>
              </a:spcBef>
              <a:spcAft>
                <a:spcPts val="0"/>
              </a:spcAft>
              <a:buClr>
                <a:srgbClr val="00194C"/>
              </a:buClr>
              <a:buSzPts val="2600"/>
              <a:buFont typeface="Arial Black"/>
              <a:buNone/>
            </a:pPr>
            <a:r>
              <a:rPr lang="vi" sz="3467" b="1" i="0" u="none" strike="noStrike" cap="none">
                <a:solidFill>
                  <a:srgbClr val="00194C"/>
                </a:solidFill>
                <a:latin typeface="Arial Black"/>
                <a:ea typeface="Arial Black"/>
                <a:cs typeface="Arial Black"/>
                <a:sym typeface="Arial Black"/>
              </a:rPr>
              <a:t>FR</a:t>
            </a:r>
            <a:endParaRPr sz="1467"/>
          </a:p>
        </p:txBody>
      </p:sp>
      <p:grpSp>
        <p:nvGrpSpPr>
          <p:cNvPr id="604" name="Google Shape;604;p64"/>
          <p:cNvGrpSpPr/>
          <p:nvPr/>
        </p:nvGrpSpPr>
        <p:grpSpPr>
          <a:xfrm flipH="1">
            <a:off x="7561241" y="2"/>
            <a:ext cx="4764065" cy="3540948"/>
            <a:chOff x="-124265" y="-1"/>
            <a:chExt cx="4764065" cy="3367200"/>
          </a:xfrm>
        </p:grpSpPr>
        <p:sp>
          <p:nvSpPr>
            <p:cNvPr id="605" name="Google Shape;605;p64"/>
            <p:cNvSpPr/>
            <p:nvPr/>
          </p:nvSpPr>
          <p:spPr>
            <a:xfrm>
              <a:off x="0" y="-1"/>
              <a:ext cx="4639800" cy="3367200"/>
            </a:xfrm>
            <a:prstGeom prst="diagStripe">
              <a:avLst>
                <a:gd name="adj" fmla="val 51202"/>
              </a:avLst>
            </a:prstGeom>
            <a:solidFill>
              <a:schemeClr val="dk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867" b="0" i="0" u="none" strike="noStrike" cap="none">
                <a:solidFill>
                  <a:srgbClr val="3F3F3F"/>
                </a:solidFill>
                <a:latin typeface="Calibri"/>
                <a:ea typeface="Calibri"/>
                <a:cs typeface="Calibri"/>
                <a:sym typeface="Calibri"/>
              </a:endParaRPr>
            </a:p>
          </p:txBody>
        </p:sp>
        <p:cxnSp>
          <p:nvCxnSpPr>
            <p:cNvPr id="606" name="Google Shape;606;p64"/>
            <p:cNvCxnSpPr/>
            <p:nvPr/>
          </p:nvCxnSpPr>
          <p:spPr>
            <a:xfrm rot="10800000" flipH="1">
              <a:off x="1433638" y="93"/>
              <a:ext cx="1241100" cy="916500"/>
            </a:xfrm>
            <a:prstGeom prst="straightConnector1">
              <a:avLst/>
            </a:prstGeom>
            <a:noFill/>
            <a:ln w="9525" cap="flat" cmpd="sng">
              <a:solidFill>
                <a:srgbClr val="BFBFBF"/>
              </a:solidFill>
              <a:prstDash val="solid"/>
              <a:miter lim="800000"/>
              <a:headEnd type="none" w="sm" len="sm"/>
              <a:tailEnd type="none" w="sm" len="sm"/>
            </a:ln>
          </p:spPr>
        </p:cxnSp>
        <p:sp>
          <p:nvSpPr>
            <p:cNvPr id="607" name="Google Shape;607;p64"/>
            <p:cNvSpPr/>
            <p:nvPr/>
          </p:nvSpPr>
          <p:spPr>
            <a:xfrm rot="-2178996">
              <a:off x="-192216" y="1140830"/>
              <a:ext cx="1354503" cy="214810"/>
            </a:xfrm>
            <a:prstGeom prst="parallelogram">
              <a:avLst>
                <a:gd name="adj" fmla="val 72003"/>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867" b="0" i="0" u="none" strike="noStrike" cap="none">
                <a:solidFill>
                  <a:srgbClr val="FFFFFF"/>
                </a:solidFill>
                <a:latin typeface="Calibri"/>
                <a:ea typeface="Calibri"/>
                <a:cs typeface="Calibri"/>
                <a:sym typeface="Calibri"/>
              </a:endParaRPr>
            </a:p>
          </p:txBody>
        </p:sp>
      </p:grpSp>
      <p:sp>
        <p:nvSpPr>
          <p:cNvPr id="608" name="Google Shape;608;p64"/>
          <p:cNvSpPr/>
          <p:nvPr/>
        </p:nvSpPr>
        <p:spPr>
          <a:xfrm flipH="1">
            <a:off x="6680108" y="1"/>
            <a:ext cx="1447600" cy="639200"/>
          </a:xfrm>
          <a:prstGeom prst="parallelogram">
            <a:avLst>
              <a:gd name="adj" fmla="val 135617"/>
            </a:avLst>
          </a:prstGeom>
          <a:solidFill>
            <a:schemeClr val="accent6"/>
          </a:solidFill>
          <a:ln>
            <a:noFill/>
          </a:ln>
        </p:spPr>
        <p:txBody>
          <a:bodyPr spcFirstLastPara="1" wrap="square" lIns="91433" tIns="45700" rIns="91433" bIns="45700"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867" b="0" i="0" u="none" strike="noStrike" cap="none">
              <a:solidFill>
                <a:srgbClr val="FFFFFF"/>
              </a:solidFill>
              <a:latin typeface="Calibri"/>
              <a:ea typeface="Calibri"/>
              <a:cs typeface="Calibri"/>
              <a:sym typeface="Calibri"/>
            </a:endParaRPr>
          </a:p>
        </p:txBody>
      </p:sp>
      <p:sp>
        <p:nvSpPr>
          <p:cNvPr id="609" name="Google Shape;609;p64" title="Title "/>
          <p:cNvSpPr txBox="1">
            <a:spLocks noGrp="1"/>
          </p:cNvSpPr>
          <p:nvPr>
            <p:ph type="title"/>
          </p:nvPr>
        </p:nvSpPr>
        <p:spPr>
          <a:xfrm>
            <a:off x="518677" y="209028"/>
            <a:ext cx="8333200" cy="1215600"/>
          </a:xfrm>
          <a:prstGeom prst="rect">
            <a:avLst/>
          </a:prstGeom>
          <a:noFill/>
          <a:ln>
            <a:noFill/>
          </a:ln>
        </p:spPr>
        <p:txBody>
          <a:bodyPr spcFirstLastPara="1" wrap="square" lIns="68575" tIns="34275" rIns="68575" bIns="0" anchor="b" anchorCtr="0">
            <a:noAutofit/>
          </a:bodyPr>
          <a:lstStyle>
            <a:lvl1pPr lvl="0" algn="l" rtl="0">
              <a:lnSpc>
                <a:spcPct val="90000"/>
              </a:lnSpc>
              <a:spcBef>
                <a:spcPts val="0"/>
              </a:spcBef>
              <a:spcAft>
                <a:spcPts val="0"/>
              </a:spcAft>
              <a:buClr>
                <a:schemeClr val="accent1"/>
              </a:buClr>
              <a:buSzPts val="3300"/>
              <a:buFont typeface="Calibri"/>
              <a:buNone/>
              <a:defRPr sz="4400" b="1">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10" name="Google Shape;610;p64"/>
          <p:cNvSpPr txBox="1">
            <a:spLocks noGrp="1"/>
          </p:cNvSpPr>
          <p:nvPr>
            <p:ph type="ftr" idx="11"/>
          </p:nvPr>
        </p:nvSpPr>
        <p:spPr>
          <a:xfrm>
            <a:off x="338531" y="6356351"/>
            <a:ext cx="4114800" cy="3652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11" name="Google Shape;611;p64"/>
          <p:cNvSpPr txBox="1">
            <a:spLocks noGrp="1"/>
          </p:cNvSpPr>
          <p:nvPr>
            <p:ph type="sldNum" idx="12"/>
          </p:nvPr>
        </p:nvSpPr>
        <p:spPr>
          <a:xfrm>
            <a:off x="11146971" y="6356351"/>
            <a:ext cx="740000" cy="3652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A5A5A5"/>
              </a:buClr>
              <a:buSzPts val="900"/>
              <a:buFont typeface="Calibri"/>
              <a:buNone/>
              <a:defRPr sz="1200" b="0" i="0" u="none" strike="noStrike" cap="none">
                <a:solidFill>
                  <a:srgbClr val="A5A5A5"/>
                </a:solidFill>
                <a:latin typeface="Calibri"/>
                <a:ea typeface="Calibri"/>
                <a:cs typeface="Calibri"/>
                <a:sym typeface="Calibri"/>
              </a:defRPr>
            </a:lvl1pPr>
            <a:lvl2pPr marL="0" marR="0" lvl="1" indent="0" algn="r" rtl="0">
              <a:lnSpc>
                <a:spcPct val="100000"/>
              </a:lnSpc>
              <a:spcBef>
                <a:spcPts val="0"/>
              </a:spcBef>
              <a:spcAft>
                <a:spcPts val="0"/>
              </a:spcAft>
              <a:buClr>
                <a:srgbClr val="A5A5A5"/>
              </a:buClr>
              <a:buSzPts val="900"/>
              <a:buFont typeface="Calibri"/>
              <a:buNone/>
              <a:defRPr sz="1200" b="0" i="0" u="none" strike="noStrike" cap="none">
                <a:solidFill>
                  <a:srgbClr val="A5A5A5"/>
                </a:solidFill>
                <a:latin typeface="Calibri"/>
                <a:ea typeface="Calibri"/>
                <a:cs typeface="Calibri"/>
                <a:sym typeface="Calibri"/>
              </a:defRPr>
            </a:lvl2pPr>
            <a:lvl3pPr marL="0" marR="0" lvl="2" indent="0" algn="r" rtl="0">
              <a:lnSpc>
                <a:spcPct val="100000"/>
              </a:lnSpc>
              <a:spcBef>
                <a:spcPts val="0"/>
              </a:spcBef>
              <a:spcAft>
                <a:spcPts val="0"/>
              </a:spcAft>
              <a:buClr>
                <a:srgbClr val="A5A5A5"/>
              </a:buClr>
              <a:buSzPts val="900"/>
              <a:buFont typeface="Calibri"/>
              <a:buNone/>
              <a:defRPr sz="1200" b="0" i="0" u="none" strike="noStrike" cap="none">
                <a:solidFill>
                  <a:srgbClr val="A5A5A5"/>
                </a:solidFill>
                <a:latin typeface="Calibri"/>
                <a:ea typeface="Calibri"/>
                <a:cs typeface="Calibri"/>
                <a:sym typeface="Calibri"/>
              </a:defRPr>
            </a:lvl3pPr>
            <a:lvl4pPr marL="0" marR="0" lvl="3" indent="0" algn="r" rtl="0">
              <a:lnSpc>
                <a:spcPct val="100000"/>
              </a:lnSpc>
              <a:spcBef>
                <a:spcPts val="0"/>
              </a:spcBef>
              <a:spcAft>
                <a:spcPts val="0"/>
              </a:spcAft>
              <a:buClr>
                <a:srgbClr val="A5A5A5"/>
              </a:buClr>
              <a:buSzPts val="900"/>
              <a:buFont typeface="Calibri"/>
              <a:buNone/>
              <a:defRPr sz="1200" b="0" i="0" u="none" strike="noStrike" cap="none">
                <a:solidFill>
                  <a:srgbClr val="A5A5A5"/>
                </a:solidFill>
                <a:latin typeface="Calibri"/>
                <a:ea typeface="Calibri"/>
                <a:cs typeface="Calibri"/>
                <a:sym typeface="Calibri"/>
              </a:defRPr>
            </a:lvl4pPr>
            <a:lvl5pPr marL="0" marR="0" lvl="4" indent="0" algn="r" rtl="0">
              <a:lnSpc>
                <a:spcPct val="100000"/>
              </a:lnSpc>
              <a:spcBef>
                <a:spcPts val="0"/>
              </a:spcBef>
              <a:spcAft>
                <a:spcPts val="0"/>
              </a:spcAft>
              <a:buClr>
                <a:srgbClr val="A5A5A5"/>
              </a:buClr>
              <a:buSzPts val="900"/>
              <a:buFont typeface="Calibri"/>
              <a:buNone/>
              <a:defRPr sz="1200" b="0" i="0" u="none" strike="noStrike" cap="none">
                <a:solidFill>
                  <a:srgbClr val="A5A5A5"/>
                </a:solidFill>
                <a:latin typeface="Calibri"/>
                <a:ea typeface="Calibri"/>
                <a:cs typeface="Calibri"/>
                <a:sym typeface="Calibri"/>
              </a:defRPr>
            </a:lvl5pPr>
            <a:lvl6pPr marL="0" marR="0" lvl="5" indent="0" algn="r" rtl="0">
              <a:lnSpc>
                <a:spcPct val="100000"/>
              </a:lnSpc>
              <a:spcBef>
                <a:spcPts val="0"/>
              </a:spcBef>
              <a:spcAft>
                <a:spcPts val="0"/>
              </a:spcAft>
              <a:buClr>
                <a:srgbClr val="A5A5A5"/>
              </a:buClr>
              <a:buSzPts val="900"/>
              <a:buFont typeface="Calibri"/>
              <a:buNone/>
              <a:defRPr sz="1200" b="0" i="0" u="none" strike="noStrike" cap="none">
                <a:solidFill>
                  <a:srgbClr val="A5A5A5"/>
                </a:solidFill>
                <a:latin typeface="Calibri"/>
                <a:ea typeface="Calibri"/>
                <a:cs typeface="Calibri"/>
                <a:sym typeface="Calibri"/>
              </a:defRPr>
            </a:lvl6pPr>
            <a:lvl7pPr marL="0" marR="0" lvl="6" indent="0" algn="r" rtl="0">
              <a:lnSpc>
                <a:spcPct val="100000"/>
              </a:lnSpc>
              <a:spcBef>
                <a:spcPts val="0"/>
              </a:spcBef>
              <a:spcAft>
                <a:spcPts val="0"/>
              </a:spcAft>
              <a:buClr>
                <a:srgbClr val="A5A5A5"/>
              </a:buClr>
              <a:buSzPts val="900"/>
              <a:buFont typeface="Calibri"/>
              <a:buNone/>
              <a:defRPr sz="1200" b="0" i="0" u="none" strike="noStrike" cap="none">
                <a:solidFill>
                  <a:srgbClr val="A5A5A5"/>
                </a:solidFill>
                <a:latin typeface="Calibri"/>
                <a:ea typeface="Calibri"/>
                <a:cs typeface="Calibri"/>
                <a:sym typeface="Calibri"/>
              </a:defRPr>
            </a:lvl7pPr>
            <a:lvl8pPr marL="0" marR="0" lvl="7" indent="0" algn="r" rtl="0">
              <a:lnSpc>
                <a:spcPct val="100000"/>
              </a:lnSpc>
              <a:spcBef>
                <a:spcPts val="0"/>
              </a:spcBef>
              <a:spcAft>
                <a:spcPts val="0"/>
              </a:spcAft>
              <a:buClr>
                <a:srgbClr val="A5A5A5"/>
              </a:buClr>
              <a:buSzPts val="900"/>
              <a:buFont typeface="Calibri"/>
              <a:buNone/>
              <a:defRPr sz="1200" b="0" i="0" u="none" strike="noStrike" cap="none">
                <a:solidFill>
                  <a:srgbClr val="A5A5A5"/>
                </a:solidFill>
                <a:latin typeface="Calibri"/>
                <a:ea typeface="Calibri"/>
                <a:cs typeface="Calibri"/>
                <a:sym typeface="Calibri"/>
              </a:defRPr>
            </a:lvl8pPr>
            <a:lvl9pPr marL="0" marR="0" lvl="8" indent="0" algn="r" rtl="0">
              <a:lnSpc>
                <a:spcPct val="100000"/>
              </a:lnSpc>
              <a:spcBef>
                <a:spcPts val="0"/>
              </a:spcBef>
              <a:spcAft>
                <a:spcPts val="0"/>
              </a:spcAft>
              <a:buClr>
                <a:srgbClr val="A5A5A5"/>
              </a:buClr>
              <a:buSzPts val="900"/>
              <a:buFont typeface="Calibri"/>
              <a:buNone/>
              <a:defRPr sz="1200" b="0" i="0" u="none" strike="noStrike" cap="none">
                <a:solidFill>
                  <a:srgbClr val="A5A5A5"/>
                </a:solidFill>
                <a:latin typeface="Calibri"/>
                <a:ea typeface="Calibri"/>
                <a:cs typeface="Calibri"/>
                <a:sym typeface="Calibri"/>
              </a:defRPr>
            </a:lvl9pPr>
          </a:lstStyle>
          <a:p>
            <a:fld id="{00000000-1234-1234-1234-123412341234}" type="slidenum">
              <a:rPr lang="vi" smtClean="0"/>
              <a:pPr/>
              <a:t>‹#›</a:t>
            </a:fld>
            <a:endParaRPr lang="vi"/>
          </a:p>
        </p:txBody>
      </p:sp>
    </p:spTree>
    <p:extLst>
      <p:ext uri="{BB962C8B-B14F-4D97-AF65-F5344CB8AC3E}">
        <p14:creationId xmlns:p14="http://schemas.microsoft.com/office/powerpoint/2010/main" val="1734086847"/>
      </p:ext>
    </p:extLst>
  </p:cSld>
  <p:clrMapOvr>
    <a:masterClrMapping/>
  </p:clrMapOvr>
  <p:extLst mod="1">
    <p:ext uri="{DCECCB84-F9BA-43D5-87BE-67443E8EF086}">
      <p15:sldGuideLst xmlns:p15="http://schemas.microsoft.com/office/powerpoint/2012/main">
        <p15:guide id="1" orient="horz" pos="107">
          <p15:clr>
            <a:srgbClr val="FBAE40"/>
          </p15:clr>
        </p15:guide>
        <p15:guide id="2" pos="2880">
          <p15:clr>
            <a:srgbClr val="FBAE40"/>
          </p15:clr>
        </p15:guide>
        <p15:guide id="3" pos="58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with Image">
  <p:cSld name="Section Header with Image">
    <p:spTree>
      <p:nvGrpSpPr>
        <p:cNvPr id="1" name="Shape 417"/>
        <p:cNvGrpSpPr/>
        <p:nvPr/>
      </p:nvGrpSpPr>
      <p:grpSpPr>
        <a:xfrm>
          <a:off x="0" y="0"/>
          <a:ext cx="0" cy="0"/>
          <a:chOff x="0" y="0"/>
          <a:chExt cx="0" cy="0"/>
        </a:xfrm>
      </p:grpSpPr>
      <p:sp>
        <p:nvSpPr>
          <p:cNvPr id="418" name="Google Shape;418;p47"/>
          <p:cNvSpPr/>
          <p:nvPr/>
        </p:nvSpPr>
        <p:spPr>
          <a:xfrm rot="10800000" flipH="1">
            <a:off x="0" y="104"/>
            <a:ext cx="10625200" cy="5404000"/>
          </a:xfrm>
          <a:prstGeom prst="rtTriangle">
            <a:avLst/>
          </a:prstGeom>
          <a:solidFill>
            <a:schemeClr val="dk2"/>
          </a:solidFill>
          <a:ln>
            <a:noFill/>
          </a:ln>
        </p:spPr>
        <p:txBody>
          <a:bodyPr spcFirstLastPara="1" wrap="square" lIns="91433" tIns="45700" rIns="91433" bIns="45700"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867" b="0" i="0" u="none" strike="noStrike" cap="none">
              <a:solidFill>
                <a:srgbClr val="FFFFFF"/>
              </a:solidFill>
              <a:latin typeface="Calibri"/>
              <a:ea typeface="Calibri"/>
              <a:cs typeface="Calibri"/>
              <a:sym typeface="Calibri"/>
            </a:endParaRPr>
          </a:p>
        </p:txBody>
      </p:sp>
      <p:sp>
        <p:nvSpPr>
          <p:cNvPr id="419" name="Google Shape;419;p47"/>
          <p:cNvSpPr/>
          <p:nvPr/>
        </p:nvSpPr>
        <p:spPr>
          <a:xfrm rot="-1641058">
            <a:off x="-637239" y="3588182"/>
            <a:ext cx="3860353" cy="1746983"/>
          </a:xfrm>
          <a:prstGeom prst="parallelogram">
            <a:avLst>
              <a:gd name="adj" fmla="val 53218"/>
            </a:avLst>
          </a:prstGeom>
          <a:solidFill>
            <a:schemeClr val="accent2"/>
          </a:solidFill>
          <a:ln>
            <a:noFill/>
          </a:ln>
        </p:spPr>
        <p:txBody>
          <a:bodyPr spcFirstLastPara="1" wrap="square" lIns="91433" tIns="45700" rIns="91433" bIns="45700"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867" b="0" i="0" u="none" strike="noStrike" cap="none">
              <a:solidFill>
                <a:srgbClr val="FFFFFF"/>
              </a:solidFill>
              <a:latin typeface="Calibri"/>
              <a:ea typeface="Calibri"/>
              <a:cs typeface="Calibri"/>
              <a:sym typeface="Calibri"/>
            </a:endParaRPr>
          </a:p>
        </p:txBody>
      </p:sp>
      <p:cxnSp>
        <p:nvCxnSpPr>
          <p:cNvPr id="420" name="Google Shape;420;p47"/>
          <p:cNvCxnSpPr/>
          <p:nvPr/>
        </p:nvCxnSpPr>
        <p:spPr>
          <a:xfrm rot="10800000" flipH="1">
            <a:off x="0" y="1009996"/>
            <a:ext cx="1785200" cy="907600"/>
          </a:xfrm>
          <a:prstGeom prst="straightConnector1">
            <a:avLst/>
          </a:prstGeom>
          <a:noFill/>
          <a:ln w="9525" cap="flat" cmpd="sng">
            <a:solidFill>
              <a:srgbClr val="A5A5A5"/>
            </a:solidFill>
            <a:prstDash val="solid"/>
            <a:miter lim="800000"/>
            <a:headEnd type="none" w="sm" len="sm"/>
            <a:tailEnd type="none" w="sm" len="sm"/>
          </a:ln>
        </p:spPr>
      </p:cxnSp>
      <p:sp>
        <p:nvSpPr>
          <p:cNvPr id="421" name="Google Shape;421;p47" title="Title"/>
          <p:cNvSpPr txBox="1">
            <a:spLocks noGrp="1"/>
          </p:cNvSpPr>
          <p:nvPr>
            <p:ph type="title"/>
          </p:nvPr>
        </p:nvSpPr>
        <p:spPr>
          <a:xfrm>
            <a:off x="6283843" y="1987420"/>
            <a:ext cx="4911600" cy="1790000"/>
          </a:xfrm>
          <a:prstGeom prst="rect">
            <a:avLst/>
          </a:prstGeom>
          <a:noFill/>
          <a:ln>
            <a:noFill/>
          </a:ln>
        </p:spPr>
        <p:txBody>
          <a:bodyPr spcFirstLastPara="1" wrap="square" lIns="68575" tIns="34275" rIns="68575" bIns="0" anchor="b" anchorCtr="0">
            <a:noAutofit/>
          </a:bodyPr>
          <a:lstStyle>
            <a:lvl1pPr lvl="0" algn="l" rtl="0">
              <a:lnSpc>
                <a:spcPct val="90000"/>
              </a:lnSpc>
              <a:spcBef>
                <a:spcPts val="0"/>
              </a:spcBef>
              <a:spcAft>
                <a:spcPts val="0"/>
              </a:spcAft>
              <a:buClr>
                <a:schemeClr val="accent1"/>
              </a:buClr>
              <a:buSzPts val="3000"/>
              <a:buFont typeface="Calibri"/>
              <a:buNone/>
              <a:defRPr sz="4000" b="1">
                <a:solidFill>
                  <a:schemeClr val="accent1"/>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422" name="Google Shape;422;p47" title="Subtitle"/>
          <p:cNvSpPr txBox="1">
            <a:spLocks noGrp="1"/>
          </p:cNvSpPr>
          <p:nvPr>
            <p:ph type="body" idx="1"/>
          </p:nvPr>
        </p:nvSpPr>
        <p:spPr>
          <a:xfrm>
            <a:off x="6283843" y="3792047"/>
            <a:ext cx="4911600" cy="910400"/>
          </a:xfrm>
          <a:prstGeom prst="rect">
            <a:avLst/>
          </a:prstGeom>
          <a:noFill/>
          <a:ln>
            <a:noFill/>
          </a:ln>
        </p:spPr>
        <p:txBody>
          <a:bodyPr spcFirstLastPara="1" wrap="square" lIns="68575" tIns="34275" rIns="68575" bIns="34275" anchor="t" anchorCtr="0">
            <a:noAutofit/>
          </a:bodyPr>
          <a:lstStyle>
            <a:lvl1pPr marL="609585" marR="0" lvl="0" indent="-304792" algn="l" rtl="0">
              <a:lnSpc>
                <a:spcPct val="90000"/>
              </a:lnSpc>
              <a:spcBef>
                <a:spcPts val="1067"/>
              </a:spcBef>
              <a:spcAft>
                <a:spcPts val="0"/>
              </a:spcAft>
              <a:buClr>
                <a:srgbClr val="2E7A40"/>
              </a:buClr>
              <a:buSzPts val="1500"/>
              <a:buFont typeface="Arial"/>
              <a:buNone/>
              <a:defRPr sz="2000" b="0" i="0" u="none" strike="noStrike" cap="none">
                <a:solidFill>
                  <a:schemeClr val="accent6"/>
                </a:solidFill>
                <a:latin typeface="Calibri"/>
                <a:ea typeface="Calibri"/>
                <a:cs typeface="Calibri"/>
                <a:sym typeface="Calibri"/>
              </a:defRPr>
            </a:lvl1pPr>
            <a:lvl2pPr marL="1219170" marR="0" lvl="1" indent="-304792" algn="l" rtl="0">
              <a:lnSpc>
                <a:spcPct val="90000"/>
              </a:lnSpc>
              <a:spcBef>
                <a:spcPts val="533"/>
              </a:spcBef>
              <a:spcAft>
                <a:spcPts val="0"/>
              </a:spcAft>
              <a:buClr>
                <a:srgbClr val="2E7A40"/>
              </a:buClr>
              <a:buSzPts val="1500"/>
              <a:buFont typeface="Arial"/>
              <a:buNone/>
              <a:defRPr sz="2000" b="0" i="0" u="none" strike="noStrike" cap="none">
                <a:solidFill>
                  <a:srgbClr val="909090"/>
                </a:solidFill>
                <a:latin typeface="Calibri"/>
                <a:ea typeface="Calibri"/>
                <a:cs typeface="Calibri"/>
                <a:sym typeface="Calibri"/>
              </a:defRPr>
            </a:lvl2pPr>
            <a:lvl3pPr marL="1828754" marR="0" lvl="2" indent="-304792" algn="l" rtl="0">
              <a:lnSpc>
                <a:spcPct val="90000"/>
              </a:lnSpc>
              <a:spcBef>
                <a:spcPts val="533"/>
              </a:spcBef>
              <a:spcAft>
                <a:spcPts val="0"/>
              </a:spcAft>
              <a:buClr>
                <a:srgbClr val="2E7A40"/>
              </a:buClr>
              <a:buSzPts val="1400"/>
              <a:buFont typeface="Arial"/>
              <a:buNone/>
              <a:defRPr sz="1867" b="0" i="0" u="none" strike="noStrike" cap="none">
                <a:solidFill>
                  <a:srgbClr val="909090"/>
                </a:solidFill>
                <a:latin typeface="Calibri"/>
                <a:ea typeface="Calibri"/>
                <a:cs typeface="Calibri"/>
                <a:sym typeface="Calibri"/>
              </a:defRPr>
            </a:lvl3pPr>
            <a:lvl4pPr marL="2438339" marR="0" lvl="3" indent="-304792" algn="l" rtl="0">
              <a:lnSpc>
                <a:spcPct val="90000"/>
              </a:lnSpc>
              <a:spcBef>
                <a:spcPts val="533"/>
              </a:spcBef>
              <a:spcAft>
                <a:spcPts val="0"/>
              </a:spcAft>
              <a:buClr>
                <a:srgbClr val="2E7A40"/>
              </a:buClr>
              <a:buSzPts val="1200"/>
              <a:buFont typeface="Arial"/>
              <a:buNone/>
              <a:defRPr sz="1600" b="0" i="0" u="none" strike="noStrike" cap="none">
                <a:solidFill>
                  <a:srgbClr val="909090"/>
                </a:solidFill>
                <a:latin typeface="Calibri"/>
                <a:ea typeface="Calibri"/>
                <a:cs typeface="Calibri"/>
                <a:sym typeface="Calibri"/>
              </a:defRPr>
            </a:lvl4pPr>
            <a:lvl5pPr marL="3047924" marR="0" lvl="4" indent="-304792" algn="l" rtl="0">
              <a:lnSpc>
                <a:spcPct val="90000"/>
              </a:lnSpc>
              <a:spcBef>
                <a:spcPts val="533"/>
              </a:spcBef>
              <a:spcAft>
                <a:spcPts val="0"/>
              </a:spcAft>
              <a:buClr>
                <a:srgbClr val="2E7A40"/>
              </a:buClr>
              <a:buSzPts val="1200"/>
              <a:buFont typeface="Arial"/>
              <a:buNone/>
              <a:defRPr sz="1600" b="0" i="0" u="none" strike="noStrike" cap="none">
                <a:solidFill>
                  <a:srgbClr val="909090"/>
                </a:solidFill>
                <a:latin typeface="Calibri"/>
                <a:ea typeface="Calibri"/>
                <a:cs typeface="Calibri"/>
                <a:sym typeface="Calibri"/>
              </a:defRPr>
            </a:lvl5pPr>
            <a:lvl6pPr marL="3657509" marR="0" lvl="5" indent="-304792" algn="l" rtl="0">
              <a:lnSpc>
                <a:spcPct val="90000"/>
              </a:lnSpc>
              <a:spcBef>
                <a:spcPts val="533"/>
              </a:spcBef>
              <a:spcAft>
                <a:spcPts val="0"/>
              </a:spcAft>
              <a:buClr>
                <a:srgbClr val="909090"/>
              </a:buClr>
              <a:buSzPts val="1200"/>
              <a:buFont typeface="Arial"/>
              <a:buNone/>
              <a:defRPr sz="1600" b="0" i="0" u="none" strike="noStrike" cap="none">
                <a:solidFill>
                  <a:srgbClr val="909090"/>
                </a:solidFill>
                <a:latin typeface="Calibri"/>
                <a:ea typeface="Calibri"/>
                <a:cs typeface="Calibri"/>
                <a:sym typeface="Calibri"/>
              </a:defRPr>
            </a:lvl6pPr>
            <a:lvl7pPr marL="4267093" marR="0" lvl="6" indent="-304792" algn="l" rtl="0">
              <a:lnSpc>
                <a:spcPct val="90000"/>
              </a:lnSpc>
              <a:spcBef>
                <a:spcPts val="533"/>
              </a:spcBef>
              <a:spcAft>
                <a:spcPts val="0"/>
              </a:spcAft>
              <a:buClr>
                <a:srgbClr val="909090"/>
              </a:buClr>
              <a:buSzPts val="1200"/>
              <a:buFont typeface="Arial"/>
              <a:buNone/>
              <a:defRPr sz="1600" b="0" i="0" u="none" strike="noStrike" cap="none">
                <a:solidFill>
                  <a:srgbClr val="909090"/>
                </a:solidFill>
                <a:latin typeface="Calibri"/>
                <a:ea typeface="Calibri"/>
                <a:cs typeface="Calibri"/>
                <a:sym typeface="Calibri"/>
              </a:defRPr>
            </a:lvl7pPr>
            <a:lvl8pPr marL="4876678" marR="0" lvl="7" indent="-304792" algn="l" rtl="0">
              <a:lnSpc>
                <a:spcPct val="90000"/>
              </a:lnSpc>
              <a:spcBef>
                <a:spcPts val="533"/>
              </a:spcBef>
              <a:spcAft>
                <a:spcPts val="0"/>
              </a:spcAft>
              <a:buClr>
                <a:srgbClr val="909090"/>
              </a:buClr>
              <a:buSzPts val="1200"/>
              <a:buFont typeface="Arial"/>
              <a:buNone/>
              <a:defRPr sz="1600" b="0" i="0" u="none" strike="noStrike" cap="none">
                <a:solidFill>
                  <a:srgbClr val="909090"/>
                </a:solidFill>
                <a:latin typeface="Calibri"/>
                <a:ea typeface="Calibri"/>
                <a:cs typeface="Calibri"/>
                <a:sym typeface="Calibri"/>
              </a:defRPr>
            </a:lvl8pPr>
            <a:lvl9pPr marL="5486263" marR="0" lvl="8" indent="-304792" algn="l" rtl="0">
              <a:lnSpc>
                <a:spcPct val="90000"/>
              </a:lnSpc>
              <a:spcBef>
                <a:spcPts val="533"/>
              </a:spcBef>
              <a:spcAft>
                <a:spcPts val="0"/>
              </a:spcAft>
              <a:buClr>
                <a:srgbClr val="909090"/>
              </a:buClr>
              <a:buSzPts val="1200"/>
              <a:buFont typeface="Arial"/>
              <a:buNone/>
              <a:defRPr sz="1600" b="0" i="0" u="none" strike="noStrike" cap="none">
                <a:solidFill>
                  <a:srgbClr val="909090"/>
                </a:solidFill>
                <a:latin typeface="Calibri"/>
                <a:ea typeface="Calibri"/>
                <a:cs typeface="Calibri"/>
                <a:sym typeface="Calibri"/>
              </a:defRPr>
            </a:lvl9pPr>
          </a:lstStyle>
          <a:p>
            <a:endParaRPr/>
          </a:p>
        </p:txBody>
      </p:sp>
      <p:cxnSp>
        <p:nvCxnSpPr>
          <p:cNvPr id="423" name="Google Shape;423;p47"/>
          <p:cNvCxnSpPr/>
          <p:nvPr/>
        </p:nvCxnSpPr>
        <p:spPr>
          <a:xfrm rot="10800000" flipH="1">
            <a:off x="9004301" y="3924599"/>
            <a:ext cx="3188000" cy="1688800"/>
          </a:xfrm>
          <a:prstGeom prst="straightConnector1">
            <a:avLst/>
          </a:prstGeom>
          <a:noFill/>
          <a:ln w="9525" cap="flat" cmpd="sng">
            <a:solidFill>
              <a:schemeClr val="accent2"/>
            </a:solidFill>
            <a:prstDash val="solid"/>
            <a:miter lim="800000"/>
            <a:headEnd type="none" w="sm" len="sm"/>
            <a:tailEnd type="none" w="sm" len="sm"/>
          </a:ln>
        </p:spPr>
      </p:cxnSp>
      <p:sp>
        <p:nvSpPr>
          <p:cNvPr id="424" name="Google Shape;424;p47"/>
          <p:cNvSpPr/>
          <p:nvPr/>
        </p:nvSpPr>
        <p:spPr>
          <a:xfrm>
            <a:off x="7754112" y="0"/>
            <a:ext cx="2258800" cy="742800"/>
          </a:xfrm>
          <a:prstGeom prst="parallelogram">
            <a:avLst>
              <a:gd name="adj" fmla="val 195850"/>
            </a:avLst>
          </a:prstGeom>
          <a:solidFill>
            <a:schemeClr val="accent1"/>
          </a:solidFill>
          <a:ln>
            <a:noFill/>
          </a:ln>
        </p:spPr>
        <p:txBody>
          <a:bodyPr spcFirstLastPara="1" wrap="square" lIns="91433" tIns="45700" rIns="91433" bIns="45700"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867" b="0" i="0" u="none" strike="noStrike" cap="none">
              <a:solidFill>
                <a:srgbClr val="FFFFFF"/>
              </a:solidFill>
              <a:latin typeface="Calibri"/>
              <a:ea typeface="Calibri"/>
              <a:cs typeface="Calibri"/>
              <a:sym typeface="Calibri"/>
            </a:endParaRPr>
          </a:p>
        </p:txBody>
      </p:sp>
      <p:cxnSp>
        <p:nvCxnSpPr>
          <p:cNvPr id="425" name="Google Shape;425;p47"/>
          <p:cNvCxnSpPr/>
          <p:nvPr/>
        </p:nvCxnSpPr>
        <p:spPr>
          <a:xfrm rot="10800000" flipH="1">
            <a:off x="0" y="408511"/>
            <a:ext cx="6595600" cy="3403200"/>
          </a:xfrm>
          <a:prstGeom prst="straightConnector1">
            <a:avLst/>
          </a:prstGeom>
          <a:noFill/>
          <a:ln w="9525" cap="flat" cmpd="sng">
            <a:solidFill>
              <a:srgbClr val="A5A5A5"/>
            </a:solidFill>
            <a:prstDash val="solid"/>
            <a:miter lim="800000"/>
            <a:headEnd type="none" w="sm" len="sm"/>
            <a:tailEnd type="none" w="sm" len="sm"/>
          </a:ln>
        </p:spPr>
      </p:cxnSp>
      <p:sp>
        <p:nvSpPr>
          <p:cNvPr id="426" name="Google Shape;426;p47"/>
          <p:cNvSpPr>
            <a:spLocks noGrp="1"/>
          </p:cNvSpPr>
          <p:nvPr>
            <p:ph type="pic" idx="2"/>
          </p:nvPr>
        </p:nvSpPr>
        <p:spPr>
          <a:xfrm>
            <a:off x="1683399" y="860944"/>
            <a:ext cx="4428400" cy="5137200"/>
          </a:xfrm>
          <a:prstGeom prst="rect">
            <a:avLst/>
          </a:prstGeom>
          <a:noFill/>
          <a:ln>
            <a:noFill/>
          </a:ln>
        </p:spPr>
        <p:txBody>
          <a:bodyPr spcFirstLastPara="1" wrap="square" lIns="68575" tIns="34275" rIns="68575" bIns="34275" anchor="ctr" anchorCtr="0">
            <a:noAutofit/>
          </a:bodyPr>
          <a:lstStyle>
            <a:lvl1pPr marR="0" lvl="0" algn="ctr" rtl="0">
              <a:lnSpc>
                <a:spcPct val="90000"/>
              </a:lnSpc>
              <a:spcBef>
                <a:spcPts val="1067"/>
              </a:spcBef>
              <a:spcAft>
                <a:spcPts val="0"/>
              </a:spcAft>
              <a:buClr>
                <a:srgbClr val="2E7A40"/>
              </a:buClr>
              <a:buSzPts val="18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533"/>
              </a:spcBef>
              <a:spcAft>
                <a:spcPts val="0"/>
              </a:spcAft>
              <a:buClr>
                <a:srgbClr val="2E7A40"/>
              </a:buClr>
              <a:buSzPts val="1500"/>
              <a:buFont typeface="Arial"/>
              <a:buChar char="•"/>
              <a:defRPr sz="2000" b="0" i="0" u="none" strike="noStrike" cap="none">
                <a:solidFill>
                  <a:schemeClr val="dk1"/>
                </a:solidFill>
                <a:latin typeface="Calibri"/>
                <a:ea typeface="Calibri"/>
                <a:cs typeface="Calibri"/>
                <a:sym typeface="Calibri"/>
              </a:defRPr>
            </a:lvl2pPr>
            <a:lvl3pPr marR="0" lvl="2" algn="l" rtl="0">
              <a:lnSpc>
                <a:spcPct val="90000"/>
              </a:lnSpc>
              <a:spcBef>
                <a:spcPts val="533"/>
              </a:spcBef>
              <a:spcAft>
                <a:spcPts val="0"/>
              </a:spcAft>
              <a:buClr>
                <a:srgbClr val="2E7A40"/>
              </a:buClr>
              <a:buSzPts val="1400"/>
              <a:buFont typeface="Arial"/>
              <a:buChar char="•"/>
              <a:defRPr sz="1867" b="0" i="0" u="none" strike="noStrike" cap="none">
                <a:solidFill>
                  <a:schemeClr val="dk1"/>
                </a:solidFill>
                <a:latin typeface="Calibri"/>
                <a:ea typeface="Calibri"/>
                <a:cs typeface="Calibri"/>
                <a:sym typeface="Calibri"/>
              </a:defRPr>
            </a:lvl3pPr>
            <a:lvl4pPr marR="0" lvl="3" algn="l" rtl="0">
              <a:lnSpc>
                <a:spcPct val="90000"/>
              </a:lnSpc>
              <a:spcBef>
                <a:spcPts val="533"/>
              </a:spcBef>
              <a:spcAft>
                <a:spcPts val="0"/>
              </a:spcAft>
              <a:buClr>
                <a:srgbClr val="2E7A40"/>
              </a:buClr>
              <a:buSzPts val="1200"/>
              <a:buFont typeface="Arial"/>
              <a:buChar char="•"/>
              <a:defRPr sz="1600" b="0" i="0" u="none" strike="noStrike" cap="none">
                <a:solidFill>
                  <a:schemeClr val="dk1"/>
                </a:solidFill>
                <a:latin typeface="Calibri"/>
                <a:ea typeface="Calibri"/>
                <a:cs typeface="Calibri"/>
                <a:sym typeface="Calibri"/>
              </a:defRPr>
            </a:lvl4pPr>
            <a:lvl5pPr marR="0" lvl="4" algn="l" rtl="0">
              <a:lnSpc>
                <a:spcPct val="90000"/>
              </a:lnSpc>
              <a:spcBef>
                <a:spcPts val="533"/>
              </a:spcBef>
              <a:spcAft>
                <a:spcPts val="0"/>
              </a:spcAft>
              <a:buClr>
                <a:srgbClr val="2E7A40"/>
              </a:buClr>
              <a:buSzPts val="1200"/>
              <a:buFont typeface="Arial"/>
              <a:buChar char="•"/>
              <a:defRPr sz="1600" b="0" i="0" u="none" strike="noStrike" cap="none">
                <a:solidFill>
                  <a:schemeClr val="dk1"/>
                </a:solidFill>
                <a:latin typeface="Calibri"/>
                <a:ea typeface="Calibri"/>
                <a:cs typeface="Calibri"/>
                <a:sym typeface="Calibri"/>
              </a:defRPr>
            </a:lvl5pPr>
            <a:lvl6pPr marR="0" lvl="5"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6pPr>
            <a:lvl7pPr marR="0" lvl="6"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7pPr>
            <a:lvl8pPr marR="0" lvl="7"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8pPr>
            <a:lvl9pPr marR="0" lvl="8"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9pPr>
          </a:lstStyle>
          <a:p>
            <a:endParaRPr/>
          </a:p>
        </p:txBody>
      </p:sp>
      <p:cxnSp>
        <p:nvCxnSpPr>
          <p:cNvPr id="427" name="Google Shape;427;p47"/>
          <p:cNvCxnSpPr/>
          <p:nvPr/>
        </p:nvCxnSpPr>
        <p:spPr>
          <a:xfrm rot="10800000" flipH="1">
            <a:off x="-17837" y="5266799"/>
            <a:ext cx="1919600" cy="1001200"/>
          </a:xfrm>
          <a:prstGeom prst="straightConnector1">
            <a:avLst/>
          </a:prstGeom>
          <a:noFill/>
          <a:ln w="9525" cap="flat" cmpd="sng">
            <a:solidFill>
              <a:schemeClr val="accent1"/>
            </a:solidFill>
            <a:prstDash val="solid"/>
            <a:miter lim="800000"/>
            <a:headEnd type="none" w="sm" len="sm"/>
            <a:tailEnd type="none" w="sm" len="sm"/>
          </a:ln>
        </p:spPr>
      </p:cxnSp>
      <p:sp>
        <p:nvSpPr>
          <p:cNvPr id="428" name="Google Shape;428;p47"/>
          <p:cNvSpPr/>
          <p:nvPr/>
        </p:nvSpPr>
        <p:spPr>
          <a:xfrm rot="-1640934">
            <a:off x="-138959" y="3407073"/>
            <a:ext cx="1438373" cy="236511"/>
          </a:xfrm>
          <a:prstGeom prst="parallelogram">
            <a:avLst>
              <a:gd name="adj" fmla="val 53218"/>
            </a:avLst>
          </a:prstGeom>
          <a:solidFill>
            <a:srgbClr val="A5A5A5"/>
          </a:solidFill>
          <a:ln>
            <a:noFill/>
          </a:ln>
        </p:spPr>
        <p:txBody>
          <a:bodyPr spcFirstLastPara="1" wrap="square" lIns="91433" tIns="45700" rIns="91433" bIns="45700"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867"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86368299"/>
      </p:ext>
    </p:extLst>
  </p:cSld>
  <p:clrMapOvr>
    <a:masterClrMapping/>
  </p:clrMapOvr>
  <p:extLst>
    <p:ext uri="{DCECCB84-F9BA-43D5-87BE-67443E8EF086}">
      <p15:sldGuideLst xmlns:p15="http://schemas.microsoft.com/office/powerpoint/2012/main">
        <p15:guide id="1" orient="horz" pos="1637">
          <p15:clr>
            <a:srgbClr val="FBAE40"/>
          </p15:clr>
        </p15:guide>
        <p15:guide id="2" pos="2880">
          <p15:clr>
            <a:srgbClr val="FBAE40"/>
          </p15:clr>
        </p15:guide>
        <p15:guide id="3" pos="107">
          <p15:clr>
            <a:srgbClr val="FBAE40"/>
          </p15:clr>
        </p15:guide>
        <p15:guide id="4" orient="horz" pos="3127">
          <p15:clr>
            <a:srgbClr val="FBAE40"/>
          </p15:clr>
        </p15:guide>
        <p15:guide id="5" pos="5653">
          <p15:clr>
            <a:srgbClr val="FBAE40"/>
          </p15:clr>
        </p15:guide>
        <p15:guide id="6" orient="horz" pos="10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DA2625-B098-4E95-9F47-305ADB976490}"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A3784-E282-43EA-8278-08524AB80AE5}" type="slidenum">
              <a:rPr lang="en-US" smtClean="0"/>
              <a:t>‹#›</a:t>
            </a:fld>
            <a:endParaRPr lang="en-US"/>
          </a:p>
        </p:txBody>
      </p:sp>
    </p:spTree>
    <p:extLst>
      <p:ext uri="{BB962C8B-B14F-4D97-AF65-F5344CB8AC3E}">
        <p14:creationId xmlns:p14="http://schemas.microsoft.com/office/powerpoint/2010/main" val="371709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DA2625-B098-4E95-9F47-305ADB976490}"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A3784-E282-43EA-8278-08524AB80AE5}" type="slidenum">
              <a:rPr lang="en-US" smtClean="0"/>
              <a:t>‹#›</a:t>
            </a:fld>
            <a:endParaRPr lang="en-US"/>
          </a:p>
        </p:txBody>
      </p:sp>
    </p:spTree>
    <p:extLst>
      <p:ext uri="{BB962C8B-B14F-4D97-AF65-F5344CB8AC3E}">
        <p14:creationId xmlns:p14="http://schemas.microsoft.com/office/powerpoint/2010/main" val="469145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DA2625-B098-4E95-9F47-305ADB976490}"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A3784-E282-43EA-8278-08524AB80AE5}" type="slidenum">
              <a:rPr lang="en-US" smtClean="0"/>
              <a:t>‹#›</a:t>
            </a:fld>
            <a:endParaRPr lang="en-US"/>
          </a:p>
        </p:txBody>
      </p:sp>
    </p:spTree>
    <p:extLst>
      <p:ext uri="{BB962C8B-B14F-4D97-AF65-F5344CB8AC3E}">
        <p14:creationId xmlns:p14="http://schemas.microsoft.com/office/powerpoint/2010/main" val="3118756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DA2625-B098-4E95-9F47-305ADB976490}" type="datetimeFigureOut">
              <a:rPr lang="en-US" smtClean="0"/>
              <a:t>12/19/2023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A3784-E282-43EA-8278-08524AB80AE5}" type="slidenum">
              <a:rPr lang="en-US" smtClean="0"/>
              <a:t>‹#›</a:t>
            </a:fld>
            <a:endParaRPr lang="en-US"/>
          </a:p>
        </p:txBody>
      </p:sp>
    </p:spTree>
    <p:extLst>
      <p:ext uri="{BB962C8B-B14F-4D97-AF65-F5344CB8AC3E}">
        <p14:creationId xmlns:p14="http://schemas.microsoft.com/office/powerpoint/2010/main" val="3057450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DA2625-B098-4E95-9F47-305ADB976490}" type="datetimeFigureOut">
              <a:rPr lang="en-US" smtClean="0"/>
              <a:t>12/19/2023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A3784-E282-43EA-8278-08524AB80AE5}" type="slidenum">
              <a:rPr lang="en-US" smtClean="0"/>
              <a:t>‹#›</a:t>
            </a:fld>
            <a:endParaRPr lang="en-US"/>
          </a:p>
        </p:txBody>
      </p:sp>
    </p:spTree>
    <p:extLst>
      <p:ext uri="{BB962C8B-B14F-4D97-AF65-F5344CB8AC3E}">
        <p14:creationId xmlns:p14="http://schemas.microsoft.com/office/powerpoint/2010/main" val="1787840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A2625-B098-4E95-9F47-305ADB976490}" type="datetimeFigureOut">
              <a:rPr lang="en-US" smtClean="0"/>
              <a:t>12/19/2023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A3784-E282-43EA-8278-08524AB80AE5}" type="slidenum">
              <a:rPr lang="en-US" smtClean="0"/>
              <a:t>‹#›</a:t>
            </a:fld>
            <a:endParaRPr lang="en-US"/>
          </a:p>
        </p:txBody>
      </p:sp>
    </p:spTree>
    <p:extLst>
      <p:ext uri="{BB962C8B-B14F-4D97-AF65-F5344CB8AC3E}">
        <p14:creationId xmlns:p14="http://schemas.microsoft.com/office/powerpoint/2010/main" val="1751128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DA2625-B098-4E95-9F47-305ADB976490}"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A3784-E282-43EA-8278-08524AB80AE5}" type="slidenum">
              <a:rPr lang="en-US" smtClean="0"/>
              <a:t>‹#›</a:t>
            </a:fld>
            <a:endParaRPr lang="en-US"/>
          </a:p>
        </p:txBody>
      </p:sp>
    </p:spTree>
    <p:extLst>
      <p:ext uri="{BB962C8B-B14F-4D97-AF65-F5344CB8AC3E}">
        <p14:creationId xmlns:p14="http://schemas.microsoft.com/office/powerpoint/2010/main" val="3438853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DA2625-B098-4E95-9F47-305ADB976490}"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A3784-E282-43EA-8278-08524AB80AE5}" type="slidenum">
              <a:rPr lang="en-US" smtClean="0"/>
              <a:t>‹#›</a:t>
            </a:fld>
            <a:endParaRPr lang="en-US"/>
          </a:p>
        </p:txBody>
      </p:sp>
    </p:spTree>
    <p:extLst>
      <p:ext uri="{BB962C8B-B14F-4D97-AF65-F5344CB8AC3E}">
        <p14:creationId xmlns:p14="http://schemas.microsoft.com/office/powerpoint/2010/main" val="414239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A2625-B098-4E95-9F47-305ADB976490}" type="datetimeFigureOut">
              <a:rPr lang="en-US" smtClean="0"/>
              <a:t>12/19/2023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A3784-E282-43EA-8278-08524AB80AE5}" type="slidenum">
              <a:rPr lang="en-US" smtClean="0"/>
              <a:t>‹#›</a:t>
            </a:fld>
            <a:endParaRPr lang="en-US"/>
          </a:p>
        </p:txBody>
      </p:sp>
    </p:spTree>
    <p:extLst>
      <p:ext uri="{BB962C8B-B14F-4D97-AF65-F5344CB8AC3E}">
        <p14:creationId xmlns:p14="http://schemas.microsoft.com/office/powerpoint/2010/main" val="2047329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12001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125"/>
          <p:cNvSpPr txBox="1">
            <a:spLocks noGrp="1"/>
          </p:cNvSpPr>
          <p:nvPr>
            <p:ph type="title"/>
          </p:nvPr>
        </p:nvSpPr>
        <p:spPr>
          <a:xfrm>
            <a:off x="112167" y="121400"/>
            <a:ext cx="8686000" cy="939600"/>
          </a:xfrm>
          <a:prstGeom prst="rect">
            <a:avLst/>
          </a:prstGeom>
        </p:spPr>
        <p:txBody>
          <a:bodyPr spcFirstLastPara="1" vert="horz" wrap="square" lIns="91433" tIns="45700" rIns="91433" bIns="0" rtlCol="0" anchor="b" anchorCtr="0">
            <a:noAutofit/>
          </a:bodyPr>
          <a:lstStyle/>
          <a:p>
            <a:r>
              <a:rPr lang="vi" sz="4800"/>
              <a:t>Grouping</a:t>
            </a:r>
            <a:endParaRPr sz="4800"/>
          </a:p>
        </p:txBody>
      </p:sp>
      <p:pic>
        <p:nvPicPr>
          <p:cNvPr id="1071" name="Google Shape;1071;p125"/>
          <p:cNvPicPr preferRelativeResize="0"/>
          <p:nvPr/>
        </p:nvPicPr>
        <p:blipFill>
          <a:blip r:embed="rId3">
            <a:alphaModFix/>
          </a:blip>
          <a:stretch>
            <a:fillRect/>
          </a:stretch>
        </p:blipFill>
        <p:spPr>
          <a:xfrm>
            <a:off x="0" y="1490664"/>
            <a:ext cx="12192000" cy="4081809"/>
          </a:xfrm>
          <a:prstGeom prst="rect">
            <a:avLst/>
          </a:prstGeom>
          <a:noFill/>
          <a:ln>
            <a:noFill/>
          </a:ln>
        </p:spPr>
      </p:pic>
    </p:spTree>
    <p:extLst>
      <p:ext uri="{BB962C8B-B14F-4D97-AF65-F5344CB8AC3E}">
        <p14:creationId xmlns:p14="http://schemas.microsoft.com/office/powerpoint/2010/main" val="4123351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1"/>
                                        </p:tgtEl>
                                        <p:attrNameLst>
                                          <p:attrName>style.visibility</p:attrName>
                                        </p:attrNameLst>
                                      </p:cBhvr>
                                      <p:to>
                                        <p:strVal val="visible"/>
                                      </p:to>
                                    </p:set>
                                    <p:animEffect transition="in" filter="fade">
                                      <p:cBhvr>
                                        <p:cTn id="7" dur="1000"/>
                                        <p:tgtEl>
                                          <p:spTgt spid="1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126"/>
          <p:cNvSpPr txBox="1">
            <a:spLocks noGrp="1"/>
          </p:cNvSpPr>
          <p:nvPr>
            <p:ph type="title"/>
          </p:nvPr>
        </p:nvSpPr>
        <p:spPr>
          <a:xfrm>
            <a:off x="336733" y="192933"/>
            <a:ext cx="6885200" cy="939600"/>
          </a:xfrm>
          <a:prstGeom prst="rect">
            <a:avLst/>
          </a:prstGeom>
        </p:spPr>
        <p:txBody>
          <a:bodyPr spcFirstLastPara="1" vert="horz" wrap="square" lIns="91433" tIns="45700" rIns="91433" bIns="0" rtlCol="0" anchor="b" anchorCtr="0">
            <a:noAutofit/>
          </a:bodyPr>
          <a:lstStyle/>
          <a:p>
            <a:r>
              <a:rPr lang="vi" sz="4800"/>
              <a:t>Partitioning</a:t>
            </a:r>
            <a:endParaRPr sz="4800"/>
          </a:p>
        </p:txBody>
      </p:sp>
      <p:pic>
        <p:nvPicPr>
          <p:cNvPr id="1077" name="Google Shape;1077;p126"/>
          <p:cNvPicPr preferRelativeResize="0"/>
          <p:nvPr/>
        </p:nvPicPr>
        <p:blipFill>
          <a:blip r:embed="rId3">
            <a:alphaModFix/>
          </a:blip>
          <a:stretch>
            <a:fillRect/>
          </a:stretch>
        </p:blipFill>
        <p:spPr>
          <a:xfrm>
            <a:off x="203201" y="1335734"/>
            <a:ext cx="11785601" cy="951865"/>
          </a:xfrm>
          <a:prstGeom prst="rect">
            <a:avLst/>
          </a:prstGeom>
          <a:noFill/>
          <a:ln>
            <a:noFill/>
          </a:ln>
        </p:spPr>
      </p:pic>
      <p:pic>
        <p:nvPicPr>
          <p:cNvPr id="1078" name="Google Shape;1078;p126"/>
          <p:cNvPicPr preferRelativeResize="0"/>
          <p:nvPr/>
        </p:nvPicPr>
        <p:blipFill>
          <a:blip r:embed="rId4">
            <a:alphaModFix/>
          </a:blip>
          <a:stretch>
            <a:fillRect/>
          </a:stretch>
        </p:blipFill>
        <p:spPr>
          <a:xfrm>
            <a:off x="2055833" y="3043365"/>
            <a:ext cx="7950200" cy="1092200"/>
          </a:xfrm>
          <a:prstGeom prst="rect">
            <a:avLst/>
          </a:prstGeom>
          <a:noFill/>
          <a:ln w="9525" cap="flat" cmpd="sng">
            <a:solidFill>
              <a:srgbClr val="000000"/>
            </a:solidFill>
            <a:prstDash val="solid"/>
            <a:round/>
            <a:headEnd type="none" w="sm" len="sm"/>
            <a:tailEnd type="none" w="sm" len="sm"/>
          </a:ln>
        </p:spPr>
      </p:pic>
      <p:pic>
        <p:nvPicPr>
          <p:cNvPr id="1079" name="Google Shape;1079;p126"/>
          <p:cNvPicPr preferRelativeResize="0"/>
          <p:nvPr/>
        </p:nvPicPr>
        <p:blipFill>
          <a:blip r:embed="rId5">
            <a:alphaModFix/>
          </a:blip>
          <a:stretch>
            <a:fillRect/>
          </a:stretch>
        </p:blipFill>
        <p:spPr>
          <a:xfrm>
            <a:off x="1704801" y="4585799"/>
            <a:ext cx="9994900" cy="723900"/>
          </a:xfrm>
          <a:prstGeom prst="rect">
            <a:avLst/>
          </a:prstGeom>
          <a:noFill/>
          <a:ln w="9525" cap="flat" cmpd="sng">
            <a:solidFill>
              <a:srgbClr val="000000"/>
            </a:solidFill>
            <a:prstDash val="solid"/>
            <a:round/>
            <a:headEnd type="none" w="sm" len="sm"/>
            <a:tailEnd type="none" w="sm" len="sm"/>
          </a:ln>
        </p:spPr>
      </p:pic>
    </p:spTree>
    <p:extLst>
      <p:ext uri="{BB962C8B-B14F-4D97-AF65-F5344CB8AC3E}">
        <p14:creationId xmlns:p14="http://schemas.microsoft.com/office/powerpoint/2010/main" val="22618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7"/>
                                        </p:tgtEl>
                                        <p:attrNameLst>
                                          <p:attrName>style.visibility</p:attrName>
                                        </p:attrNameLst>
                                      </p:cBhvr>
                                      <p:to>
                                        <p:strVal val="visible"/>
                                      </p:to>
                                    </p:set>
                                    <p:animEffect transition="in" filter="fade">
                                      <p:cBhvr>
                                        <p:cTn id="7" dur="1000"/>
                                        <p:tgtEl>
                                          <p:spTgt spid="10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78"/>
                                        </p:tgtEl>
                                        <p:attrNameLst>
                                          <p:attrName>style.visibility</p:attrName>
                                        </p:attrNameLst>
                                      </p:cBhvr>
                                      <p:to>
                                        <p:strVal val="visible"/>
                                      </p:to>
                                    </p:set>
                                    <p:animEffect transition="in" filter="fade">
                                      <p:cBhvr>
                                        <p:cTn id="12" dur="1000"/>
                                        <p:tgtEl>
                                          <p:spTgt spid="10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79"/>
                                        </p:tgtEl>
                                        <p:attrNameLst>
                                          <p:attrName>style.visibility</p:attrName>
                                        </p:attrNameLst>
                                      </p:cBhvr>
                                      <p:to>
                                        <p:strVal val="visible"/>
                                      </p:to>
                                    </p:set>
                                    <p:animEffect transition="in" filter="fade">
                                      <p:cBhvr>
                                        <p:cTn id="17" dur="1000"/>
                                        <p:tgtEl>
                                          <p:spTgt spid="1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sp>
        <p:nvSpPr>
          <p:cNvPr id="1084" name="Google Shape;1084;p127"/>
          <p:cNvSpPr txBox="1">
            <a:spLocks noGrp="1"/>
          </p:cNvSpPr>
          <p:nvPr>
            <p:ph type="title"/>
          </p:nvPr>
        </p:nvSpPr>
        <p:spPr>
          <a:xfrm>
            <a:off x="336733" y="192933"/>
            <a:ext cx="6885200" cy="939600"/>
          </a:xfrm>
          <a:prstGeom prst="rect">
            <a:avLst/>
          </a:prstGeom>
        </p:spPr>
        <p:txBody>
          <a:bodyPr spcFirstLastPara="1" vert="horz" wrap="square" lIns="91433" tIns="45700" rIns="91433" bIns="0" rtlCol="0" anchor="b" anchorCtr="0">
            <a:noAutofit/>
          </a:bodyPr>
          <a:lstStyle/>
          <a:p>
            <a:r>
              <a:rPr lang="vi" sz="4800"/>
              <a:t>Collector Interface</a:t>
            </a:r>
            <a:endParaRPr sz="4800"/>
          </a:p>
        </p:txBody>
      </p:sp>
      <p:pic>
        <p:nvPicPr>
          <p:cNvPr id="1085" name="Google Shape;1085;p127"/>
          <p:cNvPicPr preferRelativeResize="0"/>
          <p:nvPr/>
        </p:nvPicPr>
        <p:blipFill>
          <a:blip r:embed="rId3">
            <a:alphaModFix/>
          </a:blip>
          <a:stretch>
            <a:fillRect/>
          </a:stretch>
        </p:blipFill>
        <p:spPr>
          <a:xfrm>
            <a:off x="2016833" y="1387733"/>
            <a:ext cx="7696200" cy="2844800"/>
          </a:xfrm>
          <a:prstGeom prst="rect">
            <a:avLst/>
          </a:prstGeom>
          <a:noFill/>
          <a:ln>
            <a:noFill/>
          </a:ln>
        </p:spPr>
      </p:pic>
      <p:sp>
        <p:nvSpPr>
          <p:cNvPr id="1086" name="Google Shape;1086;p127"/>
          <p:cNvSpPr txBox="1">
            <a:spLocks noGrp="1"/>
          </p:cNvSpPr>
          <p:nvPr>
            <p:ph type="body" idx="4294967295"/>
          </p:nvPr>
        </p:nvSpPr>
        <p:spPr>
          <a:xfrm>
            <a:off x="1041733" y="3286500"/>
            <a:ext cx="10898000" cy="4355200"/>
          </a:xfrm>
          <a:prstGeom prst="rect">
            <a:avLst/>
          </a:prstGeom>
          <a:noFill/>
          <a:ln>
            <a:noFill/>
          </a:ln>
        </p:spPr>
        <p:txBody>
          <a:bodyPr spcFirstLastPara="1" vert="horz" wrap="square" lIns="121900" tIns="121900" rIns="121900" bIns="121900" rtlCol="0" anchor="ctr" anchorCtr="0">
            <a:noAutofit/>
          </a:bodyPr>
          <a:lstStyle/>
          <a:p>
            <a:pPr marL="609585" indent="-457189">
              <a:spcBef>
                <a:spcPts val="0"/>
              </a:spcBef>
              <a:buSzPts val="1800"/>
              <a:buChar char="●"/>
            </a:pPr>
            <a:r>
              <a:rPr lang="vi" sz="2400" b="1"/>
              <a:t>T</a:t>
            </a:r>
            <a:r>
              <a:rPr lang="vi" sz="2400"/>
              <a:t> is the generic type of the items in the stream to be collected.</a:t>
            </a:r>
            <a:endParaRPr sz="2400"/>
          </a:p>
          <a:p>
            <a:pPr marL="609585" indent="-457189">
              <a:spcBef>
                <a:spcPts val="0"/>
              </a:spcBef>
              <a:buSzPts val="1800"/>
              <a:buChar char="●"/>
            </a:pPr>
            <a:r>
              <a:rPr lang="vi" sz="2400" b="1"/>
              <a:t>A </a:t>
            </a:r>
            <a:r>
              <a:rPr lang="vi" sz="2400"/>
              <a:t>is the type of the accumulator, the object on which the partial result will be accumulated during the collection process.</a:t>
            </a:r>
            <a:endParaRPr sz="2400"/>
          </a:p>
          <a:p>
            <a:pPr marL="609585" indent="-457189">
              <a:spcBef>
                <a:spcPts val="0"/>
              </a:spcBef>
              <a:buSzPts val="1800"/>
              <a:buChar char="●"/>
            </a:pPr>
            <a:r>
              <a:rPr lang="vi" sz="2400" b="1"/>
              <a:t>R </a:t>
            </a:r>
            <a:r>
              <a:rPr lang="vi" sz="2400"/>
              <a:t>is the type of the object (typically, but not always, the collection) resulting from the collect operation  </a:t>
            </a:r>
            <a:endParaRPr sz="2400"/>
          </a:p>
          <a:p>
            <a:pPr marL="0" indent="0">
              <a:spcBef>
                <a:spcPts val="0"/>
              </a:spcBef>
              <a:buNone/>
            </a:pPr>
            <a:endParaRPr sz="2400"/>
          </a:p>
        </p:txBody>
      </p:sp>
    </p:spTree>
    <p:extLst>
      <p:ext uri="{BB962C8B-B14F-4D97-AF65-F5344CB8AC3E}">
        <p14:creationId xmlns:p14="http://schemas.microsoft.com/office/powerpoint/2010/main" val="159456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5"/>
                                        </p:tgtEl>
                                        <p:attrNameLst>
                                          <p:attrName>style.visibility</p:attrName>
                                        </p:attrNameLst>
                                      </p:cBhvr>
                                      <p:to>
                                        <p:strVal val="visible"/>
                                      </p:to>
                                    </p:set>
                                    <p:animEffect transition="in" filter="fade">
                                      <p:cBhvr>
                                        <p:cTn id="7" dur="1000"/>
                                        <p:tgtEl>
                                          <p:spTgt spid="10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86"/>
                                        </p:tgtEl>
                                        <p:attrNameLst>
                                          <p:attrName>style.visibility</p:attrName>
                                        </p:attrNameLst>
                                      </p:cBhvr>
                                      <p:to>
                                        <p:strVal val="visible"/>
                                      </p:to>
                                    </p:set>
                                    <p:animEffect transition="in" filter="fade">
                                      <p:cBhvr>
                                        <p:cTn id="12" dur="1000"/>
                                        <p:tgtEl>
                                          <p:spTgt spid="1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28"/>
          <p:cNvSpPr txBox="1">
            <a:spLocks noGrp="1"/>
          </p:cNvSpPr>
          <p:nvPr>
            <p:ph type="title"/>
          </p:nvPr>
        </p:nvSpPr>
        <p:spPr>
          <a:xfrm>
            <a:off x="336733" y="192933"/>
            <a:ext cx="11916800" cy="939600"/>
          </a:xfrm>
          <a:prstGeom prst="rect">
            <a:avLst/>
          </a:prstGeom>
        </p:spPr>
        <p:txBody>
          <a:bodyPr spcFirstLastPara="1" vert="horz" wrap="square" lIns="91433" tIns="45700" rIns="91433" bIns="0" rtlCol="0" anchor="b" anchorCtr="0">
            <a:noAutofit/>
          </a:bodyPr>
          <a:lstStyle/>
          <a:p>
            <a:r>
              <a:rPr lang="vi" sz="4800"/>
              <a:t>The methods declared by Collector interface</a:t>
            </a:r>
            <a:endParaRPr sz="4800"/>
          </a:p>
        </p:txBody>
      </p:sp>
      <p:sp>
        <p:nvSpPr>
          <p:cNvPr id="1092" name="Google Shape;1092;p128"/>
          <p:cNvSpPr txBox="1">
            <a:spLocks noGrp="1"/>
          </p:cNvSpPr>
          <p:nvPr>
            <p:ph type="body" idx="4294967295"/>
          </p:nvPr>
        </p:nvSpPr>
        <p:spPr>
          <a:xfrm>
            <a:off x="846133" y="1940633"/>
            <a:ext cx="10898000" cy="3694400"/>
          </a:xfrm>
          <a:prstGeom prst="rect">
            <a:avLst/>
          </a:prstGeom>
          <a:noFill/>
          <a:ln>
            <a:noFill/>
          </a:ln>
        </p:spPr>
        <p:txBody>
          <a:bodyPr spcFirstLastPara="1" vert="horz" wrap="square" lIns="121900" tIns="121900" rIns="121900" bIns="121900" rtlCol="0" anchor="ctr" anchorCtr="0">
            <a:noAutofit/>
          </a:bodyPr>
          <a:lstStyle/>
          <a:p>
            <a:pPr marL="609585" indent="-457189">
              <a:spcBef>
                <a:spcPts val="0"/>
              </a:spcBef>
              <a:buSzPts val="1800"/>
              <a:buChar char="●"/>
            </a:pPr>
            <a:r>
              <a:rPr lang="vi" sz="2400" b="1"/>
              <a:t>supplier</a:t>
            </a:r>
            <a:r>
              <a:rPr lang="vi" sz="2400"/>
              <a:t>(): returns a Supplier of an empty accumulator</a:t>
            </a:r>
            <a:endParaRPr sz="2400"/>
          </a:p>
          <a:p>
            <a:pPr marL="609585" indent="-457189">
              <a:spcBef>
                <a:spcPts val="0"/>
              </a:spcBef>
              <a:buSzPts val="1800"/>
              <a:buChar char="●"/>
            </a:pPr>
            <a:r>
              <a:rPr lang="vi" sz="2400" b="1"/>
              <a:t>accumulator</a:t>
            </a:r>
            <a:r>
              <a:rPr lang="vi" sz="2400"/>
              <a:t>(): returns the function that performs the reduction operation</a:t>
            </a:r>
            <a:endParaRPr sz="2400"/>
          </a:p>
          <a:p>
            <a:pPr marL="609585" indent="-457189">
              <a:spcBef>
                <a:spcPts val="0"/>
              </a:spcBef>
              <a:buSzPts val="1800"/>
              <a:buChar char="●"/>
            </a:pPr>
            <a:r>
              <a:rPr lang="vi" sz="2400" b="1"/>
              <a:t>finisher</a:t>
            </a:r>
            <a:r>
              <a:rPr lang="vi" sz="2400"/>
              <a:t>(): returns a function that’s invoked at the end of the accumulation process to transform the accumulator object into the final result of the whole collection operation</a:t>
            </a:r>
            <a:endParaRPr sz="2400"/>
          </a:p>
          <a:p>
            <a:pPr marL="609585" indent="-457189">
              <a:spcBef>
                <a:spcPts val="0"/>
              </a:spcBef>
              <a:buSzPts val="1800"/>
              <a:buChar char="●"/>
            </a:pPr>
            <a:r>
              <a:rPr lang="vi" sz="2400" b="1"/>
              <a:t>combiner</a:t>
            </a:r>
            <a:r>
              <a:rPr lang="vi" sz="2400"/>
              <a:t>():  returns a function used by the reduction operation</a:t>
            </a:r>
            <a:endParaRPr sz="2400"/>
          </a:p>
          <a:p>
            <a:pPr marL="609585" indent="-457189">
              <a:spcBef>
                <a:spcPts val="0"/>
              </a:spcBef>
              <a:buSzPts val="1800"/>
              <a:buChar char="●"/>
            </a:pPr>
            <a:r>
              <a:rPr lang="vi" sz="2400" b="1"/>
              <a:t>characteristics</a:t>
            </a:r>
            <a:r>
              <a:rPr lang="vi" sz="2400"/>
              <a:t>(): returns an immutable set of Characteristics,</a:t>
            </a:r>
            <a:endParaRPr sz="2400"/>
          </a:p>
          <a:p>
            <a:pPr marL="609585" indent="0">
              <a:spcBef>
                <a:spcPts val="0"/>
              </a:spcBef>
              <a:buNone/>
            </a:pPr>
            <a:r>
              <a:rPr lang="vi" sz="2400"/>
              <a:t>defining the behavior of the collector  </a:t>
            </a:r>
            <a:endParaRPr sz="2400"/>
          </a:p>
          <a:p>
            <a:pPr marL="0" indent="0">
              <a:spcBef>
                <a:spcPts val="0"/>
              </a:spcBef>
              <a:buNone/>
            </a:pPr>
            <a:endParaRPr sz="2400"/>
          </a:p>
        </p:txBody>
      </p:sp>
    </p:spTree>
    <p:extLst>
      <p:ext uri="{BB962C8B-B14F-4D97-AF65-F5344CB8AC3E}">
        <p14:creationId xmlns:p14="http://schemas.microsoft.com/office/powerpoint/2010/main" val="406520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92"/>
                                        </p:tgtEl>
                                        <p:attrNameLst>
                                          <p:attrName>style.visibility</p:attrName>
                                        </p:attrNameLst>
                                      </p:cBhvr>
                                      <p:to>
                                        <p:strVal val="visible"/>
                                      </p:to>
                                    </p:set>
                                    <p:animEffect transition="in" filter="fade">
                                      <p:cBhvr>
                                        <p:cTn id="7" dur="1000"/>
                                        <p:tgtEl>
                                          <p:spTgt spid="1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129"/>
          <p:cNvSpPr txBox="1">
            <a:spLocks noGrp="1"/>
          </p:cNvSpPr>
          <p:nvPr>
            <p:ph type="title"/>
          </p:nvPr>
        </p:nvSpPr>
        <p:spPr>
          <a:xfrm>
            <a:off x="2771533" y="3059100"/>
            <a:ext cx="5512800" cy="1391600"/>
          </a:xfrm>
          <a:prstGeom prst="rect">
            <a:avLst/>
          </a:prstGeom>
        </p:spPr>
        <p:txBody>
          <a:bodyPr spcFirstLastPara="1" vert="horz" wrap="square" lIns="91433" tIns="45700" rIns="91433" bIns="0" rtlCol="0" anchor="b" anchorCtr="0">
            <a:noAutofit/>
          </a:bodyPr>
          <a:lstStyle/>
          <a:p>
            <a:r>
              <a:rPr lang="vi"/>
              <a:t>Parallel data processing</a:t>
            </a:r>
            <a:endParaRPr/>
          </a:p>
          <a:p>
            <a:r>
              <a:rPr lang="vi"/>
              <a:t>and performance  </a:t>
            </a:r>
            <a:endParaRPr/>
          </a:p>
        </p:txBody>
      </p:sp>
      <p:sp>
        <p:nvSpPr>
          <p:cNvPr id="1098" name="Google Shape;1098;p129"/>
          <p:cNvSpPr txBox="1"/>
          <p:nvPr/>
        </p:nvSpPr>
        <p:spPr>
          <a:xfrm>
            <a:off x="2771533" y="4998667"/>
            <a:ext cx="7604400" cy="1621200"/>
          </a:xfrm>
          <a:prstGeom prst="rect">
            <a:avLst/>
          </a:prstGeom>
          <a:noFill/>
          <a:ln>
            <a:noFill/>
          </a:ln>
        </p:spPr>
        <p:txBody>
          <a:bodyPr spcFirstLastPara="1" wrap="square" lIns="121900" tIns="121900" rIns="121900" bIns="121900" anchor="t" anchorCtr="0">
            <a:noAutofit/>
          </a:bodyPr>
          <a:lstStyle/>
          <a:p>
            <a:pPr marL="609585" indent="-414856">
              <a:buClr>
                <a:srgbClr val="666666"/>
              </a:buClr>
              <a:buSzPts val="1300"/>
              <a:buChar char="●"/>
            </a:pPr>
            <a:r>
              <a:rPr lang="vi" sz="1733" i="1">
                <a:solidFill>
                  <a:srgbClr val="666666"/>
                </a:solidFill>
              </a:rPr>
              <a:t>Processing data in parallel with parallel streams</a:t>
            </a:r>
            <a:endParaRPr sz="1733" i="1">
              <a:solidFill>
                <a:srgbClr val="666666"/>
              </a:solidFill>
            </a:endParaRPr>
          </a:p>
          <a:p>
            <a:pPr marL="609585" indent="-414856">
              <a:buClr>
                <a:srgbClr val="666666"/>
              </a:buClr>
              <a:buSzPts val="1300"/>
              <a:buChar char="●"/>
            </a:pPr>
            <a:r>
              <a:rPr lang="vi" sz="1733" i="1">
                <a:solidFill>
                  <a:srgbClr val="666666"/>
                </a:solidFill>
              </a:rPr>
              <a:t>Performance analysis of parallel streams</a:t>
            </a:r>
            <a:endParaRPr sz="1733" i="1">
              <a:solidFill>
                <a:srgbClr val="666666"/>
              </a:solidFill>
            </a:endParaRPr>
          </a:p>
          <a:p>
            <a:pPr marL="609585" indent="-414856">
              <a:buClr>
                <a:srgbClr val="666666"/>
              </a:buClr>
              <a:buSzPts val="1300"/>
              <a:buChar char="●"/>
            </a:pPr>
            <a:r>
              <a:rPr lang="vi" sz="1733" i="1">
                <a:solidFill>
                  <a:srgbClr val="666666"/>
                </a:solidFill>
              </a:rPr>
              <a:t>The fork/join framework</a:t>
            </a:r>
            <a:endParaRPr sz="1733" i="1">
              <a:solidFill>
                <a:srgbClr val="666666"/>
              </a:solidFill>
            </a:endParaRPr>
          </a:p>
          <a:p>
            <a:pPr marL="609585" indent="-423323">
              <a:buSzPts val="1400"/>
              <a:buChar char="●"/>
            </a:pPr>
            <a:r>
              <a:rPr lang="vi" sz="1733" i="1">
                <a:solidFill>
                  <a:srgbClr val="666666"/>
                </a:solidFill>
              </a:rPr>
              <a:t>Splitting a stream of data using a Spliterator </a:t>
            </a:r>
            <a:r>
              <a:rPr lang="vi" sz="2400"/>
              <a:t> </a:t>
            </a:r>
            <a:endParaRPr sz="2400"/>
          </a:p>
        </p:txBody>
      </p:sp>
    </p:spTree>
    <p:extLst>
      <p:ext uri="{BB962C8B-B14F-4D97-AF65-F5344CB8AC3E}">
        <p14:creationId xmlns:p14="http://schemas.microsoft.com/office/powerpoint/2010/main" val="1979036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pic>
        <p:nvPicPr>
          <p:cNvPr id="1103" name="Google Shape;1103;p130"/>
          <p:cNvPicPr preferRelativeResize="0"/>
          <p:nvPr/>
        </p:nvPicPr>
        <p:blipFill>
          <a:blip r:embed="rId3">
            <a:alphaModFix/>
          </a:blip>
          <a:stretch>
            <a:fillRect/>
          </a:stretch>
        </p:blipFill>
        <p:spPr>
          <a:xfrm>
            <a:off x="443167" y="881367"/>
            <a:ext cx="7990232" cy="5548467"/>
          </a:xfrm>
          <a:prstGeom prst="rect">
            <a:avLst/>
          </a:prstGeom>
          <a:noFill/>
          <a:ln>
            <a:noFill/>
          </a:ln>
        </p:spPr>
      </p:pic>
    </p:spTree>
    <p:extLst>
      <p:ext uri="{BB962C8B-B14F-4D97-AF65-F5344CB8AC3E}">
        <p14:creationId xmlns:p14="http://schemas.microsoft.com/office/powerpoint/2010/main" val="310761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3"/>
                                        </p:tgtEl>
                                        <p:attrNameLst>
                                          <p:attrName>style.visibility</p:attrName>
                                        </p:attrNameLst>
                                      </p:cBhvr>
                                      <p:to>
                                        <p:strVal val="visible"/>
                                      </p:to>
                                    </p:set>
                                    <p:animEffect transition="in" filter="fade">
                                      <p:cBhvr>
                                        <p:cTn id="7" dur="1000"/>
                                        <p:tgtEl>
                                          <p:spTgt spid="1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131"/>
          <p:cNvSpPr txBox="1"/>
          <p:nvPr/>
        </p:nvSpPr>
        <p:spPr>
          <a:xfrm>
            <a:off x="404800" y="3329433"/>
            <a:ext cx="11382400" cy="458800"/>
          </a:xfrm>
          <a:prstGeom prst="rect">
            <a:avLst/>
          </a:prstGeom>
          <a:noFill/>
          <a:ln>
            <a:noFill/>
          </a:ln>
        </p:spPr>
        <p:txBody>
          <a:bodyPr spcFirstLastPara="1" wrap="square" lIns="121900" tIns="121900" rIns="121900" bIns="121900" anchor="t" anchorCtr="0">
            <a:noAutofit/>
          </a:bodyPr>
          <a:lstStyle/>
          <a:p>
            <a:r>
              <a:rPr lang="vi" sz="2400" b="1"/>
              <a:t>The last call to parallel or sequential wins and affects the pipeline globally.  </a:t>
            </a:r>
            <a:endParaRPr sz="2400" b="1"/>
          </a:p>
        </p:txBody>
      </p:sp>
    </p:spTree>
    <p:extLst>
      <p:ext uri="{BB962C8B-B14F-4D97-AF65-F5344CB8AC3E}">
        <p14:creationId xmlns:p14="http://schemas.microsoft.com/office/powerpoint/2010/main" val="91093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8"/>
                                        </p:tgtEl>
                                        <p:attrNameLst>
                                          <p:attrName>style.visibility</p:attrName>
                                        </p:attrNameLst>
                                      </p:cBhvr>
                                      <p:to>
                                        <p:strVal val="visible"/>
                                      </p:to>
                                    </p:set>
                                    <p:animEffect transition="in" filter="fade">
                                      <p:cBhvr>
                                        <p:cTn id="7" dur="1000"/>
                                        <p:tgtEl>
                                          <p:spTgt spid="1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pic>
        <p:nvPicPr>
          <p:cNvPr id="1113" name="Google Shape;1113;p132"/>
          <p:cNvPicPr preferRelativeResize="0"/>
          <p:nvPr/>
        </p:nvPicPr>
        <p:blipFill>
          <a:blip r:embed="rId3">
            <a:alphaModFix/>
          </a:blip>
          <a:stretch>
            <a:fillRect/>
          </a:stretch>
        </p:blipFill>
        <p:spPr>
          <a:xfrm>
            <a:off x="356501" y="1276201"/>
            <a:ext cx="10353700" cy="1231900"/>
          </a:xfrm>
          <a:prstGeom prst="rect">
            <a:avLst/>
          </a:prstGeom>
          <a:noFill/>
          <a:ln>
            <a:noFill/>
          </a:ln>
        </p:spPr>
      </p:pic>
      <p:pic>
        <p:nvPicPr>
          <p:cNvPr id="1114" name="Google Shape;1114;p132"/>
          <p:cNvPicPr preferRelativeResize="0"/>
          <p:nvPr/>
        </p:nvPicPr>
        <p:blipFill>
          <a:blip r:embed="rId4">
            <a:alphaModFix/>
          </a:blip>
          <a:stretch>
            <a:fillRect/>
          </a:stretch>
        </p:blipFill>
        <p:spPr>
          <a:xfrm>
            <a:off x="231101" y="4590767"/>
            <a:ext cx="10604500" cy="1371600"/>
          </a:xfrm>
          <a:prstGeom prst="rect">
            <a:avLst/>
          </a:prstGeom>
          <a:noFill/>
          <a:ln>
            <a:noFill/>
          </a:ln>
        </p:spPr>
      </p:pic>
      <p:sp>
        <p:nvSpPr>
          <p:cNvPr id="1115" name="Google Shape;1115;p132"/>
          <p:cNvSpPr txBox="1"/>
          <p:nvPr/>
        </p:nvSpPr>
        <p:spPr>
          <a:xfrm>
            <a:off x="639833" y="2639233"/>
            <a:ext cx="3838800" cy="448000"/>
          </a:xfrm>
          <a:prstGeom prst="rect">
            <a:avLst/>
          </a:prstGeom>
          <a:noFill/>
          <a:ln>
            <a:noFill/>
          </a:ln>
        </p:spPr>
        <p:txBody>
          <a:bodyPr spcFirstLastPara="1" wrap="square" lIns="121900" tIns="121900" rIns="121900" bIns="121900" anchor="t" anchorCtr="0">
            <a:noAutofit/>
          </a:bodyPr>
          <a:lstStyle/>
          <a:p>
            <a:endParaRPr sz="2400"/>
          </a:p>
        </p:txBody>
      </p:sp>
      <p:pic>
        <p:nvPicPr>
          <p:cNvPr id="1116" name="Google Shape;1116;p132"/>
          <p:cNvPicPr preferRelativeResize="0"/>
          <p:nvPr/>
        </p:nvPicPr>
        <p:blipFill>
          <a:blip r:embed="rId5">
            <a:alphaModFix/>
          </a:blip>
          <a:stretch>
            <a:fillRect/>
          </a:stretch>
        </p:blipFill>
        <p:spPr>
          <a:xfrm>
            <a:off x="516434" y="2880434"/>
            <a:ext cx="9360665" cy="1097133"/>
          </a:xfrm>
          <a:prstGeom prst="rect">
            <a:avLst/>
          </a:prstGeom>
          <a:noFill/>
          <a:ln>
            <a:noFill/>
          </a:ln>
        </p:spPr>
      </p:pic>
    </p:spTree>
    <p:extLst>
      <p:ext uri="{BB962C8B-B14F-4D97-AF65-F5344CB8AC3E}">
        <p14:creationId xmlns:p14="http://schemas.microsoft.com/office/powerpoint/2010/main" val="1383982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pic>
        <p:nvPicPr>
          <p:cNvPr id="1121" name="Google Shape;1121;p133"/>
          <p:cNvPicPr preferRelativeResize="0"/>
          <p:nvPr/>
        </p:nvPicPr>
        <p:blipFill rotWithShape="1">
          <a:blip r:embed="rId3">
            <a:alphaModFix/>
          </a:blip>
          <a:srcRect r="11598"/>
          <a:stretch/>
        </p:blipFill>
        <p:spPr>
          <a:xfrm>
            <a:off x="1" y="559533"/>
            <a:ext cx="7216900" cy="4321267"/>
          </a:xfrm>
          <a:prstGeom prst="rect">
            <a:avLst/>
          </a:prstGeom>
          <a:noFill/>
          <a:ln>
            <a:noFill/>
          </a:ln>
        </p:spPr>
      </p:pic>
      <p:pic>
        <p:nvPicPr>
          <p:cNvPr id="1122" name="Google Shape;1122;p133"/>
          <p:cNvPicPr preferRelativeResize="0"/>
          <p:nvPr/>
        </p:nvPicPr>
        <p:blipFill>
          <a:blip r:embed="rId4">
            <a:alphaModFix/>
          </a:blip>
          <a:stretch>
            <a:fillRect/>
          </a:stretch>
        </p:blipFill>
        <p:spPr>
          <a:xfrm>
            <a:off x="6831201" y="3993000"/>
            <a:ext cx="5086399" cy="2865000"/>
          </a:xfrm>
          <a:prstGeom prst="rect">
            <a:avLst/>
          </a:prstGeom>
          <a:noFill/>
          <a:ln>
            <a:noFill/>
          </a:ln>
        </p:spPr>
      </p:pic>
    </p:spTree>
    <p:extLst>
      <p:ext uri="{BB962C8B-B14F-4D97-AF65-F5344CB8AC3E}">
        <p14:creationId xmlns:p14="http://schemas.microsoft.com/office/powerpoint/2010/main" val="2381080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7" name="Google Shape;1127;p134"/>
          <p:cNvSpPr txBox="1"/>
          <p:nvPr/>
        </p:nvSpPr>
        <p:spPr>
          <a:xfrm>
            <a:off x="483567" y="388167"/>
            <a:ext cx="5080400" cy="457600"/>
          </a:xfrm>
          <a:prstGeom prst="rect">
            <a:avLst/>
          </a:prstGeom>
          <a:noFill/>
          <a:ln>
            <a:noFill/>
          </a:ln>
        </p:spPr>
        <p:txBody>
          <a:bodyPr spcFirstLastPara="1" wrap="square" lIns="121900" tIns="121900" rIns="121900" bIns="121900" anchor="t" anchorCtr="0">
            <a:noAutofit/>
          </a:bodyPr>
          <a:lstStyle/>
          <a:p>
            <a:r>
              <a:rPr lang="vi" sz="4000" b="1">
                <a:latin typeface="Calibri"/>
                <a:ea typeface="Calibri"/>
                <a:cs typeface="Calibri"/>
                <a:sym typeface="Calibri"/>
              </a:rPr>
              <a:t>Fork/Join FrameWork</a:t>
            </a:r>
            <a:endParaRPr sz="4000" b="1">
              <a:latin typeface="Calibri"/>
              <a:ea typeface="Calibri"/>
              <a:cs typeface="Calibri"/>
              <a:sym typeface="Calibri"/>
            </a:endParaRPr>
          </a:p>
        </p:txBody>
      </p:sp>
      <p:sp>
        <p:nvSpPr>
          <p:cNvPr id="1128" name="Google Shape;1128;p134"/>
          <p:cNvSpPr txBox="1"/>
          <p:nvPr/>
        </p:nvSpPr>
        <p:spPr>
          <a:xfrm>
            <a:off x="483567" y="1382500"/>
            <a:ext cx="8458400" cy="1130400"/>
          </a:xfrm>
          <a:prstGeom prst="rect">
            <a:avLst/>
          </a:prstGeom>
          <a:noFill/>
          <a:ln>
            <a:noFill/>
          </a:ln>
        </p:spPr>
        <p:txBody>
          <a:bodyPr spcFirstLastPara="1" wrap="square" lIns="121900" tIns="121900" rIns="121900" bIns="121900" anchor="t" anchorCtr="0">
            <a:noAutofit/>
          </a:bodyPr>
          <a:lstStyle/>
          <a:p>
            <a:r>
              <a:rPr lang="vi" sz="2400" i="1">
                <a:solidFill>
                  <a:srgbClr val="666666"/>
                </a:solidFill>
              </a:rPr>
              <a:t>The fork/join framework was designed to recursively split a parallelizable task into smaller tasks and then combine the results of each subtask to produce the overall result. </a:t>
            </a:r>
            <a:endParaRPr sz="2400" i="1">
              <a:solidFill>
                <a:srgbClr val="666666"/>
              </a:solidFill>
            </a:endParaRPr>
          </a:p>
          <a:p>
            <a:endParaRPr sz="2400" i="1">
              <a:solidFill>
                <a:srgbClr val="666666"/>
              </a:solidFill>
            </a:endParaRPr>
          </a:p>
        </p:txBody>
      </p:sp>
      <p:pic>
        <p:nvPicPr>
          <p:cNvPr id="1129" name="Google Shape;1129;p134"/>
          <p:cNvPicPr preferRelativeResize="0"/>
          <p:nvPr/>
        </p:nvPicPr>
        <p:blipFill>
          <a:blip r:embed="rId3">
            <a:alphaModFix/>
          </a:blip>
          <a:stretch>
            <a:fillRect/>
          </a:stretch>
        </p:blipFill>
        <p:spPr>
          <a:xfrm>
            <a:off x="2233633" y="2655901"/>
            <a:ext cx="5434800" cy="4056567"/>
          </a:xfrm>
          <a:prstGeom prst="rect">
            <a:avLst/>
          </a:prstGeom>
          <a:noFill/>
          <a:ln>
            <a:noFill/>
          </a:ln>
        </p:spPr>
      </p:pic>
    </p:spTree>
    <p:extLst>
      <p:ext uri="{BB962C8B-B14F-4D97-AF65-F5344CB8AC3E}">
        <p14:creationId xmlns:p14="http://schemas.microsoft.com/office/powerpoint/2010/main" val="1001959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117"/>
          <p:cNvSpPr txBox="1">
            <a:spLocks noGrp="1"/>
          </p:cNvSpPr>
          <p:nvPr>
            <p:ph type="title"/>
          </p:nvPr>
        </p:nvSpPr>
        <p:spPr>
          <a:xfrm>
            <a:off x="3504833" y="2283233"/>
            <a:ext cx="7324800" cy="1790000"/>
          </a:xfrm>
          <a:prstGeom prst="rect">
            <a:avLst/>
          </a:prstGeom>
        </p:spPr>
        <p:txBody>
          <a:bodyPr spcFirstLastPara="1" vert="horz" wrap="square" lIns="91433" tIns="45700" rIns="91433" bIns="0" rtlCol="0" anchor="b" anchorCtr="0">
            <a:noAutofit/>
          </a:bodyPr>
          <a:lstStyle/>
          <a:p>
            <a:pPr algn="ctr"/>
            <a:r>
              <a:rPr lang="vi" sz="4800"/>
              <a:t>Overall</a:t>
            </a:r>
            <a:endParaRPr sz="4800"/>
          </a:p>
        </p:txBody>
      </p:sp>
    </p:spTree>
    <p:extLst>
      <p:ext uri="{BB962C8B-B14F-4D97-AF65-F5344CB8AC3E}">
        <p14:creationId xmlns:p14="http://schemas.microsoft.com/office/powerpoint/2010/main" val="1379309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33"/>
        <p:cNvGrpSpPr/>
        <p:nvPr/>
      </p:nvGrpSpPr>
      <p:grpSpPr>
        <a:xfrm>
          <a:off x="0" y="0"/>
          <a:ext cx="0" cy="0"/>
          <a:chOff x="0" y="0"/>
          <a:chExt cx="0" cy="0"/>
        </a:xfrm>
      </p:grpSpPr>
      <p:pic>
        <p:nvPicPr>
          <p:cNvPr id="1134" name="Google Shape;1134;p135"/>
          <p:cNvPicPr preferRelativeResize="0"/>
          <p:nvPr/>
        </p:nvPicPr>
        <p:blipFill>
          <a:blip r:embed="rId3">
            <a:alphaModFix/>
          </a:blip>
          <a:stretch>
            <a:fillRect/>
          </a:stretch>
        </p:blipFill>
        <p:spPr>
          <a:xfrm>
            <a:off x="686733" y="1266701"/>
            <a:ext cx="8386299" cy="4773367"/>
          </a:xfrm>
          <a:prstGeom prst="rect">
            <a:avLst/>
          </a:prstGeom>
          <a:noFill/>
          <a:ln>
            <a:noFill/>
          </a:ln>
        </p:spPr>
      </p:pic>
    </p:spTree>
    <p:extLst>
      <p:ext uri="{BB962C8B-B14F-4D97-AF65-F5344CB8AC3E}">
        <p14:creationId xmlns:p14="http://schemas.microsoft.com/office/powerpoint/2010/main" val="2421644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136"/>
          <p:cNvSpPr txBox="1"/>
          <p:nvPr/>
        </p:nvSpPr>
        <p:spPr>
          <a:xfrm>
            <a:off x="279233" y="95367"/>
            <a:ext cx="7866000" cy="457600"/>
          </a:xfrm>
          <a:prstGeom prst="rect">
            <a:avLst/>
          </a:prstGeom>
          <a:noFill/>
          <a:ln>
            <a:noFill/>
          </a:ln>
        </p:spPr>
        <p:txBody>
          <a:bodyPr spcFirstLastPara="1" wrap="square" lIns="121900" tIns="121900" rIns="121900" bIns="121900" anchor="t" anchorCtr="0">
            <a:noAutofit/>
          </a:bodyPr>
          <a:lstStyle/>
          <a:p>
            <a:r>
              <a:rPr lang="vi" sz="4000" b="1">
                <a:solidFill>
                  <a:schemeClr val="accent1"/>
                </a:solidFill>
                <a:latin typeface="Calibri"/>
                <a:ea typeface="Calibri"/>
                <a:cs typeface="Calibri"/>
                <a:sym typeface="Calibri"/>
              </a:rPr>
              <a:t>Best practices for using the fork/join framework  </a:t>
            </a:r>
            <a:endParaRPr sz="4000" b="1">
              <a:solidFill>
                <a:schemeClr val="accent1"/>
              </a:solidFill>
              <a:latin typeface="Calibri"/>
              <a:ea typeface="Calibri"/>
              <a:cs typeface="Calibri"/>
              <a:sym typeface="Calibri"/>
            </a:endParaRPr>
          </a:p>
          <a:p>
            <a:endParaRPr sz="4000" b="1">
              <a:solidFill>
                <a:schemeClr val="accent1"/>
              </a:solidFill>
              <a:latin typeface="Calibri"/>
              <a:ea typeface="Calibri"/>
              <a:cs typeface="Calibri"/>
              <a:sym typeface="Calibri"/>
            </a:endParaRPr>
          </a:p>
        </p:txBody>
      </p:sp>
      <p:sp>
        <p:nvSpPr>
          <p:cNvPr id="1140" name="Google Shape;1140;p136"/>
          <p:cNvSpPr txBox="1"/>
          <p:nvPr/>
        </p:nvSpPr>
        <p:spPr>
          <a:xfrm>
            <a:off x="476733" y="1763867"/>
            <a:ext cx="8499200" cy="3950000"/>
          </a:xfrm>
          <a:prstGeom prst="rect">
            <a:avLst/>
          </a:prstGeom>
          <a:noFill/>
          <a:ln>
            <a:noFill/>
          </a:ln>
        </p:spPr>
        <p:txBody>
          <a:bodyPr spcFirstLastPara="1" wrap="square" lIns="121900" tIns="121900" rIns="121900" bIns="121900" anchor="t" anchorCtr="0">
            <a:noAutofit/>
          </a:bodyPr>
          <a:lstStyle/>
          <a:p>
            <a:pPr marL="609585" indent="-423323">
              <a:buSzPts val="1400"/>
              <a:buChar char="●"/>
            </a:pPr>
            <a:r>
              <a:rPr lang="vi" sz="2400"/>
              <a:t>Invoking the join method on a task blocks the caller until the result produced by that task is ready. </a:t>
            </a:r>
            <a:endParaRPr sz="2400"/>
          </a:p>
          <a:p>
            <a:pPr marL="609585" indent="-423323">
              <a:buSzPts val="1400"/>
              <a:buChar char="●"/>
            </a:pPr>
            <a:r>
              <a:rPr lang="vi" sz="2400"/>
              <a:t>Should always call the methods compute or fork directly; only sequential code should use invoke to begin parallel computation.  </a:t>
            </a:r>
            <a:endParaRPr sz="2400"/>
          </a:p>
          <a:p>
            <a:pPr marL="609585" indent="-423323">
              <a:buSzPts val="1400"/>
              <a:buChar char="●"/>
            </a:pPr>
            <a:r>
              <a:rPr lang="vi" sz="2400"/>
              <a:t>Calling the fork method on a subtask is the way to schedule it on the ForkJoinPool. Doing this allows you to reuse the same thread for one of the two subtasks and avoid the overhead caused by the unnecessary allocation of a further task on the pool.  </a:t>
            </a:r>
            <a:endParaRPr sz="2400"/>
          </a:p>
          <a:p>
            <a:pPr marL="609585" indent="-423323">
              <a:buSzPts val="1400"/>
              <a:buChar char="●"/>
            </a:pPr>
            <a:r>
              <a:rPr lang="vi" sz="2400"/>
              <a:t>Debugging a parallel computation using the fork/join framework can be tricky.  </a:t>
            </a:r>
            <a:endParaRPr sz="2400"/>
          </a:p>
          <a:p>
            <a:pPr marL="609585" indent="-423323">
              <a:buSzPts val="1400"/>
              <a:buChar char="●"/>
            </a:pPr>
            <a:r>
              <a:rPr lang="vi" sz="2400"/>
              <a:t>It’s always important to run the program multiple times before to measure its performance.</a:t>
            </a:r>
            <a:endParaRPr sz="2400"/>
          </a:p>
        </p:txBody>
      </p:sp>
    </p:spTree>
    <p:extLst>
      <p:ext uri="{BB962C8B-B14F-4D97-AF65-F5344CB8AC3E}">
        <p14:creationId xmlns:p14="http://schemas.microsoft.com/office/powerpoint/2010/main" val="3663621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37"/>
          <p:cNvSpPr txBox="1"/>
          <p:nvPr/>
        </p:nvSpPr>
        <p:spPr>
          <a:xfrm>
            <a:off x="360967" y="225433"/>
            <a:ext cx="3922800" cy="457600"/>
          </a:xfrm>
          <a:prstGeom prst="rect">
            <a:avLst/>
          </a:prstGeom>
          <a:noFill/>
          <a:ln>
            <a:noFill/>
          </a:ln>
        </p:spPr>
        <p:txBody>
          <a:bodyPr spcFirstLastPara="1" wrap="square" lIns="121900" tIns="121900" rIns="121900" bIns="121900" anchor="t" anchorCtr="0">
            <a:noAutofit/>
          </a:bodyPr>
          <a:lstStyle/>
          <a:p>
            <a:r>
              <a:rPr lang="vi" sz="4000" b="1">
                <a:latin typeface="Calibri"/>
                <a:ea typeface="Calibri"/>
                <a:cs typeface="Calibri"/>
                <a:sym typeface="Calibri"/>
              </a:rPr>
              <a:t>Spliterator </a:t>
            </a:r>
            <a:endParaRPr sz="4000" b="1">
              <a:latin typeface="Calibri"/>
              <a:ea typeface="Calibri"/>
              <a:cs typeface="Calibri"/>
              <a:sym typeface="Calibri"/>
            </a:endParaRPr>
          </a:p>
        </p:txBody>
      </p:sp>
      <p:sp>
        <p:nvSpPr>
          <p:cNvPr id="1146" name="Google Shape;1146;p137"/>
          <p:cNvSpPr txBox="1"/>
          <p:nvPr/>
        </p:nvSpPr>
        <p:spPr>
          <a:xfrm>
            <a:off x="2363200" y="2914833"/>
            <a:ext cx="3922800" cy="457600"/>
          </a:xfrm>
          <a:prstGeom prst="rect">
            <a:avLst/>
          </a:prstGeom>
          <a:noFill/>
          <a:ln>
            <a:noFill/>
          </a:ln>
        </p:spPr>
        <p:txBody>
          <a:bodyPr spcFirstLastPara="1" wrap="square" lIns="121900" tIns="121900" rIns="121900" bIns="121900" anchor="t" anchorCtr="0">
            <a:noAutofit/>
          </a:bodyPr>
          <a:lstStyle/>
          <a:p>
            <a:endParaRPr sz="2400"/>
          </a:p>
        </p:txBody>
      </p:sp>
      <p:sp>
        <p:nvSpPr>
          <p:cNvPr id="1147" name="Google Shape;1147;p137"/>
          <p:cNvSpPr txBox="1"/>
          <p:nvPr/>
        </p:nvSpPr>
        <p:spPr>
          <a:xfrm>
            <a:off x="1600400" y="1019367"/>
            <a:ext cx="3922800" cy="457600"/>
          </a:xfrm>
          <a:prstGeom prst="rect">
            <a:avLst/>
          </a:prstGeom>
          <a:noFill/>
          <a:ln>
            <a:noFill/>
          </a:ln>
        </p:spPr>
        <p:txBody>
          <a:bodyPr spcFirstLastPara="1" wrap="square" lIns="121900" tIns="121900" rIns="121900" bIns="121900" anchor="t" anchorCtr="0">
            <a:noAutofit/>
          </a:bodyPr>
          <a:lstStyle/>
          <a:p>
            <a:pPr algn="ctr"/>
            <a:r>
              <a:rPr lang="vi" sz="2400"/>
              <a:t>Splitable + Iterator</a:t>
            </a:r>
            <a:endParaRPr sz="2400"/>
          </a:p>
        </p:txBody>
      </p:sp>
      <p:sp>
        <p:nvSpPr>
          <p:cNvPr id="1148" name="Google Shape;1148;p137"/>
          <p:cNvSpPr txBox="1"/>
          <p:nvPr/>
        </p:nvSpPr>
        <p:spPr>
          <a:xfrm>
            <a:off x="574200" y="2660500"/>
            <a:ext cx="10535600" cy="2516000"/>
          </a:xfrm>
          <a:prstGeom prst="rect">
            <a:avLst/>
          </a:prstGeom>
          <a:noFill/>
          <a:ln>
            <a:noFill/>
          </a:ln>
        </p:spPr>
        <p:txBody>
          <a:bodyPr spcFirstLastPara="1" wrap="square" lIns="121900" tIns="121900" rIns="121900" bIns="121900" anchor="t" anchorCtr="0">
            <a:noAutofit/>
          </a:bodyPr>
          <a:lstStyle/>
          <a:p>
            <a:pPr marL="609585" indent="-423323">
              <a:buSzPts val="1400"/>
              <a:buChar char="●"/>
            </a:pPr>
            <a:r>
              <a:rPr lang="vi" sz="2400"/>
              <a:t>tryAdvance: sequentially consume the elements of the Spliterator one by one, returning true if there are still other elements to be traverse.</a:t>
            </a:r>
            <a:endParaRPr sz="2400"/>
          </a:p>
          <a:p>
            <a:pPr marL="609585" indent="-423323">
              <a:buSzPts val="1400"/>
              <a:buChar char="●"/>
            </a:pPr>
            <a:r>
              <a:rPr lang="vi" sz="2400"/>
              <a:t>trySplit: partition off some of its elements to a second Spliterator (the one returned by the method), allowing the two to be processed in parallel.</a:t>
            </a:r>
            <a:endParaRPr sz="2400"/>
          </a:p>
          <a:p>
            <a:pPr marL="609585" indent="-423323">
              <a:buSzPts val="1400"/>
              <a:buChar char="●"/>
            </a:pPr>
            <a:r>
              <a:rPr lang="vi" sz="2400"/>
              <a:t>estimateSize: number of the elements remaining to be traverse</a:t>
            </a:r>
            <a:endParaRPr sz="2400"/>
          </a:p>
          <a:p>
            <a:endParaRPr sz="2400"/>
          </a:p>
        </p:txBody>
      </p:sp>
      <p:sp>
        <p:nvSpPr>
          <p:cNvPr id="1149" name="Google Shape;1149;p137"/>
          <p:cNvSpPr txBox="1"/>
          <p:nvPr/>
        </p:nvSpPr>
        <p:spPr>
          <a:xfrm>
            <a:off x="360967" y="1586000"/>
            <a:ext cx="9051600" cy="436800"/>
          </a:xfrm>
          <a:prstGeom prst="rect">
            <a:avLst/>
          </a:prstGeom>
          <a:noFill/>
          <a:ln>
            <a:noFill/>
          </a:ln>
        </p:spPr>
        <p:txBody>
          <a:bodyPr spcFirstLastPara="1" wrap="square" lIns="121900" tIns="121900" rIns="121900" bIns="121900" anchor="t" anchorCtr="0">
            <a:noAutofit/>
          </a:bodyPr>
          <a:lstStyle/>
          <a:p>
            <a:r>
              <a:rPr lang="vi" sz="2400"/>
              <a:t>traverse the elements of a source, but they’re also designed to do this in parallel. </a:t>
            </a:r>
            <a:endParaRPr sz="2400"/>
          </a:p>
          <a:p>
            <a:endParaRPr sz="2400"/>
          </a:p>
        </p:txBody>
      </p:sp>
    </p:spTree>
    <p:extLst>
      <p:ext uri="{BB962C8B-B14F-4D97-AF65-F5344CB8AC3E}">
        <p14:creationId xmlns:p14="http://schemas.microsoft.com/office/powerpoint/2010/main" val="3589083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7"/>
                                        </p:tgtEl>
                                        <p:attrNameLst>
                                          <p:attrName>style.visibility</p:attrName>
                                        </p:attrNameLst>
                                      </p:cBhvr>
                                      <p:to>
                                        <p:strVal val="visible"/>
                                      </p:to>
                                    </p:set>
                                    <p:animEffect transition="in" filter="fade">
                                      <p:cBhvr>
                                        <p:cTn id="7" dur="1000"/>
                                        <p:tgtEl>
                                          <p:spTgt spid="11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9"/>
                                        </p:tgtEl>
                                        <p:attrNameLst>
                                          <p:attrName>style.visibility</p:attrName>
                                        </p:attrNameLst>
                                      </p:cBhvr>
                                      <p:to>
                                        <p:strVal val="visible"/>
                                      </p:to>
                                    </p:set>
                                    <p:animEffect transition="in" filter="fade">
                                      <p:cBhvr>
                                        <p:cTn id="12" dur="1000"/>
                                        <p:tgtEl>
                                          <p:spTgt spid="1149"/>
                                        </p:tgtEl>
                                      </p:cBhvr>
                                    </p:animEffect>
                                  </p:childTnLst>
                                </p:cTn>
                              </p:par>
                              <p:par>
                                <p:cTn id="13" presetID="10" presetClass="entr" presetSubtype="0" fill="hold" nodeType="withEffect">
                                  <p:stCondLst>
                                    <p:cond delay="0"/>
                                  </p:stCondLst>
                                  <p:childTnLst>
                                    <p:set>
                                      <p:cBhvr>
                                        <p:cTn id="14" dur="1" fill="hold">
                                          <p:stCondLst>
                                            <p:cond delay="0"/>
                                          </p:stCondLst>
                                        </p:cTn>
                                        <p:tgtEl>
                                          <p:spTgt spid="1148"/>
                                        </p:tgtEl>
                                        <p:attrNameLst>
                                          <p:attrName>style.visibility</p:attrName>
                                        </p:attrNameLst>
                                      </p:cBhvr>
                                      <p:to>
                                        <p:strVal val="visible"/>
                                      </p:to>
                                    </p:set>
                                    <p:animEffect transition="in" filter="fade">
                                      <p:cBhvr>
                                        <p:cTn id="15" dur="1000"/>
                                        <p:tgtEl>
                                          <p:spTgt spid="1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pic>
        <p:nvPicPr>
          <p:cNvPr id="1154" name="Google Shape;1154;p138"/>
          <p:cNvPicPr preferRelativeResize="0"/>
          <p:nvPr/>
        </p:nvPicPr>
        <p:blipFill rotWithShape="1">
          <a:blip r:embed="rId3">
            <a:alphaModFix/>
          </a:blip>
          <a:srcRect t="1522" b="6768"/>
          <a:stretch/>
        </p:blipFill>
        <p:spPr>
          <a:xfrm>
            <a:off x="462001" y="1164567"/>
            <a:ext cx="7478833" cy="4283700"/>
          </a:xfrm>
          <a:prstGeom prst="rect">
            <a:avLst/>
          </a:prstGeom>
          <a:noFill/>
          <a:ln>
            <a:noFill/>
          </a:ln>
        </p:spPr>
      </p:pic>
    </p:spTree>
    <p:extLst>
      <p:ext uri="{BB962C8B-B14F-4D97-AF65-F5344CB8AC3E}">
        <p14:creationId xmlns:p14="http://schemas.microsoft.com/office/powerpoint/2010/main" val="3894926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58"/>
        <p:cNvGrpSpPr/>
        <p:nvPr/>
      </p:nvGrpSpPr>
      <p:grpSpPr>
        <a:xfrm>
          <a:off x="0" y="0"/>
          <a:ext cx="0" cy="0"/>
          <a:chOff x="0" y="0"/>
          <a:chExt cx="0" cy="0"/>
        </a:xfrm>
      </p:grpSpPr>
      <p:pic>
        <p:nvPicPr>
          <p:cNvPr id="1159" name="Google Shape;1159;p139"/>
          <p:cNvPicPr preferRelativeResize="0"/>
          <p:nvPr/>
        </p:nvPicPr>
        <p:blipFill>
          <a:blip r:embed="rId3">
            <a:alphaModFix/>
          </a:blip>
          <a:stretch>
            <a:fillRect/>
          </a:stretch>
        </p:blipFill>
        <p:spPr>
          <a:xfrm>
            <a:off x="1170780" y="900809"/>
            <a:ext cx="7386400" cy="4282433"/>
          </a:xfrm>
          <a:prstGeom prst="rect">
            <a:avLst/>
          </a:prstGeom>
          <a:noFill/>
          <a:ln>
            <a:noFill/>
          </a:ln>
        </p:spPr>
      </p:pic>
    </p:spTree>
    <p:extLst>
      <p:ext uri="{BB962C8B-B14F-4D97-AF65-F5344CB8AC3E}">
        <p14:creationId xmlns:p14="http://schemas.microsoft.com/office/powerpoint/2010/main" val="1586551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Google Shape;1017;p118"/>
          <p:cNvSpPr txBox="1">
            <a:spLocks noGrp="1"/>
          </p:cNvSpPr>
          <p:nvPr>
            <p:ph type="title"/>
          </p:nvPr>
        </p:nvSpPr>
        <p:spPr>
          <a:xfrm>
            <a:off x="179600" y="-93100"/>
            <a:ext cx="8686000" cy="939600"/>
          </a:xfrm>
          <a:prstGeom prst="rect">
            <a:avLst/>
          </a:prstGeom>
        </p:spPr>
        <p:txBody>
          <a:bodyPr spcFirstLastPara="1" vert="horz" wrap="square" lIns="91433" tIns="45700" rIns="91433" bIns="0" rtlCol="0" anchor="b" anchorCtr="0">
            <a:noAutofit/>
          </a:bodyPr>
          <a:lstStyle/>
          <a:p>
            <a:r>
              <a:rPr lang="vi" sz="4800"/>
              <a:t>Overall</a:t>
            </a:r>
            <a:endParaRPr sz="4800"/>
          </a:p>
        </p:txBody>
      </p:sp>
      <p:sp>
        <p:nvSpPr>
          <p:cNvPr id="1018" name="Google Shape;1018;p118"/>
          <p:cNvSpPr txBox="1">
            <a:spLocks noGrp="1"/>
          </p:cNvSpPr>
          <p:nvPr>
            <p:ph type="body" idx="4294967295"/>
          </p:nvPr>
        </p:nvSpPr>
        <p:spPr>
          <a:xfrm>
            <a:off x="242167" y="1865667"/>
            <a:ext cx="12050400" cy="3448800"/>
          </a:xfrm>
          <a:prstGeom prst="rect">
            <a:avLst/>
          </a:prstGeom>
          <a:noFill/>
          <a:ln>
            <a:noFill/>
          </a:ln>
        </p:spPr>
        <p:txBody>
          <a:bodyPr spcFirstLastPara="1" vert="horz" wrap="square" lIns="121900" tIns="121900" rIns="121900" bIns="121900" rtlCol="0" anchor="ctr" anchorCtr="0">
            <a:noAutofit/>
          </a:bodyPr>
          <a:lstStyle/>
          <a:p>
            <a:pPr marL="609585" indent="-507987">
              <a:spcBef>
                <a:spcPts val="0"/>
              </a:spcBef>
              <a:buSzPts val="2400"/>
              <a:buChar char="●"/>
            </a:pPr>
            <a:r>
              <a:rPr lang="vi" sz="3200"/>
              <a:t>Collector: a </a:t>
            </a:r>
            <a:r>
              <a:rPr lang="vi" sz="3200" b="1"/>
              <a:t>recipe </a:t>
            </a:r>
            <a:r>
              <a:rPr lang="vi" sz="3200"/>
              <a:t>for how to </a:t>
            </a:r>
            <a:r>
              <a:rPr lang="vi" sz="3200" b="1"/>
              <a:t>build</a:t>
            </a:r>
            <a:r>
              <a:rPr lang="vi" sz="3200"/>
              <a:t> a summary of </a:t>
            </a:r>
            <a:r>
              <a:rPr lang="vi" sz="3200" b="1"/>
              <a:t>the elements</a:t>
            </a:r>
            <a:r>
              <a:rPr lang="vi" sz="3200"/>
              <a:t> in the </a:t>
            </a:r>
            <a:r>
              <a:rPr lang="vi" sz="3200" b="1"/>
              <a:t>stream</a:t>
            </a:r>
            <a:endParaRPr sz="3200" b="1"/>
          </a:p>
          <a:p>
            <a:pPr marL="609585" indent="-507987">
              <a:spcBef>
                <a:spcPts val="0"/>
              </a:spcBef>
              <a:buSzPts val="2400"/>
              <a:buChar char="●"/>
            </a:pPr>
            <a:r>
              <a:rPr lang="vi" sz="3200"/>
              <a:t>Offer </a:t>
            </a:r>
            <a:r>
              <a:rPr lang="vi" sz="3200" b="1" i="1"/>
              <a:t>three </a:t>
            </a:r>
            <a:r>
              <a:rPr lang="vi" sz="3200"/>
              <a:t>main functionalities:</a:t>
            </a:r>
            <a:endParaRPr sz="3200"/>
          </a:p>
          <a:p>
            <a:pPr marL="609585" indent="0">
              <a:spcBef>
                <a:spcPts val="0"/>
              </a:spcBef>
              <a:buNone/>
            </a:pPr>
            <a:r>
              <a:rPr lang="vi" sz="3200"/>
              <a:t>- Reducing and summarizing stream elements to a single value</a:t>
            </a:r>
            <a:endParaRPr sz="3200"/>
          </a:p>
          <a:p>
            <a:pPr marL="609585" indent="0">
              <a:spcBef>
                <a:spcPts val="0"/>
              </a:spcBef>
              <a:buNone/>
            </a:pPr>
            <a:r>
              <a:rPr lang="vi" sz="3200"/>
              <a:t>- Grouping elements</a:t>
            </a:r>
            <a:endParaRPr sz="3200"/>
          </a:p>
          <a:p>
            <a:pPr marL="609585" indent="0">
              <a:spcBef>
                <a:spcPts val="0"/>
              </a:spcBef>
              <a:buNone/>
            </a:pPr>
            <a:r>
              <a:rPr lang="vi" sz="3200"/>
              <a:t>- Partitioning elements</a:t>
            </a:r>
            <a:endParaRPr sz="3200"/>
          </a:p>
        </p:txBody>
      </p:sp>
    </p:spTree>
    <p:extLst>
      <p:ext uri="{BB962C8B-B14F-4D97-AF65-F5344CB8AC3E}">
        <p14:creationId xmlns:p14="http://schemas.microsoft.com/office/powerpoint/2010/main" val="6564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8"/>
                                        </p:tgtEl>
                                        <p:attrNameLst>
                                          <p:attrName>style.visibility</p:attrName>
                                        </p:attrNameLst>
                                      </p:cBhvr>
                                      <p:to>
                                        <p:strVal val="visible"/>
                                      </p:to>
                                    </p:set>
                                    <p:animEffect transition="in" filter="fade">
                                      <p:cBhvr>
                                        <p:cTn id="7" dur="1000"/>
                                        <p:tgtEl>
                                          <p:spTgt spid="1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Google Shape;1023;p119"/>
          <p:cNvSpPr txBox="1">
            <a:spLocks noGrp="1"/>
          </p:cNvSpPr>
          <p:nvPr>
            <p:ph type="title"/>
          </p:nvPr>
        </p:nvSpPr>
        <p:spPr>
          <a:xfrm>
            <a:off x="100767" y="-314133"/>
            <a:ext cx="8686000" cy="939600"/>
          </a:xfrm>
          <a:prstGeom prst="rect">
            <a:avLst/>
          </a:prstGeom>
        </p:spPr>
        <p:txBody>
          <a:bodyPr spcFirstLastPara="1" vert="horz" wrap="square" lIns="91433" tIns="45700" rIns="91433" bIns="0" rtlCol="0" anchor="b" anchorCtr="0">
            <a:noAutofit/>
          </a:bodyPr>
          <a:lstStyle/>
          <a:p>
            <a:r>
              <a:rPr lang="vi" sz="4800"/>
              <a:t>Reducing and summarizing</a:t>
            </a:r>
            <a:endParaRPr sz="4800"/>
          </a:p>
        </p:txBody>
      </p:sp>
      <p:sp>
        <p:nvSpPr>
          <p:cNvPr id="1024" name="Google Shape;1024;p119"/>
          <p:cNvSpPr txBox="1">
            <a:spLocks noGrp="1"/>
          </p:cNvSpPr>
          <p:nvPr>
            <p:ph type="body" idx="4294967295"/>
          </p:nvPr>
        </p:nvSpPr>
        <p:spPr>
          <a:xfrm>
            <a:off x="508700" y="871867"/>
            <a:ext cx="10898000" cy="1185600"/>
          </a:xfrm>
          <a:prstGeom prst="rect">
            <a:avLst/>
          </a:prstGeom>
          <a:noFill/>
          <a:ln>
            <a:noFill/>
          </a:ln>
        </p:spPr>
        <p:txBody>
          <a:bodyPr spcFirstLastPara="1" vert="horz" wrap="square" lIns="121900" tIns="121900" rIns="121900" bIns="121900" rtlCol="0" anchor="ctr" anchorCtr="0">
            <a:noAutofit/>
          </a:bodyPr>
          <a:lstStyle/>
          <a:p>
            <a:pPr marL="0" indent="0">
              <a:spcBef>
                <a:spcPts val="0"/>
              </a:spcBef>
              <a:buNone/>
            </a:pPr>
            <a:r>
              <a:rPr lang="vi" sz="3200"/>
              <a:t>To combine all the items in the stream into a single result</a:t>
            </a:r>
            <a:endParaRPr sz="3200"/>
          </a:p>
        </p:txBody>
      </p:sp>
      <p:pic>
        <p:nvPicPr>
          <p:cNvPr id="1025" name="Google Shape;1025;p119"/>
          <p:cNvPicPr preferRelativeResize="0"/>
          <p:nvPr/>
        </p:nvPicPr>
        <p:blipFill>
          <a:blip r:embed="rId3">
            <a:alphaModFix/>
          </a:blip>
          <a:stretch>
            <a:fillRect/>
          </a:stretch>
        </p:blipFill>
        <p:spPr>
          <a:xfrm>
            <a:off x="349251" y="2997200"/>
            <a:ext cx="11493500" cy="863600"/>
          </a:xfrm>
          <a:prstGeom prst="rect">
            <a:avLst/>
          </a:prstGeom>
          <a:noFill/>
          <a:ln>
            <a:noFill/>
          </a:ln>
        </p:spPr>
      </p:pic>
      <p:pic>
        <p:nvPicPr>
          <p:cNvPr id="1026" name="Google Shape;1026;p119"/>
          <p:cNvPicPr preferRelativeResize="0"/>
          <p:nvPr/>
        </p:nvPicPr>
        <p:blipFill>
          <a:blip r:embed="rId4">
            <a:alphaModFix/>
          </a:blip>
          <a:stretch>
            <a:fillRect/>
          </a:stretch>
        </p:blipFill>
        <p:spPr>
          <a:xfrm>
            <a:off x="1262767" y="4064001"/>
            <a:ext cx="9080500" cy="647700"/>
          </a:xfrm>
          <a:prstGeom prst="rect">
            <a:avLst/>
          </a:prstGeom>
          <a:noFill/>
          <a:ln>
            <a:noFill/>
          </a:ln>
        </p:spPr>
      </p:pic>
      <p:pic>
        <p:nvPicPr>
          <p:cNvPr id="1027" name="Google Shape;1027;p119"/>
          <p:cNvPicPr preferRelativeResize="0"/>
          <p:nvPr/>
        </p:nvPicPr>
        <p:blipFill>
          <a:blip r:embed="rId5">
            <a:alphaModFix/>
          </a:blip>
          <a:stretch>
            <a:fillRect/>
          </a:stretch>
        </p:blipFill>
        <p:spPr>
          <a:xfrm>
            <a:off x="1594300" y="5057901"/>
            <a:ext cx="8280400" cy="1003300"/>
          </a:xfrm>
          <a:prstGeom prst="rect">
            <a:avLst/>
          </a:prstGeom>
          <a:noFill/>
          <a:ln>
            <a:noFill/>
          </a:ln>
        </p:spPr>
      </p:pic>
    </p:spTree>
    <p:extLst>
      <p:ext uri="{BB962C8B-B14F-4D97-AF65-F5344CB8AC3E}">
        <p14:creationId xmlns:p14="http://schemas.microsoft.com/office/powerpoint/2010/main" val="2247314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Google Shape;1032;p120"/>
          <p:cNvSpPr txBox="1">
            <a:spLocks noGrp="1"/>
          </p:cNvSpPr>
          <p:nvPr>
            <p:ph type="title"/>
          </p:nvPr>
        </p:nvSpPr>
        <p:spPr>
          <a:xfrm>
            <a:off x="100767" y="-314133"/>
            <a:ext cx="8686000" cy="939600"/>
          </a:xfrm>
          <a:prstGeom prst="rect">
            <a:avLst/>
          </a:prstGeom>
        </p:spPr>
        <p:txBody>
          <a:bodyPr spcFirstLastPara="1" vert="horz" wrap="square" lIns="91433" tIns="45700" rIns="91433" bIns="0" rtlCol="0" anchor="b" anchorCtr="0">
            <a:noAutofit/>
          </a:bodyPr>
          <a:lstStyle/>
          <a:p>
            <a:r>
              <a:rPr lang="vi" sz="4800"/>
              <a:t>Example</a:t>
            </a:r>
            <a:endParaRPr sz="4800"/>
          </a:p>
        </p:txBody>
      </p:sp>
      <p:pic>
        <p:nvPicPr>
          <p:cNvPr id="1033" name="Google Shape;1033;p120"/>
          <p:cNvPicPr preferRelativeResize="0"/>
          <p:nvPr/>
        </p:nvPicPr>
        <p:blipFill>
          <a:blip r:embed="rId3">
            <a:alphaModFix/>
          </a:blip>
          <a:stretch>
            <a:fillRect/>
          </a:stretch>
        </p:blipFill>
        <p:spPr>
          <a:xfrm>
            <a:off x="684234" y="828667"/>
            <a:ext cx="11036300" cy="1130300"/>
          </a:xfrm>
          <a:prstGeom prst="rect">
            <a:avLst/>
          </a:prstGeom>
          <a:noFill/>
          <a:ln>
            <a:noFill/>
          </a:ln>
        </p:spPr>
      </p:pic>
      <p:pic>
        <p:nvPicPr>
          <p:cNvPr id="1034" name="Google Shape;1034;p120"/>
          <p:cNvPicPr preferRelativeResize="0"/>
          <p:nvPr/>
        </p:nvPicPr>
        <p:blipFill>
          <a:blip r:embed="rId4">
            <a:alphaModFix/>
          </a:blip>
          <a:stretch>
            <a:fillRect/>
          </a:stretch>
        </p:blipFill>
        <p:spPr>
          <a:xfrm>
            <a:off x="3193434" y="1635634"/>
            <a:ext cx="6286183" cy="4492633"/>
          </a:xfrm>
          <a:prstGeom prst="rect">
            <a:avLst/>
          </a:prstGeom>
          <a:noFill/>
          <a:ln>
            <a:noFill/>
          </a:ln>
        </p:spPr>
      </p:pic>
      <p:pic>
        <p:nvPicPr>
          <p:cNvPr id="1035" name="Google Shape;1035;p120"/>
          <p:cNvPicPr preferRelativeResize="0"/>
          <p:nvPr/>
        </p:nvPicPr>
        <p:blipFill>
          <a:blip r:embed="rId5">
            <a:alphaModFix/>
          </a:blip>
          <a:stretch>
            <a:fillRect/>
          </a:stretch>
        </p:blipFill>
        <p:spPr>
          <a:xfrm>
            <a:off x="1809751" y="5978500"/>
            <a:ext cx="8572500" cy="1016000"/>
          </a:xfrm>
          <a:prstGeom prst="rect">
            <a:avLst/>
          </a:prstGeom>
          <a:noFill/>
          <a:ln>
            <a:noFill/>
          </a:ln>
        </p:spPr>
      </p:pic>
    </p:spTree>
    <p:extLst>
      <p:ext uri="{BB962C8B-B14F-4D97-AF65-F5344CB8AC3E}">
        <p14:creationId xmlns:p14="http://schemas.microsoft.com/office/powerpoint/2010/main" val="35923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3"/>
                                        </p:tgtEl>
                                        <p:attrNameLst>
                                          <p:attrName>style.visibility</p:attrName>
                                        </p:attrNameLst>
                                      </p:cBhvr>
                                      <p:to>
                                        <p:strVal val="visible"/>
                                      </p:to>
                                    </p:set>
                                    <p:animEffect transition="in" filter="fade">
                                      <p:cBhvr>
                                        <p:cTn id="7" dur="1000"/>
                                        <p:tgtEl>
                                          <p:spTgt spid="10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4"/>
                                        </p:tgtEl>
                                        <p:attrNameLst>
                                          <p:attrName>style.visibility</p:attrName>
                                        </p:attrNameLst>
                                      </p:cBhvr>
                                      <p:to>
                                        <p:strVal val="visible"/>
                                      </p:to>
                                    </p:set>
                                    <p:animEffect transition="in" filter="fade">
                                      <p:cBhvr>
                                        <p:cTn id="12" dur="1000"/>
                                        <p:tgtEl>
                                          <p:spTgt spid="10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5"/>
                                        </p:tgtEl>
                                        <p:attrNameLst>
                                          <p:attrName>style.visibility</p:attrName>
                                        </p:attrNameLst>
                                      </p:cBhvr>
                                      <p:to>
                                        <p:strVal val="visible"/>
                                      </p:to>
                                    </p:set>
                                    <p:animEffect transition="in" filter="fade">
                                      <p:cBhvr>
                                        <p:cTn id="17" dur="1000"/>
                                        <p:tgtEl>
                                          <p:spTgt spid="1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121"/>
          <p:cNvSpPr txBox="1">
            <a:spLocks noGrp="1"/>
          </p:cNvSpPr>
          <p:nvPr>
            <p:ph type="title"/>
          </p:nvPr>
        </p:nvSpPr>
        <p:spPr>
          <a:xfrm>
            <a:off x="100767" y="-314133"/>
            <a:ext cx="8686000" cy="939600"/>
          </a:xfrm>
          <a:prstGeom prst="rect">
            <a:avLst/>
          </a:prstGeom>
        </p:spPr>
        <p:txBody>
          <a:bodyPr spcFirstLastPara="1" vert="horz" wrap="square" lIns="91433" tIns="45700" rIns="91433" bIns="0" rtlCol="0" anchor="b" anchorCtr="0">
            <a:noAutofit/>
          </a:bodyPr>
          <a:lstStyle/>
          <a:p>
            <a:r>
              <a:rPr lang="vi" sz="4800"/>
              <a:t>Joining Strings</a:t>
            </a:r>
            <a:endParaRPr sz="4800"/>
          </a:p>
        </p:txBody>
      </p:sp>
      <p:pic>
        <p:nvPicPr>
          <p:cNvPr id="1041" name="Google Shape;1041;p121"/>
          <p:cNvPicPr preferRelativeResize="0"/>
          <p:nvPr/>
        </p:nvPicPr>
        <p:blipFill>
          <a:blip r:embed="rId3">
            <a:alphaModFix/>
          </a:blip>
          <a:stretch>
            <a:fillRect/>
          </a:stretch>
        </p:blipFill>
        <p:spPr>
          <a:xfrm>
            <a:off x="378701" y="2369267"/>
            <a:ext cx="11785601" cy="691891"/>
          </a:xfrm>
          <a:prstGeom prst="rect">
            <a:avLst/>
          </a:prstGeom>
          <a:noFill/>
          <a:ln>
            <a:noFill/>
          </a:ln>
        </p:spPr>
      </p:pic>
      <p:pic>
        <p:nvPicPr>
          <p:cNvPr id="1042" name="Google Shape;1042;p121"/>
          <p:cNvPicPr preferRelativeResize="0"/>
          <p:nvPr/>
        </p:nvPicPr>
        <p:blipFill>
          <a:blip r:embed="rId4">
            <a:alphaModFix/>
          </a:blip>
          <a:stretch>
            <a:fillRect/>
          </a:stretch>
        </p:blipFill>
        <p:spPr>
          <a:xfrm>
            <a:off x="294201" y="4603458"/>
            <a:ext cx="11785601" cy="911780"/>
          </a:xfrm>
          <a:prstGeom prst="rect">
            <a:avLst/>
          </a:prstGeom>
          <a:noFill/>
          <a:ln w="9525" cap="flat" cmpd="sng">
            <a:solidFill>
              <a:srgbClr val="000000"/>
            </a:solidFill>
            <a:prstDash val="solid"/>
            <a:round/>
            <a:headEnd type="none" w="sm" len="sm"/>
            <a:tailEnd type="none" w="sm" len="sm"/>
          </a:ln>
        </p:spPr>
      </p:pic>
    </p:spTree>
    <p:extLst>
      <p:ext uri="{BB962C8B-B14F-4D97-AF65-F5344CB8AC3E}">
        <p14:creationId xmlns:p14="http://schemas.microsoft.com/office/powerpoint/2010/main" val="1885558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1"/>
                                        </p:tgtEl>
                                        <p:attrNameLst>
                                          <p:attrName>style.visibility</p:attrName>
                                        </p:attrNameLst>
                                      </p:cBhvr>
                                      <p:to>
                                        <p:strVal val="visible"/>
                                      </p:to>
                                    </p:set>
                                    <p:animEffect transition="in" filter="fade">
                                      <p:cBhvr>
                                        <p:cTn id="7" dur="1000"/>
                                        <p:tgtEl>
                                          <p:spTgt spid="10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42"/>
                                        </p:tgtEl>
                                        <p:attrNameLst>
                                          <p:attrName>style.visibility</p:attrName>
                                        </p:attrNameLst>
                                      </p:cBhvr>
                                      <p:to>
                                        <p:strVal val="visible"/>
                                      </p:to>
                                    </p:set>
                                    <p:animEffect transition="in" filter="fade">
                                      <p:cBhvr>
                                        <p:cTn id="12" dur="1000"/>
                                        <p:tgtEl>
                                          <p:spTgt spid="1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122"/>
          <p:cNvSpPr txBox="1">
            <a:spLocks noGrp="1"/>
          </p:cNvSpPr>
          <p:nvPr>
            <p:ph type="title"/>
          </p:nvPr>
        </p:nvSpPr>
        <p:spPr>
          <a:xfrm>
            <a:off x="179600" y="-93100"/>
            <a:ext cx="8686000" cy="939600"/>
          </a:xfrm>
          <a:prstGeom prst="rect">
            <a:avLst/>
          </a:prstGeom>
        </p:spPr>
        <p:txBody>
          <a:bodyPr spcFirstLastPara="1" vert="horz" wrap="square" lIns="91433" tIns="45700" rIns="91433" bIns="0" rtlCol="0" anchor="b" anchorCtr="0">
            <a:noAutofit/>
          </a:bodyPr>
          <a:lstStyle/>
          <a:p>
            <a:r>
              <a:rPr lang="vi" sz="4800"/>
              <a:t>Reducing and collecting</a:t>
            </a:r>
            <a:endParaRPr sz="4800"/>
          </a:p>
        </p:txBody>
      </p:sp>
      <p:sp>
        <p:nvSpPr>
          <p:cNvPr id="1048" name="Google Shape;1048;p122"/>
          <p:cNvSpPr txBox="1">
            <a:spLocks noGrp="1"/>
          </p:cNvSpPr>
          <p:nvPr>
            <p:ph type="body" idx="4294967295"/>
          </p:nvPr>
        </p:nvSpPr>
        <p:spPr>
          <a:xfrm>
            <a:off x="476200" y="951267"/>
            <a:ext cx="6186800" cy="3448800"/>
          </a:xfrm>
          <a:prstGeom prst="rect">
            <a:avLst/>
          </a:prstGeom>
          <a:noFill/>
          <a:ln>
            <a:noFill/>
          </a:ln>
        </p:spPr>
        <p:txBody>
          <a:bodyPr spcFirstLastPara="1" vert="horz" wrap="square" lIns="121900" tIns="121900" rIns="121900" bIns="121900" rtlCol="0" anchor="ctr" anchorCtr="0">
            <a:noAutofit/>
          </a:bodyPr>
          <a:lstStyle/>
          <a:p>
            <a:pPr marL="609585" indent="0" algn="ctr">
              <a:spcBef>
                <a:spcPts val="0"/>
              </a:spcBef>
              <a:buNone/>
            </a:pPr>
            <a:r>
              <a:rPr lang="vi" sz="3200">
                <a:solidFill>
                  <a:srgbClr val="FF0000"/>
                </a:solidFill>
              </a:rPr>
              <a:t>Collect method</a:t>
            </a:r>
            <a:endParaRPr sz="3200">
              <a:solidFill>
                <a:srgbClr val="FF0000"/>
              </a:solidFill>
            </a:endParaRPr>
          </a:p>
          <a:p>
            <a:pPr marL="609585" indent="0" algn="ctr">
              <a:spcBef>
                <a:spcPts val="0"/>
              </a:spcBef>
              <a:buNone/>
            </a:pPr>
            <a:endParaRPr sz="3200">
              <a:solidFill>
                <a:srgbClr val="FF0000"/>
              </a:solidFill>
            </a:endParaRPr>
          </a:p>
          <a:p>
            <a:pPr marL="609585" indent="-507987">
              <a:spcBef>
                <a:spcPts val="0"/>
              </a:spcBef>
              <a:buSzPts val="2400"/>
              <a:buChar char="-"/>
            </a:pPr>
            <a:r>
              <a:rPr lang="vi" sz="3200" b="1"/>
              <a:t>Mutable </a:t>
            </a:r>
            <a:r>
              <a:rPr lang="vi" sz="3200"/>
              <a:t>container to accumulate result</a:t>
            </a:r>
            <a:endParaRPr sz="3200"/>
          </a:p>
          <a:p>
            <a:pPr marL="609585" indent="-507987">
              <a:spcBef>
                <a:spcPts val="0"/>
              </a:spcBef>
              <a:buSzPts val="2400"/>
              <a:buChar char="-"/>
            </a:pPr>
            <a:r>
              <a:rPr lang="vi" sz="3200"/>
              <a:t>Useful for </a:t>
            </a:r>
            <a:r>
              <a:rPr lang="vi" sz="3200" b="1"/>
              <a:t>expressing </a:t>
            </a:r>
            <a:r>
              <a:rPr lang="vi" sz="3200"/>
              <a:t>but </a:t>
            </a:r>
            <a:r>
              <a:rPr lang="vi" sz="3200" b="1"/>
              <a:t>crucially </a:t>
            </a:r>
            <a:r>
              <a:rPr lang="vi" sz="3200"/>
              <a:t>in </a:t>
            </a:r>
            <a:r>
              <a:rPr lang="vi" sz="3200" b="1"/>
              <a:t>parallel-friendly</a:t>
            </a:r>
            <a:endParaRPr sz="3200" b="1"/>
          </a:p>
        </p:txBody>
      </p:sp>
      <p:sp>
        <p:nvSpPr>
          <p:cNvPr id="1049" name="Google Shape;1049;p122"/>
          <p:cNvSpPr txBox="1">
            <a:spLocks noGrp="1"/>
          </p:cNvSpPr>
          <p:nvPr>
            <p:ph type="body" idx="4294967295"/>
          </p:nvPr>
        </p:nvSpPr>
        <p:spPr>
          <a:xfrm>
            <a:off x="6464800" y="246800"/>
            <a:ext cx="5647200" cy="3448800"/>
          </a:xfrm>
          <a:prstGeom prst="rect">
            <a:avLst/>
          </a:prstGeom>
          <a:noFill/>
          <a:ln>
            <a:noFill/>
          </a:ln>
        </p:spPr>
        <p:txBody>
          <a:bodyPr spcFirstLastPara="1" vert="horz" wrap="square" lIns="121900" tIns="121900" rIns="121900" bIns="121900" rtlCol="0" anchor="ctr" anchorCtr="0">
            <a:noAutofit/>
          </a:bodyPr>
          <a:lstStyle/>
          <a:p>
            <a:pPr marL="609585" indent="0" algn="ctr">
              <a:spcBef>
                <a:spcPts val="0"/>
              </a:spcBef>
              <a:buNone/>
            </a:pPr>
            <a:r>
              <a:rPr lang="vi" sz="3200">
                <a:solidFill>
                  <a:srgbClr val="FF0000"/>
                </a:solidFill>
              </a:rPr>
              <a:t>Reduce method</a:t>
            </a:r>
            <a:endParaRPr sz="3200">
              <a:solidFill>
                <a:srgbClr val="FF0000"/>
              </a:solidFill>
            </a:endParaRPr>
          </a:p>
          <a:p>
            <a:pPr marL="609585" indent="0" algn="ctr">
              <a:spcBef>
                <a:spcPts val="0"/>
              </a:spcBef>
              <a:buNone/>
            </a:pPr>
            <a:endParaRPr sz="3200">
              <a:solidFill>
                <a:srgbClr val="FF0000"/>
              </a:solidFill>
            </a:endParaRPr>
          </a:p>
          <a:p>
            <a:pPr marL="609585" indent="-507987">
              <a:spcBef>
                <a:spcPts val="0"/>
              </a:spcBef>
              <a:buSzPts val="2400"/>
              <a:buChar char="-"/>
            </a:pPr>
            <a:r>
              <a:rPr lang="vi" sz="3200" b="1"/>
              <a:t>Immutable </a:t>
            </a:r>
            <a:r>
              <a:rPr lang="vi" sz="3200"/>
              <a:t>reduction</a:t>
            </a:r>
            <a:endParaRPr sz="3200"/>
          </a:p>
        </p:txBody>
      </p:sp>
      <p:pic>
        <p:nvPicPr>
          <p:cNvPr id="1050" name="Google Shape;1050;p122"/>
          <p:cNvPicPr preferRelativeResize="0"/>
          <p:nvPr/>
        </p:nvPicPr>
        <p:blipFill>
          <a:blip r:embed="rId3">
            <a:alphaModFix/>
          </a:blip>
          <a:stretch>
            <a:fillRect/>
          </a:stretch>
        </p:blipFill>
        <p:spPr>
          <a:xfrm>
            <a:off x="203200" y="4603267"/>
            <a:ext cx="11785600" cy="1705968"/>
          </a:xfrm>
          <a:prstGeom prst="rect">
            <a:avLst/>
          </a:prstGeom>
          <a:noFill/>
          <a:ln>
            <a:noFill/>
          </a:ln>
        </p:spPr>
      </p:pic>
    </p:spTree>
    <p:extLst>
      <p:ext uri="{BB962C8B-B14F-4D97-AF65-F5344CB8AC3E}">
        <p14:creationId xmlns:p14="http://schemas.microsoft.com/office/powerpoint/2010/main" val="232316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8"/>
                                        </p:tgtEl>
                                        <p:attrNameLst>
                                          <p:attrName>style.visibility</p:attrName>
                                        </p:attrNameLst>
                                      </p:cBhvr>
                                      <p:to>
                                        <p:strVal val="visible"/>
                                      </p:to>
                                    </p:set>
                                    <p:animEffect transition="in" filter="fade">
                                      <p:cBhvr>
                                        <p:cTn id="7" dur="1000"/>
                                        <p:tgtEl>
                                          <p:spTgt spid="10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49"/>
                                        </p:tgtEl>
                                        <p:attrNameLst>
                                          <p:attrName>style.visibility</p:attrName>
                                        </p:attrNameLst>
                                      </p:cBhvr>
                                      <p:to>
                                        <p:strVal val="visible"/>
                                      </p:to>
                                    </p:set>
                                    <p:animEffect transition="in" filter="fade">
                                      <p:cBhvr>
                                        <p:cTn id="12" dur="1000"/>
                                        <p:tgtEl>
                                          <p:spTgt spid="10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50"/>
                                        </p:tgtEl>
                                        <p:attrNameLst>
                                          <p:attrName>style.visibility</p:attrName>
                                        </p:attrNameLst>
                                      </p:cBhvr>
                                      <p:to>
                                        <p:strVal val="visible"/>
                                      </p:to>
                                    </p:set>
                                    <p:animEffect transition="in" filter="fade">
                                      <p:cBhvr>
                                        <p:cTn id="17" dur="1000"/>
                                        <p:tgtEl>
                                          <p:spTgt spid="1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123"/>
          <p:cNvSpPr txBox="1">
            <a:spLocks noGrp="1"/>
          </p:cNvSpPr>
          <p:nvPr>
            <p:ph type="title"/>
          </p:nvPr>
        </p:nvSpPr>
        <p:spPr>
          <a:xfrm>
            <a:off x="179600" y="-93100"/>
            <a:ext cx="8686000" cy="939600"/>
          </a:xfrm>
          <a:prstGeom prst="rect">
            <a:avLst/>
          </a:prstGeom>
        </p:spPr>
        <p:txBody>
          <a:bodyPr spcFirstLastPara="1" vert="horz" wrap="square" lIns="91433" tIns="45700" rIns="91433" bIns="0" rtlCol="0" anchor="b" anchorCtr="0">
            <a:noAutofit/>
          </a:bodyPr>
          <a:lstStyle/>
          <a:p>
            <a:r>
              <a:rPr lang="vi" sz="4800"/>
              <a:t>Reducing and collecting</a:t>
            </a:r>
            <a:endParaRPr sz="4800"/>
          </a:p>
        </p:txBody>
      </p:sp>
      <p:pic>
        <p:nvPicPr>
          <p:cNvPr id="1056" name="Google Shape;1056;p123"/>
          <p:cNvPicPr preferRelativeResize="0"/>
          <p:nvPr/>
        </p:nvPicPr>
        <p:blipFill>
          <a:blip r:embed="rId3">
            <a:alphaModFix/>
          </a:blip>
          <a:stretch>
            <a:fillRect/>
          </a:stretch>
        </p:blipFill>
        <p:spPr>
          <a:xfrm>
            <a:off x="203200" y="1049700"/>
            <a:ext cx="11785603" cy="4975915"/>
          </a:xfrm>
          <a:prstGeom prst="rect">
            <a:avLst/>
          </a:prstGeom>
          <a:noFill/>
          <a:ln>
            <a:noFill/>
          </a:ln>
        </p:spPr>
      </p:pic>
      <p:sp>
        <p:nvSpPr>
          <p:cNvPr id="1057" name="Google Shape;1057;p123"/>
          <p:cNvSpPr/>
          <p:nvPr/>
        </p:nvSpPr>
        <p:spPr>
          <a:xfrm>
            <a:off x="851567" y="6149433"/>
            <a:ext cx="949200" cy="3704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58" name="Google Shape;1058;p123"/>
          <p:cNvSpPr txBox="1">
            <a:spLocks noGrp="1"/>
          </p:cNvSpPr>
          <p:nvPr>
            <p:ph type="body" idx="4294967295"/>
          </p:nvPr>
        </p:nvSpPr>
        <p:spPr>
          <a:xfrm>
            <a:off x="1932300" y="5826800"/>
            <a:ext cx="9599600" cy="1031200"/>
          </a:xfrm>
          <a:prstGeom prst="rect">
            <a:avLst/>
          </a:prstGeom>
          <a:noFill/>
          <a:ln>
            <a:noFill/>
          </a:ln>
        </p:spPr>
        <p:txBody>
          <a:bodyPr spcFirstLastPara="1" vert="horz" wrap="square" lIns="121900" tIns="121900" rIns="121900" bIns="121900" rtlCol="0" anchor="ctr" anchorCtr="0">
            <a:noAutofit/>
          </a:bodyPr>
          <a:lstStyle/>
          <a:p>
            <a:pPr marL="0" indent="0">
              <a:spcBef>
                <a:spcPts val="0"/>
              </a:spcBef>
              <a:buNone/>
            </a:pPr>
            <a:r>
              <a:rPr lang="vi" sz="2400" i="1">
                <a:solidFill>
                  <a:srgbClr val="FF0000"/>
                </a:solidFill>
              </a:rPr>
              <a:t>Choosing the best solution for your situation</a:t>
            </a:r>
            <a:endParaRPr sz="2400" i="1">
              <a:solidFill>
                <a:srgbClr val="FF0000"/>
              </a:solidFill>
            </a:endParaRPr>
          </a:p>
        </p:txBody>
      </p:sp>
    </p:spTree>
    <p:extLst>
      <p:ext uri="{BB962C8B-B14F-4D97-AF65-F5344CB8AC3E}">
        <p14:creationId xmlns:p14="http://schemas.microsoft.com/office/powerpoint/2010/main" val="221576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6"/>
                                        </p:tgtEl>
                                        <p:attrNameLst>
                                          <p:attrName>style.visibility</p:attrName>
                                        </p:attrNameLst>
                                      </p:cBhvr>
                                      <p:to>
                                        <p:strVal val="visible"/>
                                      </p:to>
                                    </p:set>
                                    <p:animEffect transition="in" filter="fade">
                                      <p:cBhvr>
                                        <p:cTn id="7" dur="1000"/>
                                        <p:tgtEl>
                                          <p:spTgt spid="10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8"/>
                                        </p:tgtEl>
                                        <p:attrNameLst>
                                          <p:attrName>style.visibility</p:attrName>
                                        </p:attrNameLst>
                                      </p:cBhvr>
                                      <p:to>
                                        <p:strVal val="visible"/>
                                      </p:to>
                                    </p:set>
                                    <p:animEffect transition="in" filter="fade">
                                      <p:cBhvr>
                                        <p:cTn id="12" dur="1000"/>
                                        <p:tgtEl>
                                          <p:spTgt spid="1058"/>
                                        </p:tgtEl>
                                      </p:cBhvr>
                                    </p:animEffect>
                                  </p:childTnLst>
                                </p:cTn>
                              </p:par>
                              <p:par>
                                <p:cTn id="13" presetID="10" presetClass="entr" presetSubtype="0" fill="hold" nodeType="withEffect">
                                  <p:stCondLst>
                                    <p:cond delay="0"/>
                                  </p:stCondLst>
                                  <p:childTnLst>
                                    <p:set>
                                      <p:cBhvr>
                                        <p:cTn id="14" dur="1" fill="hold">
                                          <p:stCondLst>
                                            <p:cond delay="0"/>
                                          </p:stCondLst>
                                        </p:cTn>
                                        <p:tgtEl>
                                          <p:spTgt spid="1057"/>
                                        </p:tgtEl>
                                        <p:attrNameLst>
                                          <p:attrName>style.visibility</p:attrName>
                                        </p:attrNameLst>
                                      </p:cBhvr>
                                      <p:to>
                                        <p:strVal val="visible"/>
                                      </p:to>
                                    </p:set>
                                    <p:animEffect transition="in" filter="fade">
                                      <p:cBhvr>
                                        <p:cTn id="15" dur="1000"/>
                                        <p:tgtEl>
                                          <p:spTgt spid="1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124"/>
          <p:cNvSpPr txBox="1">
            <a:spLocks noGrp="1"/>
          </p:cNvSpPr>
          <p:nvPr>
            <p:ph type="title"/>
          </p:nvPr>
        </p:nvSpPr>
        <p:spPr>
          <a:xfrm>
            <a:off x="112167" y="121400"/>
            <a:ext cx="8686000" cy="939600"/>
          </a:xfrm>
          <a:prstGeom prst="rect">
            <a:avLst/>
          </a:prstGeom>
        </p:spPr>
        <p:txBody>
          <a:bodyPr spcFirstLastPara="1" vert="horz" wrap="square" lIns="91433" tIns="45700" rIns="91433" bIns="0" rtlCol="0" anchor="b" anchorCtr="0">
            <a:noAutofit/>
          </a:bodyPr>
          <a:lstStyle/>
          <a:p>
            <a:r>
              <a:rPr lang="vi" sz="4800"/>
              <a:t>Grouping</a:t>
            </a:r>
            <a:endParaRPr sz="4800"/>
          </a:p>
        </p:txBody>
      </p:sp>
      <p:pic>
        <p:nvPicPr>
          <p:cNvPr id="1064" name="Google Shape;1064;p124"/>
          <p:cNvPicPr preferRelativeResize="0"/>
          <p:nvPr/>
        </p:nvPicPr>
        <p:blipFill>
          <a:blip r:embed="rId3">
            <a:alphaModFix/>
          </a:blip>
          <a:stretch>
            <a:fillRect/>
          </a:stretch>
        </p:blipFill>
        <p:spPr>
          <a:xfrm>
            <a:off x="203200" y="1264201"/>
            <a:ext cx="11785600" cy="1059772"/>
          </a:xfrm>
          <a:prstGeom prst="rect">
            <a:avLst/>
          </a:prstGeom>
          <a:noFill/>
          <a:ln>
            <a:noFill/>
          </a:ln>
        </p:spPr>
      </p:pic>
      <p:pic>
        <p:nvPicPr>
          <p:cNvPr id="1065" name="Google Shape;1065;p124"/>
          <p:cNvPicPr preferRelativeResize="0"/>
          <p:nvPr/>
        </p:nvPicPr>
        <p:blipFill>
          <a:blip r:embed="rId4">
            <a:alphaModFix/>
          </a:blip>
          <a:stretch>
            <a:fillRect/>
          </a:stretch>
        </p:blipFill>
        <p:spPr>
          <a:xfrm>
            <a:off x="320200" y="3398240"/>
            <a:ext cx="11785600" cy="1013561"/>
          </a:xfrm>
          <a:prstGeom prst="rect">
            <a:avLst/>
          </a:prstGeom>
          <a:noFill/>
          <a:ln w="9525" cap="flat" cmpd="sng">
            <a:solidFill>
              <a:srgbClr val="000000"/>
            </a:solidFill>
            <a:prstDash val="solid"/>
            <a:round/>
            <a:headEnd type="none" w="sm" len="sm"/>
            <a:tailEnd type="none" w="sm" len="sm"/>
          </a:ln>
        </p:spPr>
      </p:pic>
    </p:spTree>
    <p:extLst>
      <p:ext uri="{BB962C8B-B14F-4D97-AF65-F5344CB8AC3E}">
        <p14:creationId xmlns:p14="http://schemas.microsoft.com/office/powerpoint/2010/main" val="126078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4"/>
                                        </p:tgtEl>
                                        <p:attrNameLst>
                                          <p:attrName>style.visibility</p:attrName>
                                        </p:attrNameLst>
                                      </p:cBhvr>
                                      <p:to>
                                        <p:strVal val="visible"/>
                                      </p:to>
                                    </p:set>
                                    <p:animEffect transition="in" filter="fade">
                                      <p:cBhvr>
                                        <p:cTn id="7" dur="1000"/>
                                        <p:tgtEl>
                                          <p:spTgt spid="10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65"/>
                                        </p:tgtEl>
                                        <p:attrNameLst>
                                          <p:attrName>style.visibility</p:attrName>
                                        </p:attrNameLst>
                                      </p:cBhvr>
                                      <p:to>
                                        <p:strVal val="visible"/>
                                      </p:to>
                                    </p:set>
                                    <p:animEffect transition="in" filter="fade">
                                      <p:cBhvr>
                                        <p:cTn id="12" dur="1000"/>
                                        <p:tgtEl>
                                          <p:spTgt spid="1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798</Words>
  <Application>Microsoft Office PowerPoint</Application>
  <PresentationFormat>Widescreen</PresentationFormat>
  <Paragraphs>74</Paragraphs>
  <Slides>24</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Arial Black</vt:lpstr>
      <vt:lpstr>Calibri</vt:lpstr>
      <vt:lpstr>Calibri Light</vt:lpstr>
      <vt:lpstr>Office Theme</vt:lpstr>
      <vt:lpstr>PowerPoint Presentation</vt:lpstr>
      <vt:lpstr>Overall</vt:lpstr>
      <vt:lpstr>Overall</vt:lpstr>
      <vt:lpstr>Reducing and summarizing</vt:lpstr>
      <vt:lpstr>Example</vt:lpstr>
      <vt:lpstr>Joining Strings</vt:lpstr>
      <vt:lpstr>Reducing and collecting</vt:lpstr>
      <vt:lpstr>Reducing and collecting</vt:lpstr>
      <vt:lpstr>Grouping</vt:lpstr>
      <vt:lpstr>Grouping</vt:lpstr>
      <vt:lpstr>Partitioning</vt:lpstr>
      <vt:lpstr>Collector Interface</vt:lpstr>
      <vt:lpstr>The methods declared by Collector interface</vt:lpstr>
      <vt:lpstr>Parallel data processing and performance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 Nguyen Quoc</dc:creator>
  <cp:lastModifiedBy>Huy Nguyen Quoc</cp:lastModifiedBy>
  <cp:revision>1</cp:revision>
  <dcterms:created xsi:type="dcterms:W3CDTF">2023-12-19T07:19:34Z</dcterms:created>
  <dcterms:modified xsi:type="dcterms:W3CDTF">2023-12-19T07:19:54Z</dcterms:modified>
</cp:coreProperties>
</file>