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1" r:id="rId3"/>
    <p:sldId id="272" r:id="rId4"/>
    <p:sldId id="276" r:id="rId5"/>
    <p:sldId id="277" r:id="rId6"/>
    <p:sldId id="279" r:id="rId7"/>
    <p:sldId id="278" r:id="rId8"/>
    <p:sldId id="273" r:id="rId9"/>
    <p:sldId id="280" r:id="rId10"/>
    <p:sldId id="281" r:id="rId11"/>
    <p:sldId id="282" r:id="rId12"/>
    <p:sldId id="283" r:id="rId13"/>
    <p:sldId id="274" r:id="rId14"/>
    <p:sldId id="284" r:id="rId15"/>
    <p:sldId id="285" r:id="rId16"/>
    <p:sldId id="275" r:id="rId17"/>
    <p:sldId id="286" r:id="rId18"/>
    <p:sldId id="287" r:id="rId19"/>
    <p:sldId id="288" r:id="rId20"/>
    <p:sldId id="289" r:id="rId21"/>
    <p:sldId id="290" r:id="rId22"/>
    <p:sldId id="292" r:id="rId23"/>
    <p:sldId id="293" r:id="rId24"/>
    <p:sldId id="297" r:id="rId25"/>
    <p:sldId id="294" r:id="rId26"/>
    <p:sldId id="298" r:id="rId27"/>
    <p:sldId id="299" r:id="rId28"/>
    <p:sldId id="300" r:id="rId29"/>
    <p:sldId id="301" r:id="rId30"/>
    <p:sldId id="302" r:id="rId31"/>
    <p:sldId id="303" r:id="rId32"/>
    <p:sldId id="304" r:id="rId33"/>
    <p:sldId id="305" r:id="rId34"/>
    <p:sldId id="306"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AFE4A-B7AA-4BD7-8ACF-57661179AA5D}" type="datetimeFigureOut">
              <a:rPr lang="en-US" smtClean="0"/>
              <a:t>4/6/2022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568F2-9405-4AAD-91D7-E3E38E40CB92}" type="slidenum">
              <a:rPr lang="en-US" smtClean="0"/>
              <a:t>‹#›</a:t>
            </a:fld>
            <a:endParaRPr lang="en-US"/>
          </a:p>
        </p:txBody>
      </p:sp>
    </p:spTree>
    <p:extLst>
      <p:ext uri="{BB962C8B-B14F-4D97-AF65-F5344CB8AC3E}">
        <p14:creationId xmlns:p14="http://schemas.microsoft.com/office/powerpoint/2010/main" val="35204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568F2-9405-4AAD-91D7-E3E38E40CB92}" type="slidenum">
              <a:rPr lang="en-US" smtClean="0"/>
              <a:t>14</a:t>
            </a:fld>
            <a:endParaRPr lang="en-US"/>
          </a:p>
        </p:txBody>
      </p:sp>
    </p:spTree>
    <p:extLst>
      <p:ext uri="{BB962C8B-B14F-4D97-AF65-F5344CB8AC3E}">
        <p14:creationId xmlns:p14="http://schemas.microsoft.com/office/powerpoint/2010/main" val="88355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399"/>
            <a:ext cx="7086600" cy="685801"/>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 y="1066800"/>
            <a:ext cx="8763000" cy="47244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8BEFE7-62A7-4336-84D4-337999B3AAF5}"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89828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BEFE7-62A7-4336-84D4-337999B3AAF5}"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2388916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BEFE7-62A7-4336-84D4-337999B3AAF5}"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7515851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086600" cy="533400"/>
          </a:xfrm>
        </p:spPr>
        <p:txBody>
          <a:bodyPr>
            <a:noAutofit/>
          </a:bodyPr>
          <a:lstStyle>
            <a:lvl1pPr algn="l">
              <a:defRPr sz="3200">
                <a:solidFill>
                  <a:srgbClr val="009BD6"/>
                </a:solidFill>
                <a:latin typeface="Helvetica"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14401"/>
            <a:ext cx="8610600" cy="4953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8BEFE7-62A7-4336-84D4-337999B3AAF5}"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312360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BEFE7-62A7-4336-84D4-337999B3AAF5}" type="datetimeFigureOut">
              <a:rPr lang="en-US" smtClean="0"/>
              <a:t>4/6/2022</a:t>
            </a:fld>
            <a:endParaRPr lang="en-US"/>
          </a:p>
        </p:txBody>
      </p:sp>
      <p:sp>
        <p:nvSpPr>
          <p:cNvPr id="5" name="Footer Placeholder 4"/>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182153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B8BEFE7-62A7-4336-84D4-337999B3AAF5}"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5613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8BEFE7-62A7-4336-84D4-337999B3AAF5}"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329955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8BEFE7-62A7-4336-84D4-337999B3AAF5}"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227343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BEFE7-62A7-4336-84D4-337999B3AAF5}"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89209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BEFE7-62A7-4336-84D4-337999B3AAF5}"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416484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BEFE7-62A7-4336-84D4-337999B3AAF5}"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ED917-5F3D-4CD7-9C1C-AB390D8E625C}" type="slidenum">
              <a:rPr lang="en-US" smtClean="0"/>
              <a:t>‹#›</a:t>
            </a:fld>
            <a:endParaRPr lang="en-US"/>
          </a:p>
        </p:txBody>
      </p:sp>
    </p:spTree>
    <p:extLst>
      <p:ext uri="{BB962C8B-B14F-4D97-AF65-F5344CB8AC3E}">
        <p14:creationId xmlns:p14="http://schemas.microsoft.com/office/powerpoint/2010/main" val="373094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8580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BEFE7-62A7-4336-84D4-337999B3AAF5}" type="datetimeFigureOut">
              <a:rPr lang="en-US" smtClean="0"/>
              <a:t>4/6/2022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2"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ED917-5F3D-4CD7-9C1C-AB390D8E625C}" type="slidenum">
              <a:rPr lang="en-US" smtClean="0"/>
              <a:t>‹#›</a:t>
            </a:fld>
            <a:endParaRPr lang="en-US"/>
          </a:p>
        </p:txBody>
      </p:sp>
    </p:spTree>
    <p:extLst>
      <p:ext uri="{BB962C8B-B14F-4D97-AF65-F5344CB8AC3E}">
        <p14:creationId xmlns:p14="http://schemas.microsoft.com/office/powerpoint/2010/main" val="251738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rgbClr val="009BD6"/>
          </a:solidFill>
          <a:latin typeface="Helvetica"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Helvetica"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Helvetica"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Helvetica"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Helvetica"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Helvetica"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76600"/>
            <a:ext cx="7696200" cy="1371600"/>
          </a:xfrm>
        </p:spPr>
        <p:txBody>
          <a:bodyPr>
            <a:normAutofit fontScale="90000"/>
          </a:bodyPr>
          <a:lstStyle/>
          <a:p>
            <a:r>
              <a:rPr lang="de-DE" altLang="en-US" smtClean="0"/>
              <a:t>[JAVA] Exceptional </a:t>
            </a:r>
            <a:r>
              <a:rPr lang="de-DE" altLang="en-US" dirty="0" smtClean="0"/>
              <a:t>Handling &amp; Logging</a:t>
            </a:r>
            <a:r>
              <a:rPr lang="de-CH" dirty="0" smtClean="0">
                <a:latin typeface="Helvetica" pitchFamily="2" charset="0"/>
              </a:rPr>
              <a:t/>
            </a:r>
            <a:br>
              <a:rPr lang="de-CH" dirty="0" smtClean="0">
                <a:latin typeface="Helvetica" pitchFamily="2" charset="0"/>
              </a:rPr>
            </a:br>
            <a:r>
              <a:rPr lang="de-CH" dirty="0" smtClean="0">
                <a:latin typeface="Helvetica" pitchFamily="2" charset="0"/>
              </a:rPr>
              <a:t>         </a:t>
            </a:r>
            <a:r>
              <a:rPr lang="de-CH" dirty="0" smtClean="0">
                <a:solidFill>
                  <a:schemeClr val="bg1"/>
                </a:solidFill>
                <a:latin typeface="Helvetica" pitchFamily="2" charset="0"/>
              </a:rPr>
              <a:t>for Junior Developers</a:t>
            </a:r>
            <a:r>
              <a:rPr lang="de-CH" dirty="0" smtClean="0">
                <a:latin typeface="Helvetica" pitchFamily="2" charset="0"/>
              </a:rPr>
              <a:t/>
            </a:r>
            <a:br>
              <a:rPr lang="de-CH" dirty="0" smtClean="0">
                <a:latin typeface="Helvetica" pitchFamily="2" charset="0"/>
              </a:rPr>
            </a:br>
            <a:endParaRPr lang="en-US" dirty="0">
              <a:latin typeface="Helvetica" pitchFamily="2" charset="0"/>
            </a:endParaRPr>
          </a:p>
        </p:txBody>
      </p:sp>
      <p:sp>
        <p:nvSpPr>
          <p:cNvPr id="4" name="TextBox 3"/>
          <p:cNvSpPr txBox="1"/>
          <p:nvPr/>
        </p:nvSpPr>
        <p:spPr>
          <a:xfrm>
            <a:off x="6019800" y="4343400"/>
            <a:ext cx="2895600" cy="923330"/>
          </a:xfrm>
          <a:prstGeom prst="rect">
            <a:avLst/>
          </a:prstGeom>
          <a:noFill/>
        </p:spPr>
        <p:txBody>
          <a:bodyPr wrap="square" rtlCol="0">
            <a:spAutoFit/>
          </a:bodyPr>
          <a:lstStyle/>
          <a:p>
            <a:pPr algn="r" fontAlgn="ctr"/>
            <a:r>
              <a:rPr lang="tr-TR" b="1" dirty="0" smtClean="0">
                <a:solidFill>
                  <a:schemeClr val="bg1"/>
                </a:solidFill>
              </a:rPr>
              <a:t>AXON </a:t>
            </a:r>
            <a:r>
              <a:rPr lang="tr-TR" b="1" dirty="0">
                <a:solidFill>
                  <a:schemeClr val="bg1"/>
                </a:solidFill>
              </a:rPr>
              <a:t>ACTIVE VIETNAM</a:t>
            </a:r>
            <a:endParaRPr lang="en-US" dirty="0">
              <a:solidFill>
                <a:schemeClr val="bg1"/>
              </a:solidFill>
            </a:endParaRPr>
          </a:p>
          <a:p>
            <a:pPr algn="r" fontAlgn="ctr"/>
            <a:r>
              <a:rPr lang="tr-TR" b="1" dirty="0">
                <a:solidFill>
                  <a:schemeClr val="bg1"/>
                </a:solidFill>
              </a:rPr>
              <a:t> </a:t>
            </a:r>
            <a:endParaRPr lang="en-US" dirty="0">
              <a:solidFill>
                <a:schemeClr val="bg1"/>
              </a:solidFill>
            </a:endParaRPr>
          </a:p>
          <a:p>
            <a:pPr algn="r" fontAlgn="ctr"/>
            <a:r>
              <a:rPr lang="en-US" b="1" dirty="0" err="1" smtClean="0">
                <a:solidFill>
                  <a:schemeClr val="bg1"/>
                </a:solidFill>
              </a:rPr>
              <a:t>Ver</a:t>
            </a:r>
            <a:r>
              <a:rPr lang="en-US" b="1" dirty="0" smtClean="0">
                <a:solidFill>
                  <a:schemeClr val="bg1"/>
                </a:solidFill>
              </a:rPr>
              <a:t> </a:t>
            </a:r>
            <a:r>
              <a:rPr lang="en-US" b="1" dirty="0" smtClean="0">
                <a:solidFill>
                  <a:schemeClr val="bg1"/>
                </a:solidFill>
              </a:rPr>
              <a:t>1.0</a:t>
            </a:r>
            <a:endParaRPr lang="en-US" b="1" dirty="0" smtClean="0">
              <a:solidFill>
                <a:schemeClr val="bg1"/>
              </a:solidFill>
            </a:endParaRPr>
          </a:p>
        </p:txBody>
      </p:sp>
    </p:spTree>
    <p:extLst>
      <p:ext uri="{BB962C8B-B14F-4D97-AF65-F5344CB8AC3E}">
        <p14:creationId xmlns:p14="http://schemas.microsoft.com/office/powerpoint/2010/main" val="1205488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 Best practices</a:t>
            </a:r>
          </a:p>
        </p:txBody>
      </p:sp>
      <p:sp>
        <p:nvSpPr>
          <p:cNvPr id="3" name="Content Placeholder 2"/>
          <p:cNvSpPr>
            <a:spLocks noGrp="1"/>
          </p:cNvSpPr>
          <p:nvPr>
            <p:ph idx="1"/>
          </p:nvPr>
        </p:nvSpPr>
        <p:spPr/>
        <p:txBody>
          <a:bodyPr>
            <a:normAutofit/>
          </a:bodyPr>
          <a:lstStyle/>
          <a:p>
            <a:pPr algn="just"/>
            <a:r>
              <a:rPr lang="en-US" sz="2400" dirty="0"/>
              <a:t>Any other intermediate redundant logging statements, which are used </a:t>
            </a:r>
            <a:r>
              <a:rPr lang="en-US" sz="2400" dirty="0" smtClean="0"/>
              <a:t>just </a:t>
            </a:r>
            <a:r>
              <a:rPr lang="en-US" sz="2400" dirty="0"/>
              <a:t>for the purpose of debugging can still be avoided.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8" y="2111830"/>
            <a:ext cx="5910942" cy="4119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216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 Best practices</a:t>
            </a:r>
          </a:p>
        </p:txBody>
      </p:sp>
      <p:sp>
        <p:nvSpPr>
          <p:cNvPr id="3" name="Content Placeholder 2"/>
          <p:cNvSpPr>
            <a:spLocks noGrp="1"/>
          </p:cNvSpPr>
          <p:nvPr>
            <p:ph idx="1"/>
          </p:nvPr>
        </p:nvSpPr>
        <p:spPr/>
        <p:txBody>
          <a:bodyPr>
            <a:normAutofit/>
          </a:bodyPr>
          <a:lstStyle/>
          <a:p>
            <a:pPr algn="just"/>
            <a:r>
              <a:rPr lang="en-US" sz="2400" dirty="0"/>
              <a:t>Avoid logging at </a:t>
            </a:r>
            <a:r>
              <a:rPr lang="en-US" sz="2400" dirty="0" smtClean="0"/>
              <a:t>'every' </a:t>
            </a:r>
            <a:r>
              <a:rPr lang="en-US" sz="2400" dirty="0"/>
              <a:t>place where a custom exception is thrown. </a:t>
            </a:r>
            <a:r>
              <a:rPr lang="en-US" sz="2400" dirty="0" smtClean="0"/>
              <a:t>Instead </a:t>
            </a:r>
            <a:r>
              <a:rPr lang="en-US" sz="2400" dirty="0"/>
              <a:t>log the custom </a:t>
            </a:r>
            <a:r>
              <a:rPr lang="en-US" sz="2400" dirty="0" smtClean="0"/>
              <a:t>exception's </a:t>
            </a:r>
            <a:r>
              <a:rPr lang="en-US" sz="2400" dirty="0"/>
              <a:t>message in its </a:t>
            </a:r>
            <a:r>
              <a:rPr lang="en-US" sz="2400" dirty="0" smtClean="0"/>
              <a:t>'catch' </a:t>
            </a:r>
            <a:r>
              <a:rPr lang="en-US" sz="2400" dirty="0"/>
              <a:t>handler.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7200446"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4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 Best practices</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391400" cy="5014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141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nip Single Corner Rectangle 4"/>
          <p:cNvSpPr/>
          <p:nvPr/>
        </p:nvSpPr>
        <p:spPr>
          <a:xfrm>
            <a:off x="0" y="2438400"/>
            <a:ext cx="6553200" cy="685800"/>
          </a:xfrm>
          <a:prstGeom prst="snip1Rect">
            <a:avLst/>
          </a:prstGeom>
          <a:solidFill>
            <a:srgbClr val="009BD6">
              <a:alpha val="73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Helvetica" panose="020B0604020202020204" pitchFamily="34" charset="0"/>
                <a:cs typeface="Helvetica" panose="020B0604020202020204" pitchFamily="34" charset="0"/>
              </a:rPr>
              <a:t>EXCEPTION HANDLING</a:t>
            </a:r>
            <a:endParaRPr lang="en-US" sz="32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94116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4200525"/>
            <a:ext cx="49625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a:bodyPr>
          <a:lstStyle/>
          <a:p>
            <a:pPr algn="just"/>
            <a:r>
              <a:rPr lang="en-US" sz="2400" b="1" dirty="0" smtClean="0"/>
              <a:t>Exception</a:t>
            </a:r>
          </a:p>
          <a:p>
            <a:pPr lvl="1" algn="just"/>
            <a:r>
              <a:rPr lang="en-US" sz="2400" dirty="0" smtClean="0"/>
              <a:t>An </a:t>
            </a:r>
            <a:r>
              <a:rPr lang="en-US" sz="2400" dirty="0"/>
              <a:t>exception is an object that represents an abnormal event. </a:t>
            </a:r>
            <a:r>
              <a:rPr lang="en-US" sz="2400" dirty="0" smtClean="0"/>
              <a:t>When </a:t>
            </a:r>
            <a:r>
              <a:rPr lang="en-US" sz="2400" dirty="0"/>
              <a:t>one method (caller) calls another method (</a:t>
            </a:r>
            <a:r>
              <a:rPr lang="en-US" sz="2400" dirty="0" err="1"/>
              <a:t>callee</a:t>
            </a:r>
            <a:r>
              <a:rPr lang="en-US" sz="2400" dirty="0"/>
              <a:t>), they </a:t>
            </a:r>
            <a:r>
              <a:rPr lang="en-US" sz="2400" dirty="0" smtClean="0"/>
              <a:t>may communicate </a:t>
            </a:r>
            <a:r>
              <a:rPr lang="en-US" sz="2400" dirty="0"/>
              <a:t>about what happened via an exception.</a:t>
            </a:r>
          </a:p>
          <a:p>
            <a:pPr algn="just"/>
            <a:r>
              <a:rPr lang="en-US" sz="2400" b="1" dirty="0" smtClean="0"/>
              <a:t>Types </a:t>
            </a:r>
            <a:r>
              <a:rPr lang="en-US" sz="2400" b="1" dirty="0"/>
              <a:t>of </a:t>
            </a:r>
            <a:r>
              <a:rPr lang="en-US" sz="2400" b="1" dirty="0" smtClean="0"/>
              <a:t>Exception</a:t>
            </a:r>
          </a:p>
          <a:p>
            <a:pPr lvl="1" algn="just"/>
            <a:r>
              <a:rPr lang="en-US" sz="2400" dirty="0" smtClean="0"/>
              <a:t>When </a:t>
            </a:r>
            <a:r>
              <a:rPr lang="en-US" sz="2400" dirty="0"/>
              <a:t>one method throws an exception, that exception can be either a checked exception or an unchecked exception.</a:t>
            </a:r>
          </a:p>
        </p:txBody>
      </p:sp>
    </p:spTree>
    <p:extLst>
      <p:ext uri="{BB962C8B-B14F-4D97-AF65-F5344CB8AC3E}">
        <p14:creationId xmlns:p14="http://schemas.microsoft.com/office/powerpoint/2010/main" val="1092547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related terminologies</a:t>
            </a:r>
            <a:endParaRPr lang="en-US" dirty="0"/>
          </a:p>
        </p:txBody>
      </p:sp>
      <p:sp>
        <p:nvSpPr>
          <p:cNvPr id="3" name="Content Placeholder 2"/>
          <p:cNvSpPr>
            <a:spLocks noGrp="1"/>
          </p:cNvSpPr>
          <p:nvPr>
            <p:ph idx="1"/>
          </p:nvPr>
        </p:nvSpPr>
        <p:spPr/>
        <p:txBody>
          <a:bodyPr>
            <a:noAutofit/>
          </a:bodyPr>
          <a:lstStyle/>
          <a:p>
            <a:pPr algn="just"/>
            <a:r>
              <a:rPr lang="en-US" sz="2400" dirty="0"/>
              <a:t>A method may not handle exceptions thrown within it and would </a:t>
            </a:r>
            <a:r>
              <a:rPr lang="en-US" sz="2400" dirty="0" smtClean="0"/>
              <a:t>instead </a:t>
            </a:r>
            <a:r>
              <a:rPr lang="en-US" sz="2400" dirty="0"/>
              <a:t>throw it up the method call stack to let its caller know that an </a:t>
            </a:r>
            <a:r>
              <a:rPr lang="en-US" sz="2400" dirty="0" smtClean="0"/>
              <a:t>abnormal </a:t>
            </a:r>
            <a:r>
              <a:rPr lang="en-US" sz="2400" dirty="0"/>
              <a:t>event occurred. It does so by declaring that exception in the </a:t>
            </a:r>
            <a:r>
              <a:rPr lang="en-US" sz="2400" dirty="0" smtClean="0"/>
              <a:t>throws </a:t>
            </a:r>
            <a:r>
              <a:rPr lang="en-US" sz="2400" dirty="0"/>
              <a:t>clause of its declaration. This is called </a:t>
            </a:r>
            <a:r>
              <a:rPr lang="en-US" sz="2400" dirty="0" smtClean="0"/>
              <a:t>'ducking'.</a:t>
            </a:r>
            <a:endParaRPr lang="en-US" sz="2400" dirty="0"/>
          </a:p>
          <a:p>
            <a:pPr algn="just"/>
            <a:r>
              <a:rPr lang="en-US" sz="2400" dirty="0" smtClean="0"/>
              <a:t>The </a:t>
            </a:r>
            <a:r>
              <a:rPr lang="en-US" sz="2400" dirty="0"/>
              <a:t>caller itself may handle the exception thrown by its </a:t>
            </a:r>
            <a:r>
              <a:rPr lang="en-US" sz="2400" dirty="0" smtClean="0"/>
              <a:t>caller </a:t>
            </a:r>
            <a:r>
              <a:rPr lang="en-US" sz="2400" dirty="0"/>
              <a:t>or in </a:t>
            </a:r>
            <a:r>
              <a:rPr lang="en-US" sz="2400" dirty="0" smtClean="0"/>
              <a:t>turn </a:t>
            </a:r>
            <a:r>
              <a:rPr lang="en-US" sz="2400" dirty="0"/>
              <a:t>propagate that to its own caller. This is also called </a:t>
            </a:r>
            <a:r>
              <a:rPr lang="en-US" sz="2400" dirty="0" smtClean="0"/>
              <a:t>'ducking'.</a:t>
            </a:r>
            <a:endParaRPr lang="en-US" sz="2400" dirty="0"/>
          </a:p>
          <a:p>
            <a:pPr algn="just"/>
            <a:r>
              <a:rPr lang="en-US" sz="2400" dirty="0" smtClean="0"/>
              <a:t>A </a:t>
            </a:r>
            <a:r>
              <a:rPr lang="en-US" sz="2400" dirty="0"/>
              <a:t>method may translate an exception thrown by its </a:t>
            </a:r>
            <a:r>
              <a:rPr lang="en-US" sz="2400" dirty="0" smtClean="0"/>
              <a:t>caller </a:t>
            </a:r>
            <a:r>
              <a:rPr lang="en-US" sz="2400" dirty="0"/>
              <a:t>into another </a:t>
            </a:r>
            <a:r>
              <a:rPr lang="en-US" sz="2400" dirty="0" smtClean="0"/>
              <a:t>exception </a:t>
            </a:r>
            <a:r>
              <a:rPr lang="en-US" sz="2400" dirty="0"/>
              <a:t>and throw the new exception (to its own caller).</a:t>
            </a:r>
          </a:p>
        </p:txBody>
      </p:sp>
    </p:spTree>
    <p:extLst>
      <p:ext uri="{BB962C8B-B14F-4D97-AF65-F5344CB8AC3E}">
        <p14:creationId xmlns:p14="http://schemas.microsoft.com/office/powerpoint/2010/main" val="4227645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nip Single Corner Rectangle 4"/>
          <p:cNvSpPr/>
          <p:nvPr/>
        </p:nvSpPr>
        <p:spPr>
          <a:xfrm>
            <a:off x="0" y="2438400"/>
            <a:ext cx="6553200" cy="685800"/>
          </a:xfrm>
          <a:prstGeom prst="snip1Rect">
            <a:avLst/>
          </a:prstGeom>
          <a:solidFill>
            <a:srgbClr val="009BD6">
              <a:alpha val="73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bg1"/>
                </a:solidFill>
                <a:latin typeface="Helvetica" panose="020B0604020202020204" pitchFamily="34" charset="0"/>
                <a:cs typeface="Helvetica" panose="020B0604020202020204" pitchFamily="34" charset="0"/>
              </a:rPr>
              <a:t>“EXCEPTION HANDLING” BEST PRACTICES</a:t>
            </a:r>
            <a:endParaRPr lang="en-US" sz="23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94116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#1</a:t>
            </a:r>
            <a:endParaRPr lang="en-US" dirty="0"/>
          </a:p>
        </p:txBody>
      </p:sp>
      <p:sp>
        <p:nvSpPr>
          <p:cNvPr id="3" name="Content Placeholder 2"/>
          <p:cNvSpPr>
            <a:spLocks noGrp="1"/>
          </p:cNvSpPr>
          <p:nvPr>
            <p:ph idx="1"/>
          </p:nvPr>
        </p:nvSpPr>
        <p:spPr>
          <a:xfrm>
            <a:off x="228600" y="914400"/>
            <a:ext cx="8610600" cy="5181599"/>
          </a:xfrm>
        </p:spPr>
        <p:txBody>
          <a:bodyPr>
            <a:normAutofit fontScale="77500" lnSpcReduction="20000"/>
          </a:bodyPr>
          <a:lstStyle/>
          <a:p>
            <a:pPr algn="just"/>
            <a:r>
              <a:rPr lang="en-US" sz="3100" b="1" dirty="0"/>
              <a:t>Handle Exceptions close to its </a:t>
            </a:r>
            <a:r>
              <a:rPr lang="en-US" sz="3100" b="1" dirty="0" smtClean="0"/>
              <a:t>origin</a:t>
            </a:r>
            <a:endParaRPr lang="en-US" sz="3100" dirty="0"/>
          </a:p>
          <a:p>
            <a:pPr lvl="1" algn="just"/>
            <a:r>
              <a:rPr lang="en-US" sz="3100" dirty="0"/>
              <a:t>Does NOT mean </a:t>
            </a:r>
            <a:r>
              <a:rPr lang="en-US" sz="3100" dirty="0" smtClean="0"/>
              <a:t>“catch </a:t>
            </a:r>
            <a:r>
              <a:rPr lang="en-US" sz="3100" dirty="0"/>
              <a:t>and </a:t>
            </a:r>
            <a:r>
              <a:rPr lang="en-US" sz="3100" dirty="0" smtClean="0"/>
              <a:t>swallow” </a:t>
            </a:r>
            <a:r>
              <a:rPr lang="en-US" sz="3100" dirty="0"/>
              <a:t>(i.e. suppress or ignore </a:t>
            </a:r>
            <a:r>
              <a:rPr lang="en-US" sz="3100" dirty="0" smtClean="0"/>
              <a:t>exceptions)</a:t>
            </a:r>
          </a:p>
          <a:p>
            <a:pPr lvl="1" algn="just"/>
            <a:endParaRPr lang="en-US" sz="3100" dirty="0"/>
          </a:p>
          <a:p>
            <a:pPr lvl="1" algn="just"/>
            <a:endParaRPr lang="en-US" sz="3100" dirty="0" smtClean="0"/>
          </a:p>
          <a:p>
            <a:pPr lvl="1" algn="just"/>
            <a:endParaRPr lang="en-US" sz="3100" dirty="0"/>
          </a:p>
          <a:p>
            <a:pPr lvl="1" algn="just"/>
            <a:endParaRPr lang="en-US" sz="3100" dirty="0" smtClean="0"/>
          </a:p>
          <a:p>
            <a:pPr lvl="1" algn="just"/>
            <a:endParaRPr lang="en-US" sz="3100" dirty="0"/>
          </a:p>
          <a:p>
            <a:pPr lvl="1" algn="just"/>
            <a:r>
              <a:rPr lang="en-US" sz="3100" dirty="0"/>
              <a:t>It means, </a:t>
            </a:r>
            <a:r>
              <a:rPr lang="en-US" sz="3100" dirty="0" smtClean="0"/>
              <a:t>“log </a:t>
            </a:r>
            <a:r>
              <a:rPr lang="en-US" sz="3100" dirty="0"/>
              <a:t>and handle the exception right </a:t>
            </a:r>
            <a:r>
              <a:rPr lang="en-US" sz="3100" dirty="0" smtClean="0"/>
              <a:t>there” </a:t>
            </a:r>
            <a:r>
              <a:rPr lang="en-US" sz="3100" dirty="0"/>
              <a:t>or </a:t>
            </a:r>
            <a:r>
              <a:rPr lang="en-US" sz="3100" dirty="0" smtClean="0"/>
              <a:t>“log and throw </a:t>
            </a:r>
            <a:r>
              <a:rPr lang="en-US" sz="3100" dirty="0"/>
              <a:t>the exception up the method call stack using a custom </a:t>
            </a:r>
            <a:r>
              <a:rPr lang="en-US" sz="3100" dirty="0" smtClean="0"/>
              <a:t>exception </a:t>
            </a:r>
            <a:r>
              <a:rPr lang="en-US" sz="3100" dirty="0"/>
              <a:t>relevant to that source </a:t>
            </a:r>
            <a:r>
              <a:rPr lang="en-US" sz="3100" dirty="0" smtClean="0"/>
              <a:t>layer” </a:t>
            </a:r>
            <a:r>
              <a:rPr lang="en-US" sz="3100" dirty="0"/>
              <a:t>and let it be handled later </a:t>
            </a:r>
            <a:r>
              <a:rPr lang="en-US" sz="3100" dirty="0" smtClean="0"/>
              <a:t>by </a:t>
            </a:r>
            <a:r>
              <a:rPr lang="en-US" sz="3100" dirty="0"/>
              <a:t>a method up the call stack.</a:t>
            </a:r>
          </a:p>
          <a:p>
            <a:pPr lvl="2" algn="just"/>
            <a:r>
              <a:rPr lang="en-US" sz="2800" dirty="0" smtClean="0"/>
              <a:t>DAO </a:t>
            </a:r>
            <a:r>
              <a:rPr lang="en-US" sz="2800" dirty="0"/>
              <a:t>layer – </a:t>
            </a:r>
            <a:r>
              <a:rPr lang="en-US" sz="2800" dirty="0" err="1"/>
              <a:t>DataAccessException</a:t>
            </a:r>
            <a:endParaRPr lang="en-US" sz="2800" dirty="0"/>
          </a:p>
          <a:p>
            <a:pPr lvl="2" algn="just"/>
            <a:r>
              <a:rPr lang="en-US" sz="2800" dirty="0" smtClean="0"/>
              <a:t>Business </a:t>
            </a:r>
            <a:r>
              <a:rPr lang="en-US" sz="2800" dirty="0"/>
              <a:t>layer – </a:t>
            </a:r>
            <a:r>
              <a:rPr lang="en-US" sz="2800" dirty="0" smtClean="0"/>
              <a:t>Application's </a:t>
            </a:r>
            <a:r>
              <a:rPr lang="en-US" sz="2800" dirty="0"/>
              <a:t>Custom Exception (example -</a:t>
            </a:r>
            <a:r>
              <a:rPr lang="en-US" sz="2800" dirty="0" err="1"/>
              <a:t>SKUException</a:t>
            </a:r>
            <a:r>
              <a:rPr lang="en-US" sz="2800" dirty="0"/>
              <a:t>)</a:t>
            </a:r>
            <a:endParaRPr lang="en-US" sz="2800" dirty="0" smtClean="0"/>
          </a:p>
          <a:p>
            <a:pPr algn="just"/>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79" y="1950720"/>
            <a:ext cx="607161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631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#1</a:t>
            </a:r>
            <a:endParaRPr lang="en-US" dirty="0"/>
          </a:p>
        </p:txBody>
      </p:sp>
      <p:sp>
        <p:nvSpPr>
          <p:cNvPr id="3" name="Content Placeholder 2"/>
          <p:cNvSpPr>
            <a:spLocks noGrp="1"/>
          </p:cNvSpPr>
          <p:nvPr>
            <p:ph idx="1"/>
          </p:nvPr>
        </p:nvSpPr>
        <p:spPr>
          <a:xfrm>
            <a:off x="228600" y="914400"/>
            <a:ext cx="8610600" cy="4952999"/>
          </a:xfrm>
        </p:spPr>
        <p:txBody>
          <a:bodyPr>
            <a:normAutofit/>
          </a:bodyPr>
          <a:lstStyle/>
          <a:p>
            <a:pPr marL="0" indent="0" algn="just">
              <a:buNone/>
            </a:pPr>
            <a:r>
              <a:rPr lang="en-US" sz="2400" b="1" dirty="0"/>
              <a:t>Note</a:t>
            </a:r>
          </a:p>
          <a:p>
            <a:pPr algn="just"/>
            <a:r>
              <a:rPr lang="en-US" sz="2400" dirty="0"/>
              <a:t>The approach </a:t>
            </a:r>
            <a:r>
              <a:rPr lang="en-US" sz="2400" dirty="0" smtClean="0"/>
              <a:t>“log </a:t>
            </a:r>
            <a:r>
              <a:rPr lang="en-US" sz="2400" dirty="0"/>
              <a:t>and handle the exception right </a:t>
            </a:r>
            <a:r>
              <a:rPr lang="en-US" sz="2400" dirty="0" smtClean="0"/>
              <a:t>there” </a:t>
            </a:r>
            <a:r>
              <a:rPr lang="en-US" sz="2400" dirty="0"/>
              <a:t>makes </a:t>
            </a:r>
            <a:r>
              <a:rPr lang="en-US" sz="2400" dirty="0" smtClean="0"/>
              <a:t>way </a:t>
            </a:r>
            <a:r>
              <a:rPr lang="en-US" sz="2400" dirty="0"/>
              <a:t>to use the specific exception type to differentiate exceptions and </a:t>
            </a:r>
            <a:r>
              <a:rPr lang="en-US" sz="2400" dirty="0" smtClean="0"/>
              <a:t>handle </a:t>
            </a:r>
            <a:r>
              <a:rPr lang="en-US" sz="2400" dirty="0"/>
              <a:t>exceptions in some explicit manner.</a:t>
            </a:r>
          </a:p>
          <a:p>
            <a:pPr algn="just"/>
            <a:r>
              <a:rPr lang="en-US" sz="2400" dirty="0"/>
              <a:t>The approach </a:t>
            </a:r>
            <a:r>
              <a:rPr lang="en-US" sz="2400" dirty="0" smtClean="0"/>
              <a:t>“log </a:t>
            </a:r>
            <a:r>
              <a:rPr lang="en-US" sz="2400" dirty="0"/>
              <a:t>and throw the exception up the method call </a:t>
            </a:r>
            <a:r>
              <a:rPr lang="en-US" sz="2400" dirty="0" smtClean="0"/>
              <a:t>stack </a:t>
            </a:r>
            <a:r>
              <a:rPr lang="en-US" sz="2400" dirty="0"/>
              <a:t>using a custom exception relevant to that source </a:t>
            </a:r>
            <a:r>
              <a:rPr lang="en-US" sz="2400" dirty="0" smtClean="0"/>
              <a:t>layer” </a:t>
            </a:r>
            <a:r>
              <a:rPr lang="en-US" sz="2400" dirty="0"/>
              <a:t>– makes </a:t>
            </a:r>
            <a:r>
              <a:rPr lang="en-US" sz="2400" dirty="0" smtClean="0"/>
              <a:t>way </a:t>
            </a:r>
            <a:r>
              <a:rPr lang="en-US" sz="2400" dirty="0"/>
              <a:t>for creation of groups of exceptions and handling exceptions in a </a:t>
            </a:r>
            <a:r>
              <a:rPr lang="en-US" sz="2400" dirty="0" smtClean="0"/>
              <a:t>generic </a:t>
            </a:r>
            <a:r>
              <a:rPr lang="en-US" sz="2400" dirty="0"/>
              <a:t>manner.</a:t>
            </a:r>
          </a:p>
        </p:txBody>
      </p:sp>
    </p:spTree>
    <p:extLst>
      <p:ext uri="{BB962C8B-B14F-4D97-AF65-F5344CB8AC3E}">
        <p14:creationId xmlns:p14="http://schemas.microsoft.com/office/powerpoint/2010/main" val="2331071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#1</a:t>
            </a:r>
            <a:endParaRPr lang="en-US" dirty="0"/>
          </a:p>
        </p:txBody>
      </p:sp>
      <p:sp>
        <p:nvSpPr>
          <p:cNvPr id="3" name="Content Placeholder 2"/>
          <p:cNvSpPr>
            <a:spLocks noGrp="1"/>
          </p:cNvSpPr>
          <p:nvPr>
            <p:ph idx="1"/>
          </p:nvPr>
        </p:nvSpPr>
        <p:spPr>
          <a:xfrm>
            <a:off x="228600" y="914400"/>
            <a:ext cx="8610600" cy="4952999"/>
          </a:xfrm>
        </p:spPr>
        <p:txBody>
          <a:bodyPr>
            <a:normAutofit/>
          </a:bodyPr>
          <a:lstStyle/>
          <a:p>
            <a:pPr marL="0" indent="0" algn="just">
              <a:buNone/>
            </a:pPr>
            <a:r>
              <a:rPr lang="en-US" sz="2400" b="1" dirty="0"/>
              <a:t>Note</a:t>
            </a:r>
          </a:p>
          <a:p>
            <a:pPr algn="just"/>
            <a:r>
              <a:rPr lang="en-US" sz="2400" dirty="0"/>
              <a:t>When catching an exception and throwing it using an exception </a:t>
            </a:r>
            <a:r>
              <a:rPr lang="en-US" sz="2400" dirty="0" smtClean="0"/>
              <a:t>relevant </a:t>
            </a:r>
            <a:r>
              <a:rPr lang="en-US" sz="2400" dirty="0"/>
              <a:t>to that source layer, make sure to use the construct that </a:t>
            </a:r>
            <a:r>
              <a:rPr lang="en-US" sz="2400" dirty="0" smtClean="0"/>
              <a:t>passes </a:t>
            </a:r>
            <a:r>
              <a:rPr lang="en-US" sz="2400" dirty="0"/>
              <a:t>the original </a:t>
            </a:r>
            <a:r>
              <a:rPr lang="en-US" sz="2400" dirty="0" smtClean="0"/>
              <a:t>exception's </a:t>
            </a:r>
            <a:r>
              <a:rPr lang="en-US" sz="2400" dirty="0"/>
              <a:t>cause. This will help preserve the </a:t>
            </a:r>
            <a:r>
              <a:rPr lang="en-US" sz="2400" dirty="0" smtClean="0"/>
              <a:t>original </a:t>
            </a:r>
            <a:r>
              <a:rPr lang="en-US" sz="2400" dirty="0"/>
              <a:t>root cause of the exception.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3246119"/>
            <a:ext cx="6827520" cy="3207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107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gn="just"/>
            <a:r>
              <a:rPr lang="en-US" dirty="0" smtClean="0"/>
              <a:t>Logging using Log4j</a:t>
            </a:r>
          </a:p>
          <a:p>
            <a:pPr algn="just"/>
            <a:r>
              <a:rPr lang="en-US" dirty="0" smtClean="0"/>
              <a:t>“Logging” Best Practices</a:t>
            </a:r>
          </a:p>
          <a:p>
            <a:pPr algn="just"/>
            <a:r>
              <a:rPr lang="en-US" dirty="0" smtClean="0"/>
              <a:t>Exception Handling</a:t>
            </a:r>
          </a:p>
          <a:p>
            <a:pPr algn="just"/>
            <a:r>
              <a:rPr lang="en-US" dirty="0" smtClean="0"/>
              <a:t>“Exception Handling” Best Practices</a:t>
            </a:r>
            <a:endParaRPr lang="en-US" dirty="0"/>
          </a:p>
        </p:txBody>
      </p:sp>
    </p:spTree>
    <p:extLst>
      <p:ext uri="{BB962C8B-B14F-4D97-AF65-F5344CB8AC3E}">
        <p14:creationId xmlns:p14="http://schemas.microsoft.com/office/powerpoint/2010/main" val="151090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#2</a:t>
            </a:r>
            <a:endParaRPr lang="en-US" dirty="0"/>
          </a:p>
        </p:txBody>
      </p:sp>
      <p:sp>
        <p:nvSpPr>
          <p:cNvPr id="3" name="Content Placeholder 2"/>
          <p:cNvSpPr>
            <a:spLocks noGrp="1"/>
          </p:cNvSpPr>
          <p:nvPr>
            <p:ph idx="1"/>
          </p:nvPr>
        </p:nvSpPr>
        <p:spPr>
          <a:xfrm>
            <a:off x="228600" y="914400"/>
            <a:ext cx="8610600" cy="4952999"/>
          </a:xfrm>
        </p:spPr>
        <p:txBody>
          <a:bodyPr>
            <a:normAutofit/>
          </a:bodyPr>
          <a:lstStyle/>
          <a:p>
            <a:pPr algn="just"/>
            <a:r>
              <a:rPr lang="en-US" sz="2400" b="1" dirty="0" smtClean="0"/>
              <a:t>Log </a:t>
            </a:r>
            <a:r>
              <a:rPr lang="en-US" sz="2400" b="1" dirty="0"/>
              <a:t>Exceptions just once and log it close to its origin</a:t>
            </a:r>
          </a:p>
          <a:p>
            <a:pPr lvl="1" algn="just"/>
            <a:r>
              <a:rPr lang="en-US" sz="2400" dirty="0"/>
              <a:t>Logging the same exception stack trace more than once can confuse </a:t>
            </a:r>
            <a:r>
              <a:rPr lang="en-US" sz="2400" dirty="0" smtClean="0"/>
              <a:t>the </a:t>
            </a:r>
            <a:r>
              <a:rPr lang="en-US" sz="2400" dirty="0"/>
              <a:t>programmer examining the stack trace about the original source </a:t>
            </a:r>
            <a:r>
              <a:rPr lang="en-US" sz="2400" dirty="0" smtClean="0"/>
              <a:t>of </a:t>
            </a:r>
            <a:r>
              <a:rPr lang="en-US" sz="2400" dirty="0"/>
              <a:t>exception. So, log Exceptions just once and log it close to its origin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3124200"/>
            <a:ext cx="5943601" cy="279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385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#2</a:t>
            </a:r>
            <a:endParaRPr lang="en-US" dirty="0"/>
          </a:p>
        </p:txBody>
      </p:sp>
      <p:sp>
        <p:nvSpPr>
          <p:cNvPr id="3" name="Content Placeholder 2"/>
          <p:cNvSpPr>
            <a:spLocks noGrp="1"/>
          </p:cNvSpPr>
          <p:nvPr>
            <p:ph idx="1"/>
          </p:nvPr>
        </p:nvSpPr>
        <p:spPr>
          <a:xfrm>
            <a:off x="228600" y="914400"/>
            <a:ext cx="8610600" cy="4952999"/>
          </a:xfrm>
        </p:spPr>
        <p:txBody>
          <a:bodyPr>
            <a:normAutofit/>
          </a:bodyPr>
          <a:lstStyle/>
          <a:p>
            <a:pPr marL="0" indent="0" algn="just">
              <a:buNone/>
            </a:pPr>
            <a:r>
              <a:rPr lang="en-US" sz="2400" b="1" dirty="0"/>
              <a:t>Note</a:t>
            </a:r>
          </a:p>
          <a:p>
            <a:pPr algn="just"/>
            <a:r>
              <a:rPr lang="en-US" sz="2400" dirty="0"/>
              <a:t>There is an exception to this rule, in case of existing code that </a:t>
            </a:r>
            <a:r>
              <a:rPr lang="en-US" sz="2400" dirty="0" smtClean="0"/>
              <a:t>may </a:t>
            </a:r>
            <a:r>
              <a:rPr lang="en-US" sz="2400" dirty="0"/>
              <a:t>not have logged the exception details at its origin. </a:t>
            </a:r>
          </a:p>
          <a:p>
            <a:pPr algn="just"/>
            <a:r>
              <a:rPr lang="en-US" sz="2400" dirty="0"/>
              <a:t>In such cases, it would be required to log the exception details </a:t>
            </a:r>
            <a:r>
              <a:rPr lang="en-US" sz="2400" dirty="0" smtClean="0"/>
              <a:t>in </a:t>
            </a:r>
            <a:r>
              <a:rPr lang="en-US" sz="2400" dirty="0"/>
              <a:t>the first method up the call stack that handles that exception. But </a:t>
            </a:r>
            <a:r>
              <a:rPr lang="en-US" sz="2400" dirty="0" smtClean="0"/>
              <a:t>care </a:t>
            </a:r>
            <a:r>
              <a:rPr lang="en-US" sz="2400" dirty="0"/>
              <a:t>should be taken NOT to COMPLETELY overwrite the original </a:t>
            </a:r>
            <a:r>
              <a:rPr lang="en-US" sz="2400" dirty="0" smtClean="0"/>
              <a:t>exception's </a:t>
            </a:r>
            <a:r>
              <a:rPr lang="en-US" sz="2400" dirty="0"/>
              <a:t>message with some other message when logging.</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89" y="4023360"/>
            <a:ext cx="7029451" cy="2397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647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#2</a:t>
            </a:r>
            <a:endParaRPr lang="en-US" dirty="0"/>
          </a:p>
        </p:txBody>
      </p:sp>
      <p:sp>
        <p:nvSpPr>
          <p:cNvPr id="3" name="Content Placeholder 2"/>
          <p:cNvSpPr>
            <a:spLocks noGrp="1"/>
          </p:cNvSpPr>
          <p:nvPr>
            <p:ph idx="1"/>
          </p:nvPr>
        </p:nvSpPr>
        <p:spPr>
          <a:xfrm>
            <a:off x="228600" y="914400"/>
            <a:ext cx="8610600" cy="4952999"/>
          </a:xfrm>
        </p:spPr>
        <p:txBody>
          <a:bodyPr>
            <a:normAutofit/>
          </a:bodyPr>
          <a:lstStyle/>
          <a:p>
            <a:pPr marL="0" indent="0" algn="just">
              <a:buNone/>
            </a:pPr>
            <a:r>
              <a:rPr lang="en-US" sz="2400" dirty="0" smtClean="0"/>
              <a:t>Since </a:t>
            </a:r>
            <a:r>
              <a:rPr lang="en-US" sz="2400" dirty="0"/>
              <a:t>logging was missed in the exception handler of the DAO layer, </a:t>
            </a:r>
            <a:r>
              <a:rPr lang="en-US" sz="2400" dirty="0" smtClean="0"/>
              <a:t>it </a:t>
            </a:r>
            <a:r>
              <a:rPr lang="en-US" sz="2400" dirty="0"/>
              <a:t>is mandated in the exception handler of the next enclosing layer </a:t>
            </a:r>
            <a:r>
              <a:rPr lang="en-US" sz="2400" dirty="0" smtClean="0"/>
              <a:t>– in </a:t>
            </a:r>
            <a:r>
              <a:rPr lang="en-US" sz="2400" dirty="0"/>
              <a:t>this example it is the </a:t>
            </a:r>
            <a:r>
              <a:rPr lang="en-US" sz="2400" dirty="0" smtClean="0"/>
              <a:t>(Business/ Processor</a:t>
            </a:r>
            <a:r>
              <a:rPr lang="en-US" sz="2400" dirty="0"/>
              <a:t>) layer</a:t>
            </a:r>
            <a:r>
              <a:rPr lang="en-US" sz="2400" dirty="0" smtClean="0"/>
              <a:t>.</a:t>
            </a:r>
          </a:p>
          <a:p>
            <a:pPr marL="0" indent="0" algn="just">
              <a:buNone/>
            </a:pP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2438400"/>
            <a:ext cx="6781801" cy="2830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055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15440"/>
            <a:ext cx="4114800" cy="160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8600" y="914400"/>
            <a:ext cx="8610600" cy="5715000"/>
          </a:xfrm>
        </p:spPr>
        <p:txBody>
          <a:bodyPr>
            <a:normAutofit fontScale="92500" lnSpcReduction="10000"/>
          </a:bodyPr>
          <a:lstStyle/>
          <a:p>
            <a:pPr algn="just"/>
            <a:r>
              <a:rPr lang="en-US" sz="2600" b="1" dirty="0"/>
              <a:t>Do not </a:t>
            </a:r>
            <a:r>
              <a:rPr lang="en-US" sz="2600" b="1" dirty="0" smtClean="0"/>
              <a:t>catch </a:t>
            </a:r>
            <a:r>
              <a:rPr lang="en-US" sz="2600" b="1" dirty="0"/>
              <a:t>“</a:t>
            </a:r>
            <a:r>
              <a:rPr lang="en-US" sz="2600" b="1" dirty="0" smtClean="0"/>
              <a:t>Exception”</a:t>
            </a:r>
          </a:p>
          <a:p>
            <a:pPr lvl="1" algn="just"/>
            <a:r>
              <a:rPr lang="en-US" sz="2400" dirty="0" smtClean="0"/>
              <a:t>Accidentally </a:t>
            </a:r>
            <a:r>
              <a:rPr lang="en-US" sz="2400" dirty="0"/>
              <a:t>swallowing </a:t>
            </a:r>
            <a:r>
              <a:rPr lang="en-US" sz="2400" dirty="0" err="1"/>
              <a:t>RuntimeException</a:t>
            </a:r>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lvl="1" algn="just"/>
            <a:r>
              <a:rPr lang="en-US" sz="2400" dirty="0" smtClean="0"/>
              <a:t>This </a:t>
            </a:r>
            <a:r>
              <a:rPr lang="en-US" sz="2400" dirty="0"/>
              <a:t>code </a:t>
            </a:r>
          </a:p>
          <a:p>
            <a:pPr lvl="2" algn="just"/>
            <a:r>
              <a:rPr lang="en-US" dirty="0" smtClean="0"/>
              <a:t>also </a:t>
            </a:r>
            <a:r>
              <a:rPr lang="en-US" dirty="0"/>
              <a:t>captures any </a:t>
            </a:r>
            <a:r>
              <a:rPr lang="en-US" dirty="0" err="1"/>
              <a:t>RuntimeExceptions</a:t>
            </a:r>
            <a:r>
              <a:rPr lang="en-US" dirty="0"/>
              <a:t> that might have been </a:t>
            </a:r>
            <a:r>
              <a:rPr lang="en-US" dirty="0" smtClean="0"/>
              <a:t>thrown by </a:t>
            </a:r>
            <a:r>
              <a:rPr lang="en-US" dirty="0" err="1" smtClean="0"/>
              <a:t>doSomething</a:t>
            </a:r>
            <a:r>
              <a:rPr lang="en-US" dirty="0" smtClean="0"/>
              <a:t>,</a:t>
            </a:r>
          </a:p>
          <a:p>
            <a:pPr lvl="2" algn="just"/>
            <a:r>
              <a:rPr lang="en-US" dirty="0" smtClean="0"/>
              <a:t>ignores </a:t>
            </a:r>
            <a:r>
              <a:rPr lang="en-US" dirty="0"/>
              <a:t>unchecked exceptions </a:t>
            </a:r>
            <a:r>
              <a:rPr lang="en-US" dirty="0" smtClean="0"/>
              <a:t>and</a:t>
            </a:r>
          </a:p>
          <a:p>
            <a:pPr lvl="2" algn="just"/>
            <a:r>
              <a:rPr lang="en-US" dirty="0" smtClean="0"/>
              <a:t>prevents </a:t>
            </a:r>
            <a:r>
              <a:rPr lang="en-US" dirty="0"/>
              <a:t>them from being propagated</a:t>
            </a:r>
            <a:r>
              <a:rPr lang="en-US" dirty="0" smtClean="0"/>
              <a:t>.</a:t>
            </a:r>
          </a:p>
          <a:p>
            <a:pPr lvl="1" algn="just"/>
            <a:r>
              <a:rPr lang="en-US" sz="2400" dirty="0" smtClean="0"/>
              <a:t>So</a:t>
            </a:r>
            <a:r>
              <a:rPr lang="en-US" sz="2400" dirty="0"/>
              <a:t>, all checked exceptions should be caught and handled using </a:t>
            </a:r>
            <a:r>
              <a:rPr lang="en-US" sz="2400" dirty="0" smtClean="0"/>
              <a:t>appropriate </a:t>
            </a:r>
            <a:r>
              <a:rPr lang="en-US" sz="2400" dirty="0"/>
              <a:t>catch handlers. And the exceptions should be logged and </a:t>
            </a:r>
            <a:r>
              <a:rPr lang="en-US" sz="2400" dirty="0" smtClean="0"/>
              <a:t>thrown </a:t>
            </a:r>
            <a:r>
              <a:rPr lang="en-US" sz="2400" dirty="0"/>
              <a:t>to the outermost layer (i.e. the method at the top of the </a:t>
            </a:r>
            <a:r>
              <a:rPr lang="en-US" sz="2400" dirty="0" smtClean="0"/>
              <a:t>calling </a:t>
            </a:r>
            <a:r>
              <a:rPr lang="en-US" sz="2400" dirty="0"/>
              <a:t>stack) using application specific custom exceptions relevant to </a:t>
            </a:r>
            <a:r>
              <a:rPr lang="en-US" sz="2400" dirty="0" smtClean="0"/>
              <a:t>that </a:t>
            </a:r>
            <a:r>
              <a:rPr lang="en-US" sz="2400" dirty="0"/>
              <a:t>source layer.</a:t>
            </a:r>
          </a:p>
        </p:txBody>
      </p:sp>
      <p:sp>
        <p:nvSpPr>
          <p:cNvPr id="2" name="Title 1"/>
          <p:cNvSpPr>
            <a:spLocks noGrp="1"/>
          </p:cNvSpPr>
          <p:nvPr>
            <p:ph type="title"/>
          </p:nvPr>
        </p:nvSpPr>
        <p:spPr/>
        <p:txBody>
          <a:bodyPr/>
          <a:lstStyle/>
          <a:p>
            <a:r>
              <a:rPr lang="en-US" dirty="0" smtClean="0"/>
              <a:t>Exception handling – Best Practice #3</a:t>
            </a:r>
            <a:endParaRPr lang="en-US" dirty="0"/>
          </a:p>
        </p:txBody>
      </p:sp>
    </p:spTree>
    <p:extLst>
      <p:ext uri="{BB962C8B-B14F-4D97-AF65-F5344CB8AC3E}">
        <p14:creationId xmlns:p14="http://schemas.microsoft.com/office/powerpoint/2010/main" val="852856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486400"/>
          </a:xfrm>
        </p:spPr>
        <p:txBody>
          <a:bodyPr>
            <a:noAutofit/>
          </a:bodyPr>
          <a:lstStyle/>
          <a:p>
            <a:pPr algn="just"/>
            <a:r>
              <a:rPr lang="en-US" sz="2400" b="1" dirty="0"/>
              <a:t>Handle Exceptions before sending response to Client</a:t>
            </a:r>
          </a:p>
          <a:p>
            <a:pPr marL="0" indent="0" algn="just">
              <a:buNone/>
            </a:pPr>
            <a:r>
              <a:rPr lang="en-US" sz="2200" dirty="0"/>
              <a:t>The layer of code component (i.e. the method at the top of the </a:t>
            </a:r>
          </a:p>
          <a:p>
            <a:pPr marL="0" indent="0" algn="just">
              <a:buNone/>
            </a:pPr>
            <a:r>
              <a:rPr lang="en-US" sz="2200" dirty="0"/>
              <a:t>calling stack) that sends back response to the client, has to do the </a:t>
            </a:r>
            <a:r>
              <a:rPr lang="en-US" sz="2200" dirty="0" smtClean="0"/>
              <a:t>following</a:t>
            </a:r>
            <a:r>
              <a:rPr lang="en-US" sz="2200" dirty="0"/>
              <a:t>:</a:t>
            </a:r>
          </a:p>
          <a:p>
            <a:pPr lvl="1" algn="just"/>
            <a:r>
              <a:rPr lang="en-US" sz="2200" dirty="0" smtClean="0"/>
              <a:t>catch </a:t>
            </a:r>
            <a:r>
              <a:rPr lang="en-US" sz="2200" dirty="0"/>
              <a:t>ALL checked exceptions and handle them by creating proper </a:t>
            </a:r>
            <a:r>
              <a:rPr lang="en-US" sz="2200" dirty="0" smtClean="0"/>
              <a:t>error </a:t>
            </a:r>
            <a:r>
              <a:rPr lang="en-US" sz="2200" dirty="0"/>
              <a:t>response and send it back to client.</a:t>
            </a:r>
          </a:p>
          <a:p>
            <a:pPr lvl="1" algn="just"/>
            <a:r>
              <a:rPr lang="en-US" sz="2200" dirty="0" smtClean="0"/>
              <a:t>NOT </a:t>
            </a:r>
            <a:r>
              <a:rPr lang="en-US" sz="2200" dirty="0"/>
              <a:t>allow any checked exception to be ―thrown‖ to the client.</a:t>
            </a:r>
          </a:p>
          <a:p>
            <a:pPr lvl="1" algn="just"/>
            <a:r>
              <a:rPr lang="en-US" sz="2200" dirty="0" smtClean="0"/>
              <a:t>handle </a:t>
            </a:r>
            <a:r>
              <a:rPr lang="en-US" sz="2200" dirty="0"/>
              <a:t>the Business layer exception and all other checked </a:t>
            </a:r>
            <a:r>
              <a:rPr lang="en-US" sz="2200" dirty="0" smtClean="0"/>
              <a:t>exceptions </a:t>
            </a:r>
            <a:r>
              <a:rPr lang="en-US" sz="2200" dirty="0"/>
              <a:t>raised from within the code in that layer separately.</a:t>
            </a:r>
          </a:p>
          <a:p>
            <a:pPr algn="just"/>
            <a:r>
              <a:rPr lang="en-US" sz="2200" dirty="0"/>
              <a:t>Examples of such components are:</a:t>
            </a:r>
          </a:p>
          <a:p>
            <a:pPr lvl="1" algn="just"/>
            <a:r>
              <a:rPr lang="en-US" sz="2200" dirty="0" smtClean="0"/>
              <a:t>Service </a:t>
            </a:r>
            <a:r>
              <a:rPr lang="en-US" sz="2200" dirty="0"/>
              <a:t>layer Classes in Web Service based applications</a:t>
            </a:r>
          </a:p>
          <a:p>
            <a:pPr lvl="1" algn="just"/>
            <a:r>
              <a:rPr lang="en-US" sz="2200" dirty="0" smtClean="0"/>
              <a:t>Action </a:t>
            </a:r>
            <a:r>
              <a:rPr lang="en-US" sz="2200" dirty="0"/>
              <a:t>Classes in Struts framework based applications</a:t>
            </a:r>
          </a:p>
        </p:txBody>
      </p:sp>
      <p:sp>
        <p:nvSpPr>
          <p:cNvPr id="2" name="Title 1"/>
          <p:cNvSpPr>
            <a:spLocks noGrp="1"/>
          </p:cNvSpPr>
          <p:nvPr>
            <p:ph type="title"/>
          </p:nvPr>
        </p:nvSpPr>
        <p:spPr/>
        <p:txBody>
          <a:bodyPr/>
          <a:lstStyle/>
          <a:p>
            <a:r>
              <a:rPr lang="en-US" dirty="0" smtClean="0"/>
              <a:t>Exception handling – Best Practice #4</a:t>
            </a:r>
            <a:endParaRPr lang="en-US" dirty="0"/>
          </a:p>
        </p:txBody>
      </p:sp>
    </p:spTree>
    <p:extLst>
      <p:ext uri="{BB962C8B-B14F-4D97-AF65-F5344CB8AC3E}">
        <p14:creationId xmlns:p14="http://schemas.microsoft.com/office/powerpoint/2010/main" val="3248306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486400"/>
          </a:xfrm>
        </p:spPr>
        <p:txBody>
          <a:bodyPr>
            <a:noAutofit/>
          </a:bodyPr>
          <a:lstStyle/>
          <a:p>
            <a:pPr algn="just"/>
            <a:endParaRPr lang="en-US" sz="2200" dirty="0"/>
          </a:p>
        </p:txBody>
      </p:sp>
      <p:sp>
        <p:nvSpPr>
          <p:cNvPr id="2" name="Title 1"/>
          <p:cNvSpPr>
            <a:spLocks noGrp="1"/>
          </p:cNvSpPr>
          <p:nvPr>
            <p:ph type="title"/>
          </p:nvPr>
        </p:nvSpPr>
        <p:spPr/>
        <p:txBody>
          <a:bodyPr/>
          <a:lstStyle/>
          <a:p>
            <a:r>
              <a:rPr lang="en-US" dirty="0" smtClean="0"/>
              <a:t>Exception handling – Best Practice #4</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807658"/>
            <a:ext cx="6858000" cy="4135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949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486400"/>
          </a:xfrm>
        </p:spPr>
        <p:txBody>
          <a:bodyPr>
            <a:noAutofit/>
          </a:bodyPr>
          <a:lstStyle/>
          <a:p>
            <a:pPr algn="just"/>
            <a:r>
              <a:rPr lang="en-US" sz="2400" b="1" dirty="0"/>
              <a:t>An exception to handling </a:t>
            </a:r>
            <a:r>
              <a:rPr lang="en-US" sz="2400" b="1" dirty="0" smtClean="0"/>
              <a:t>“Exception” </a:t>
            </a:r>
            <a:r>
              <a:rPr lang="en-US" sz="2400" b="1" dirty="0"/>
              <a:t>– Case 1</a:t>
            </a:r>
            <a:endParaRPr lang="en-US" sz="2400" b="1" dirty="0" smtClean="0"/>
          </a:p>
          <a:p>
            <a:pPr lvl="1" algn="just"/>
            <a:r>
              <a:rPr lang="en-US" sz="2100" dirty="0" smtClean="0"/>
              <a:t>There </a:t>
            </a:r>
            <a:r>
              <a:rPr lang="en-US" sz="2100" dirty="0"/>
              <a:t>would be situations (although rarely) where the users </a:t>
            </a:r>
            <a:r>
              <a:rPr lang="en-US" sz="2100" dirty="0" smtClean="0"/>
              <a:t>would </a:t>
            </a:r>
            <a:r>
              <a:rPr lang="en-US" sz="2100" dirty="0"/>
              <a:t>prefer a user-friendly/easy to understand message to be </a:t>
            </a:r>
            <a:r>
              <a:rPr lang="en-US" sz="2100" dirty="0" smtClean="0"/>
              <a:t>shown </a:t>
            </a:r>
            <a:r>
              <a:rPr lang="en-US" sz="2100" dirty="0"/>
              <a:t>to them, instead of the system defined messages thrown by unrecoverable exceptions. </a:t>
            </a:r>
            <a:endParaRPr lang="en-US" sz="2100" dirty="0" smtClean="0"/>
          </a:p>
          <a:p>
            <a:pPr lvl="1" algn="just"/>
            <a:r>
              <a:rPr lang="en-US" sz="2100" dirty="0" smtClean="0"/>
              <a:t>In </a:t>
            </a:r>
            <a:r>
              <a:rPr lang="en-US" sz="2100" dirty="0"/>
              <a:t>such cases, the method at the top of the calling stack, which is part of the code that sends response to the client is expected to handle all unchecked exceptions thrown from within the </a:t>
            </a:r>
            <a:r>
              <a:rPr lang="en-US" sz="2100" dirty="0" smtClean="0"/>
              <a:t>'try' </a:t>
            </a:r>
            <a:r>
              <a:rPr lang="en-US" sz="2100" dirty="0"/>
              <a:t>block. </a:t>
            </a:r>
            <a:endParaRPr lang="en-US" sz="2100" dirty="0" smtClean="0"/>
          </a:p>
          <a:p>
            <a:pPr lvl="1" algn="just"/>
            <a:r>
              <a:rPr lang="en-US" sz="2100" dirty="0" smtClean="0"/>
              <a:t>By </a:t>
            </a:r>
            <a:r>
              <a:rPr lang="en-US" sz="2100" dirty="0"/>
              <a:t>doing this, technical exception messages can be replaced with generic messages that the user can understand. So, a catch handler for </a:t>
            </a:r>
            <a:r>
              <a:rPr lang="en-US" sz="2100" dirty="0" smtClean="0"/>
              <a:t>'Exception' </a:t>
            </a:r>
            <a:r>
              <a:rPr lang="en-US" sz="2100" dirty="0"/>
              <a:t>can be placed in it. </a:t>
            </a:r>
            <a:endParaRPr lang="en-US" sz="2100" dirty="0" smtClean="0"/>
          </a:p>
          <a:p>
            <a:pPr lvl="1" algn="just"/>
            <a:r>
              <a:rPr lang="en-US" sz="2100" dirty="0" smtClean="0"/>
              <a:t>This </a:t>
            </a:r>
            <a:r>
              <a:rPr lang="en-US" sz="2100" dirty="0"/>
              <a:t>is an exception to best practice #3 and is only for the outermost layer. In other layers downstream in the layered architecture, catching </a:t>
            </a:r>
            <a:r>
              <a:rPr lang="en-US" sz="2100" dirty="0" smtClean="0"/>
              <a:t>'Exception' </a:t>
            </a:r>
            <a:r>
              <a:rPr lang="en-US" sz="2100" dirty="0"/>
              <a:t>is not recommended for reasons explained under best practice #3.</a:t>
            </a:r>
          </a:p>
        </p:txBody>
      </p:sp>
      <p:sp>
        <p:nvSpPr>
          <p:cNvPr id="2" name="Title 1"/>
          <p:cNvSpPr>
            <a:spLocks noGrp="1"/>
          </p:cNvSpPr>
          <p:nvPr>
            <p:ph type="title"/>
          </p:nvPr>
        </p:nvSpPr>
        <p:spPr/>
        <p:txBody>
          <a:bodyPr/>
          <a:lstStyle/>
          <a:p>
            <a:r>
              <a:rPr lang="en-US" dirty="0" smtClean="0"/>
              <a:t>Exception handling – Best Practice #4</a:t>
            </a:r>
            <a:endParaRPr lang="en-US" dirty="0"/>
          </a:p>
        </p:txBody>
      </p:sp>
    </p:spTree>
    <p:extLst>
      <p:ext uri="{BB962C8B-B14F-4D97-AF65-F5344CB8AC3E}">
        <p14:creationId xmlns:p14="http://schemas.microsoft.com/office/powerpoint/2010/main" val="401282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#4</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 y="1066800"/>
            <a:ext cx="7620000" cy="53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814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#4</a:t>
            </a:r>
            <a:endParaRPr lang="en-US" dirty="0"/>
          </a:p>
        </p:txBody>
      </p:sp>
      <p:sp>
        <p:nvSpPr>
          <p:cNvPr id="3" name="Content Placeholder 2"/>
          <p:cNvSpPr>
            <a:spLocks noGrp="1"/>
          </p:cNvSpPr>
          <p:nvPr>
            <p:ph idx="1"/>
          </p:nvPr>
        </p:nvSpPr>
        <p:spPr/>
        <p:txBody>
          <a:bodyPr>
            <a:normAutofit/>
          </a:bodyPr>
          <a:lstStyle/>
          <a:p>
            <a:r>
              <a:rPr lang="en-US" sz="2400" b="1" dirty="0"/>
              <a:t>An exception to handling </a:t>
            </a:r>
            <a:r>
              <a:rPr lang="en-US" sz="2400" b="1" dirty="0" smtClean="0"/>
              <a:t>“Exception</a:t>
            </a:r>
            <a:r>
              <a:rPr lang="en-US" sz="2400" b="1" dirty="0"/>
              <a:t> ”</a:t>
            </a:r>
            <a:r>
              <a:rPr lang="en-US" sz="2400" b="1" dirty="0" smtClean="0"/>
              <a:t> </a:t>
            </a:r>
            <a:r>
              <a:rPr lang="en-US" sz="2400" b="1" dirty="0"/>
              <a:t>– Case </a:t>
            </a:r>
            <a:r>
              <a:rPr lang="en-US" sz="2400" b="1" dirty="0" smtClean="0"/>
              <a:t>2</a:t>
            </a:r>
          </a:p>
          <a:p>
            <a:pPr lvl="1"/>
            <a:r>
              <a:rPr lang="en-US" sz="2100" dirty="0"/>
              <a:t>Certain other exceptional cases justify when it is handy and </a:t>
            </a:r>
            <a:r>
              <a:rPr lang="en-US" sz="2100" dirty="0" smtClean="0"/>
              <a:t>required </a:t>
            </a:r>
            <a:r>
              <a:rPr lang="en-US" sz="2100" dirty="0"/>
              <a:t>to catch generic Exceptions. These cases are very specific </a:t>
            </a:r>
            <a:r>
              <a:rPr lang="en-US" sz="2100" dirty="0" smtClean="0"/>
              <a:t>but </a:t>
            </a:r>
            <a:r>
              <a:rPr lang="en-US" sz="2100" dirty="0"/>
              <a:t>important to large, failure-tolerant systems. </a:t>
            </a:r>
          </a:p>
          <a:p>
            <a:pPr lvl="1"/>
            <a:r>
              <a:rPr lang="en-US" sz="2100" dirty="0"/>
              <a:t>Consider a request processing system that reads requests </a:t>
            </a:r>
            <a:r>
              <a:rPr lang="en-US" sz="2100" dirty="0" smtClean="0"/>
              <a:t>from </a:t>
            </a:r>
            <a:r>
              <a:rPr lang="en-US" sz="2100" dirty="0"/>
              <a:t>a queue of requests and processes them in order.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01214"/>
            <a:ext cx="6598920" cy="331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80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#4</a:t>
            </a:r>
            <a:endParaRPr lang="en-US" dirty="0"/>
          </a:p>
        </p:txBody>
      </p:sp>
      <p:sp>
        <p:nvSpPr>
          <p:cNvPr id="3" name="Content Placeholder 2"/>
          <p:cNvSpPr>
            <a:spLocks noGrp="1"/>
          </p:cNvSpPr>
          <p:nvPr>
            <p:ph idx="1"/>
          </p:nvPr>
        </p:nvSpPr>
        <p:spPr>
          <a:xfrm>
            <a:off x="228600" y="914400"/>
            <a:ext cx="8610600" cy="5257799"/>
          </a:xfrm>
        </p:spPr>
        <p:txBody>
          <a:bodyPr>
            <a:noAutofit/>
          </a:bodyPr>
          <a:lstStyle/>
          <a:p>
            <a:pPr lvl="1"/>
            <a:r>
              <a:rPr lang="en-US" sz="2100" dirty="0"/>
              <a:t>With the above code, if any exception occurs while the </a:t>
            </a:r>
            <a:r>
              <a:rPr lang="en-US" sz="2100" dirty="0" smtClean="0"/>
              <a:t>request </a:t>
            </a:r>
            <a:r>
              <a:rPr lang="en-US" sz="2100" dirty="0"/>
              <a:t>is being processed (either </a:t>
            </a:r>
            <a:r>
              <a:rPr lang="en-US" sz="2100" dirty="0" smtClean="0"/>
              <a:t>a </a:t>
            </a:r>
            <a:r>
              <a:rPr lang="en-US" sz="2100" dirty="0" err="1"/>
              <a:t>BadRequestException</a:t>
            </a:r>
            <a:r>
              <a:rPr lang="en-US" sz="2100" dirty="0"/>
              <a:t> or any subclass of </a:t>
            </a:r>
            <a:r>
              <a:rPr lang="en-US" sz="2100" dirty="0" err="1" smtClean="0"/>
              <a:t>RuntimeExceptionincluding</a:t>
            </a:r>
            <a:r>
              <a:rPr lang="en-US" sz="2100" dirty="0" smtClean="0"/>
              <a:t> </a:t>
            </a:r>
            <a:r>
              <a:rPr lang="en-US" sz="2100" dirty="0" err="1"/>
              <a:t>NullPointerException</a:t>
            </a:r>
            <a:r>
              <a:rPr lang="en-US" sz="2100" dirty="0"/>
              <a:t>), then that exception will be </a:t>
            </a:r>
            <a:r>
              <a:rPr lang="en-US" sz="2100" dirty="0" smtClean="0"/>
              <a:t>caught </a:t>
            </a:r>
            <a:r>
              <a:rPr lang="en-US" sz="2100" dirty="0"/>
              <a:t>outside the processing </a:t>
            </a:r>
            <a:r>
              <a:rPr lang="en-US" sz="2100" dirty="0" smtClean="0"/>
              <a:t>'while' </a:t>
            </a:r>
            <a:r>
              <a:rPr lang="en-US" sz="2100" dirty="0"/>
              <a:t>loop. </a:t>
            </a:r>
          </a:p>
          <a:p>
            <a:pPr lvl="1"/>
            <a:r>
              <a:rPr lang="en-US" sz="2100" dirty="0"/>
              <a:t>So, any error causes the processing loop to stop and any </a:t>
            </a:r>
            <a:r>
              <a:rPr lang="en-US" sz="2100" dirty="0" smtClean="0"/>
              <a:t>remaining </a:t>
            </a:r>
            <a:r>
              <a:rPr lang="en-US" sz="2100" dirty="0"/>
              <a:t>requests will not be processed. That represents a poor way </a:t>
            </a:r>
            <a:r>
              <a:rPr lang="en-US" sz="2100" dirty="0" smtClean="0"/>
              <a:t>of </a:t>
            </a:r>
            <a:r>
              <a:rPr lang="en-US" sz="2100" dirty="0"/>
              <a:t>handling an error during request processing.</a:t>
            </a:r>
          </a:p>
          <a:p>
            <a:pPr lvl="1"/>
            <a:r>
              <a:rPr lang="en-US" sz="2100" dirty="0"/>
              <a:t>A better way to handle request processing is to make two </a:t>
            </a:r>
            <a:r>
              <a:rPr lang="en-US" sz="2100" dirty="0" smtClean="0"/>
              <a:t>significant </a:t>
            </a:r>
            <a:r>
              <a:rPr lang="en-US" sz="2100" dirty="0"/>
              <a:t>changes to the </a:t>
            </a:r>
            <a:r>
              <a:rPr lang="en-US" sz="2100" dirty="0" smtClean="0"/>
              <a:t>logic:</a:t>
            </a:r>
          </a:p>
          <a:p>
            <a:pPr marL="457200" lvl="1" indent="0">
              <a:buNone/>
            </a:pPr>
            <a:r>
              <a:rPr lang="en-US" sz="2100" dirty="0"/>
              <a:t>	</a:t>
            </a:r>
            <a:r>
              <a:rPr lang="en-US" sz="2100" dirty="0" smtClean="0"/>
              <a:t>1</a:t>
            </a:r>
            <a:r>
              <a:rPr lang="en-US" sz="2100" dirty="0"/>
              <a:t>) Move the try/catch block inside the request-processing loop. That </a:t>
            </a:r>
            <a:r>
              <a:rPr lang="en-US" sz="2100" dirty="0" smtClean="0"/>
              <a:t>way</a:t>
            </a:r>
            <a:r>
              <a:rPr lang="en-US" sz="2100" dirty="0"/>
              <a:t>, any errors are caught and handled inside the processing loop, </a:t>
            </a:r>
            <a:r>
              <a:rPr lang="en-US" sz="2100" dirty="0" smtClean="0"/>
              <a:t>and </a:t>
            </a:r>
            <a:r>
              <a:rPr lang="en-US" sz="2100" dirty="0"/>
              <a:t>they do not cause the loop to break. Thus, the loop continues to </a:t>
            </a:r>
            <a:r>
              <a:rPr lang="en-US" sz="2100" dirty="0" smtClean="0"/>
              <a:t>process </a:t>
            </a:r>
            <a:r>
              <a:rPr lang="en-US" sz="2100" dirty="0"/>
              <a:t>requests, even when a single request fails. </a:t>
            </a:r>
          </a:p>
          <a:p>
            <a:pPr marL="457200" lvl="1" indent="0">
              <a:buNone/>
            </a:pPr>
            <a:r>
              <a:rPr lang="en-US" sz="2100" dirty="0" smtClean="0"/>
              <a:t>	2</a:t>
            </a:r>
            <a:r>
              <a:rPr lang="en-US" sz="2100" dirty="0"/>
              <a:t>) Change the try/catch block to catch a generic Exception, </a:t>
            </a:r>
            <a:r>
              <a:rPr lang="en-US" sz="2100" dirty="0" smtClean="0"/>
              <a:t>so </a:t>
            </a:r>
            <a:r>
              <a:rPr lang="en-US" sz="2100" dirty="0"/>
              <a:t>any exception is caught inside the loop and requests continue to </a:t>
            </a:r>
            <a:r>
              <a:rPr lang="en-US" sz="2100" dirty="0" smtClean="0"/>
              <a:t>process</a:t>
            </a:r>
            <a:r>
              <a:rPr lang="en-US" sz="2100" dirty="0"/>
              <a:t>.</a:t>
            </a:r>
          </a:p>
        </p:txBody>
      </p:sp>
    </p:spTree>
    <p:extLst>
      <p:ext uri="{BB962C8B-B14F-4D97-AF65-F5344CB8AC3E}">
        <p14:creationId xmlns:p14="http://schemas.microsoft.com/office/powerpoint/2010/main" val="2439427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nip Single Corner Rectangle 4"/>
          <p:cNvSpPr/>
          <p:nvPr/>
        </p:nvSpPr>
        <p:spPr>
          <a:xfrm>
            <a:off x="0" y="2438400"/>
            <a:ext cx="6553200" cy="685800"/>
          </a:xfrm>
          <a:prstGeom prst="snip1Rect">
            <a:avLst/>
          </a:prstGeom>
          <a:solidFill>
            <a:srgbClr val="009BD6">
              <a:alpha val="73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Helvetica" panose="020B0604020202020204" pitchFamily="34" charset="0"/>
                <a:cs typeface="Helvetica" panose="020B0604020202020204" pitchFamily="34" charset="0"/>
              </a:rPr>
              <a:t>LOGGING USING LOG4J</a:t>
            </a:r>
            <a:endParaRPr lang="en-US" sz="32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86958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#4</a:t>
            </a:r>
            <a:endParaRPr lang="en-US" dirty="0"/>
          </a:p>
        </p:txBody>
      </p:sp>
      <p:sp>
        <p:nvSpPr>
          <p:cNvPr id="3" name="Content Placeholder 2"/>
          <p:cNvSpPr>
            <a:spLocks noGrp="1"/>
          </p:cNvSpPr>
          <p:nvPr>
            <p:ph idx="1"/>
          </p:nvPr>
        </p:nvSpPr>
        <p:spPr>
          <a:xfrm>
            <a:off x="228600" y="914400"/>
            <a:ext cx="8610600" cy="5257799"/>
          </a:xfrm>
        </p:spPr>
        <p:txBody>
          <a:bodyPr>
            <a:noAutofit/>
          </a:bodyPr>
          <a:lstStyle/>
          <a:p>
            <a:pPr lvl="1"/>
            <a:endParaRPr lang="en-US" sz="2100"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90650"/>
            <a:ext cx="8516116"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836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#4</a:t>
            </a:r>
            <a:endParaRPr lang="en-US" dirty="0"/>
          </a:p>
        </p:txBody>
      </p:sp>
      <p:sp>
        <p:nvSpPr>
          <p:cNvPr id="3" name="Content Placeholder 2"/>
          <p:cNvSpPr>
            <a:spLocks noGrp="1"/>
          </p:cNvSpPr>
          <p:nvPr>
            <p:ph idx="1"/>
          </p:nvPr>
        </p:nvSpPr>
        <p:spPr>
          <a:xfrm>
            <a:off x="228600" y="914400"/>
            <a:ext cx="8610600" cy="5257799"/>
          </a:xfrm>
        </p:spPr>
        <p:txBody>
          <a:bodyPr>
            <a:noAutofit/>
          </a:bodyPr>
          <a:lstStyle/>
          <a:p>
            <a:pPr lvl="1" algn="just"/>
            <a:r>
              <a:rPr lang="en-US" sz="2200" dirty="0"/>
              <a:t>Catching a generic Exception sounds like a direct violation of </a:t>
            </a:r>
          </a:p>
          <a:p>
            <a:pPr lvl="1" algn="just"/>
            <a:r>
              <a:rPr lang="en-US" sz="2200" dirty="0"/>
              <a:t>the maxim suggested in best practice #3 —and it is. But the </a:t>
            </a:r>
          </a:p>
          <a:p>
            <a:pPr lvl="1" algn="just"/>
            <a:r>
              <a:rPr lang="en-US" sz="2200" dirty="0"/>
              <a:t>circumstance discussed is a specific and special one. In this case, </a:t>
            </a:r>
          </a:p>
          <a:p>
            <a:pPr lvl="1" algn="just"/>
            <a:r>
              <a:rPr lang="en-US" sz="2200" dirty="0"/>
              <a:t>the generic Exception is being caught to prevent a single exception </a:t>
            </a:r>
          </a:p>
          <a:p>
            <a:pPr lvl="1" algn="just"/>
            <a:r>
              <a:rPr lang="en-US" sz="2200" dirty="0"/>
              <a:t>from stopping an entire system. </a:t>
            </a:r>
          </a:p>
          <a:p>
            <a:pPr lvl="1" algn="just"/>
            <a:r>
              <a:rPr lang="en-US" sz="2200" dirty="0"/>
              <a:t>In situations where requests, transactions or events are </a:t>
            </a:r>
          </a:p>
          <a:p>
            <a:pPr lvl="1" algn="just"/>
            <a:r>
              <a:rPr lang="en-US" sz="2200" dirty="0"/>
              <a:t>being processed in a loop, that loop needs to continue to process </a:t>
            </a:r>
          </a:p>
          <a:p>
            <a:pPr lvl="1" algn="just"/>
            <a:r>
              <a:rPr lang="en-US" sz="2200" dirty="0"/>
              <a:t>even when exceptions are thrown during processing.</a:t>
            </a:r>
          </a:p>
        </p:txBody>
      </p:sp>
    </p:spTree>
    <p:extLst>
      <p:ext uri="{BB962C8B-B14F-4D97-AF65-F5344CB8AC3E}">
        <p14:creationId xmlns:p14="http://schemas.microsoft.com/office/powerpoint/2010/main" val="267015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#5</a:t>
            </a:r>
            <a:endParaRPr lang="en-US" dirty="0"/>
          </a:p>
        </p:txBody>
      </p:sp>
      <p:sp>
        <p:nvSpPr>
          <p:cNvPr id="3" name="Content Placeholder 2"/>
          <p:cNvSpPr>
            <a:spLocks noGrp="1"/>
          </p:cNvSpPr>
          <p:nvPr>
            <p:ph idx="1"/>
          </p:nvPr>
        </p:nvSpPr>
        <p:spPr>
          <a:xfrm>
            <a:off x="228600" y="914400"/>
            <a:ext cx="8610600" cy="5257799"/>
          </a:xfrm>
        </p:spPr>
        <p:txBody>
          <a:bodyPr>
            <a:noAutofit/>
          </a:bodyPr>
          <a:lstStyle/>
          <a:p>
            <a:pPr algn="just"/>
            <a:r>
              <a:rPr lang="en-US" sz="2400" b="1" dirty="0" smtClean="0"/>
              <a:t>Handling </a:t>
            </a:r>
            <a:r>
              <a:rPr lang="en-US" sz="2400" b="1" dirty="0"/>
              <a:t>common Runtime </a:t>
            </a:r>
            <a:r>
              <a:rPr lang="en-US" sz="2400" b="1" dirty="0" smtClean="0"/>
              <a:t>Exceptions</a:t>
            </a:r>
          </a:p>
          <a:p>
            <a:pPr lvl="1" algn="just"/>
            <a:r>
              <a:rPr lang="en-US" sz="2000" dirty="0" err="1" smtClean="0"/>
              <a:t>NullPointerException</a:t>
            </a:r>
            <a:endParaRPr lang="en-US" sz="2000" dirty="0"/>
          </a:p>
          <a:p>
            <a:pPr lvl="2" algn="just"/>
            <a:r>
              <a:rPr lang="en-US" sz="2000" dirty="0" smtClean="0"/>
              <a:t>It </a:t>
            </a:r>
            <a:r>
              <a:rPr lang="en-US" sz="2000" dirty="0"/>
              <a:t>is the </a:t>
            </a:r>
            <a:r>
              <a:rPr lang="en-US" sz="2000" dirty="0" smtClean="0"/>
              <a:t>developer's </a:t>
            </a:r>
            <a:r>
              <a:rPr lang="en-US" sz="2000" dirty="0"/>
              <a:t>responsibility to ensure that no code can throw it.</a:t>
            </a:r>
          </a:p>
          <a:p>
            <a:pPr lvl="2" algn="just"/>
            <a:r>
              <a:rPr lang="en-US" sz="2000" dirty="0" smtClean="0"/>
              <a:t>Run </a:t>
            </a:r>
            <a:r>
              <a:rPr lang="en-US" sz="2000" dirty="0" err="1"/>
              <a:t>CodePro</a:t>
            </a:r>
            <a:r>
              <a:rPr lang="en-US" sz="2000" dirty="0"/>
              <a:t> and add null reference checks wherever it has been missed.</a:t>
            </a:r>
          </a:p>
          <a:p>
            <a:pPr lvl="1" algn="just"/>
            <a:r>
              <a:rPr lang="en-US" sz="2000" dirty="0" err="1" smtClean="0"/>
              <a:t>NumberFormatException</a:t>
            </a:r>
            <a:r>
              <a:rPr lang="en-US" sz="2000" dirty="0"/>
              <a:t>, </a:t>
            </a:r>
            <a:r>
              <a:rPr lang="en-US" sz="2000" dirty="0" err="1" smtClean="0"/>
              <a:t>ParseException</a:t>
            </a:r>
            <a:endParaRPr lang="en-US" sz="2000" dirty="0"/>
          </a:p>
          <a:p>
            <a:pPr lvl="2" algn="just"/>
            <a:r>
              <a:rPr lang="en-US" sz="2000" dirty="0"/>
              <a:t>Catch these and create new exceptions specific to the layer from which it </a:t>
            </a:r>
            <a:r>
              <a:rPr lang="en-US" sz="2000" dirty="0" smtClean="0"/>
              <a:t>is </a:t>
            </a:r>
            <a:r>
              <a:rPr lang="en-US" sz="2000" dirty="0"/>
              <a:t>thrown (usually from business layer) using user -friendly and non </a:t>
            </a:r>
            <a:r>
              <a:rPr lang="en-US" sz="2000" dirty="0" smtClean="0"/>
              <a:t>technical </a:t>
            </a:r>
            <a:r>
              <a:rPr lang="en-US" sz="2000" dirty="0"/>
              <a:t>messages.</a:t>
            </a:r>
          </a:p>
          <a:p>
            <a:pPr lvl="2" algn="just"/>
            <a:r>
              <a:rPr lang="en-US" sz="2000" dirty="0" smtClean="0"/>
              <a:t>To </a:t>
            </a:r>
            <a:r>
              <a:rPr lang="en-US" sz="2000" dirty="0"/>
              <a:t>avoid </a:t>
            </a:r>
            <a:r>
              <a:rPr lang="en-US" sz="2000" dirty="0" err="1"/>
              <a:t>ClassCastException</a:t>
            </a:r>
            <a:r>
              <a:rPr lang="en-US" sz="2000" dirty="0"/>
              <a:t>, check the type of the class to be cast </a:t>
            </a:r>
            <a:r>
              <a:rPr lang="en-US" sz="2000" dirty="0" smtClean="0"/>
              <a:t>using </a:t>
            </a:r>
            <a:r>
              <a:rPr lang="en-US" sz="2000" dirty="0"/>
              <a:t>the </a:t>
            </a:r>
            <a:r>
              <a:rPr lang="en-US" sz="2000" dirty="0" err="1"/>
              <a:t>instanceof</a:t>
            </a:r>
            <a:r>
              <a:rPr lang="en-US" sz="2000" dirty="0"/>
              <a:t> operator before casting.</a:t>
            </a:r>
          </a:p>
          <a:p>
            <a:pPr lvl="1" algn="just"/>
            <a:r>
              <a:rPr lang="en-US" sz="2000" dirty="0" smtClean="0"/>
              <a:t>To </a:t>
            </a:r>
            <a:r>
              <a:rPr lang="en-US" sz="2000" dirty="0"/>
              <a:t>avoid </a:t>
            </a:r>
            <a:r>
              <a:rPr lang="en-US" sz="2000" dirty="0" err="1"/>
              <a:t>IndexOutOfBoundsException</a:t>
            </a:r>
            <a:r>
              <a:rPr lang="en-US" sz="2000" dirty="0"/>
              <a:t>, check the length of the </a:t>
            </a:r>
            <a:r>
              <a:rPr lang="en-US" sz="2000" dirty="0" smtClean="0"/>
              <a:t>array before </a:t>
            </a:r>
            <a:r>
              <a:rPr lang="en-US" sz="2000" dirty="0"/>
              <a:t>trying to work with an element of it.</a:t>
            </a:r>
          </a:p>
          <a:p>
            <a:pPr lvl="1" algn="just"/>
            <a:r>
              <a:rPr lang="en-US" sz="2000" dirty="0" smtClean="0"/>
              <a:t>To </a:t>
            </a:r>
            <a:r>
              <a:rPr lang="en-US" sz="2000" dirty="0"/>
              <a:t>avoid </a:t>
            </a:r>
            <a:r>
              <a:rPr lang="en-US" sz="2000" dirty="0" err="1"/>
              <a:t>ArithmeticException</a:t>
            </a:r>
            <a:r>
              <a:rPr lang="en-US" sz="2000" dirty="0"/>
              <a:t>, make sure that the divisor is not </a:t>
            </a:r>
            <a:r>
              <a:rPr lang="en-US" sz="2000" dirty="0" smtClean="0"/>
              <a:t>zero before </a:t>
            </a:r>
            <a:r>
              <a:rPr lang="en-US" sz="2000" dirty="0"/>
              <a:t>computing the division.</a:t>
            </a:r>
          </a:p>
        </p:txBody>
      </p:sp>
    </p:spTree>
    <p:extLst>
      <p:ext uri="{BB962C8B-B14F-4D97-AF65-F5344CB8AC3E}">
        <p14:creationId xmlns:p14="http://schemas.microsoft.com/office/powerpoint/2010/main" val="1178863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 Best Practice #5</a:t>
            </a:r>
            <a:endParaRPr lang="en-US" dirty="0"/>
          </a:p>
        </p:txBody>
      </p:sp>
      <p:sp>
        <p:nvSpPr>
          <p:cNvPr id="3" name="Content Placeholder 2"/>
          <p:cNvSpPr>
            <a:spLocks noGrp="1"/>
          </p:cNvSpPr>
          <p:nvPr>
            <p:ph idx="1"/>
          </p:nvPr>
        </p:nvSpPr>
        <p:spPr>
          <a:xfrm>
            <a:off x="228600" y="914400"/>
            <a:ext cx="8610600" cy="5257799"/>
          </a:xfrm>
        </p:spPr>
        <p:txBody>
          <a:bodyPr>
            <a:noAutofit/>
          </a:bodyPr>
          <a:lstStyle/>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marL="0" indent="0" algn="just">
              <a:buNone/>
            </a:pPr>
            <a:r>
              <a:rPr lang="en-US" sz="2200" dirty="0" smtClean="0"/>
              <a:t>All </a:t>
            </a:r>
            <a:r>
              <a:rPr lang="en-US" sz="2200" dirty="0"/>
              <a:t>other unchecked exceptions (</a:t>
            </a:r>
            <a:r>
              <a:rPr lang="en-US" sz="2200" dirty="0" err="1"/>
              <a:t>RuntimeExceptions</a:t>
            </a:r>
            <a:r>
              <a:rPr lang="en-US" sz="2200" dirty="0"/>
              <a:t>) will be caught and </a:t>
            </a:r>
            <a:r>
              <a:rPr lang="en-US" sz="2200" dirty="0" smtClean="0"/>
              <a:t>handled </a:t>
            </a:r>
            <a:r>
              <a:rPr lang="en-US" sz="2200" dirty="0"/>
              <a:t>by the </a:t>
            </a:r>
            <a:r>
              <a:rPr lang="en-US" sz="2200" dirty="0" smtClean="0"/>
              <a:t>'Exception' </a:t>
            </a:r>
            <a:r>
              <a:rPr lang="en-US" sz="2200" dirty="0"/>
              <a:t>handler in the outermost layer (as explained </a:t>
            </a:r>
            <a:r>
              <a:rPr lang="en-US" sz="2200" dirty="0" smtClean="0"/>
              <a:t>in </a:t>
            </a:r>
            <a:r>
              <a:rPr lang="en-US" sz="2200" dirty="0"/>
              <a:t>Best Practice #4 - Case 1).</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 y="914400"/>
            <a:ext cx="7997114"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326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 Best Practice </a:t>
            </a:r>
            <a:r>
              <a:rPr lang="en-US" dirty="0" smtClean="0"/>
              <a:t>#6</a:t>
            </a:r>
            <a:endParaRPr lang="en-US" dirty="0"/>
          </a:p>
        </p:txBody>
      </p:sp>
      <p:sp>
        <p:nvSpPr>
          <p:cNvPr id="3" name="Content Placeholder 2"/>
          <p:cNvSpPr>
            <a:spLocks noGrp="1"/>
          </p:cNvSpPr>
          <p:nvPr>
            <p:ph idx="1"/>
          </p:nvPr>
        </p:nvSpPr>
        <p:spPr/>
        <p:txBody>
          <a:bodyPr>
            <a:normAutofit/>
          </a:bodyPr>
          <a:lstStyle/>
          <a:p>
            <a:r>
              <a:rPr lang="en-US" sz="2400" b="1" dirty="0" smtClean="0"/>
              <a:t>Document Exceptions Thrown in Javadoc</a:t>
            </a:r>
          </a:p>
          <a:p>
            <a:pPr lvl="1"/>
            <a:r>
              <a:rPr lang="en-US" sz="2200" dirty="0"/>
              <a:t>For each method that throws checked exceptions, document each </a:t>
            </a:r>
            <a:r>
              <a:rPr lang="en-US" sz="2200" dirty="0" smtClean="0"/>
              <a:t>exception </a:t>
            </a:r>
            <a:r>
              <a:rPr lang="en-US" sz="2200" dirty="0"/>
              <a:t>thrown with a @throws tag in its Javadoc, including the </a:t>
            </a:r>
            <a:r>
              <a:rPr lang="en-US" sz="2200" dirty="0" smtClean="0"/>
              <a:t>condition </a:t>
            </a:r>
            <a:r>
              <a:rPr lang="en-US" sz="2200" dirty="0"/>
              <a:t>under which the exception is thrown. </a:t>
            </a:r>
          </a:p>
        </p:txBody>
      </p:sp>
    </p:spTree>
    <p:extLst>
      <p:ext uri="{BB962C8B-B14F-4D97-AF65-F5344CB8AC3E}">
        <p14:creationId xmlns:p14="http://schemas.microsoft.com/office/powerpoint/2010/main" val="4253726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nip Single Corner Rectangle 4"/>
          <p:cNvSpPr/>
          <p:nvPr/>
        </p:nvSpPr>
        <p:spPr>
          <a:xfrm>
            <a:off x="0" y="2438400"/>
            <a:ext cx="6553200" cy="685800"/>
          </a:xfrm>
          <a:prstGeom prst="snip1Rect">
            <a:avLst/>
          </a:prstGeom>
          <a:solidFill>
            <a:srgbClr val="009BD6">
              <a:alpha val="73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Helvetica" panose="020B0604020202020204" pitchFamily="34" charset="0"/>
                <a:cs typeface="Helvetica" panose="020B0604020202020204" pitchFamily="34" charset="0"/>
              </a:rPr>
              <a:t>THANK YOU</a:t>
            </a:r>
            <a:endParaRPr lang="en-US" sz="32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4382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using Log4j</a:t>
            </a:r>
            <a:endParaRPr lang="en-US" dirty="0"/>
          </a:p>
        </p:txBody>
      </p:sp>
      <p:sp>
        <p:nvSpPr>
          <p:cNvPr id="3" name="Content Placeholder 2"/>
          <p:cNvSpPr>
            <a:spLocks noGrp="1"/>
          </p:cNvSpPr>
          <p:nvPr>
            <p:ph idx="1"/>
          </p:nvPr>
        </p:nvSpPr>
        <p:spPr/>
        <p:txBody>
          <a:bodyPr/>
          <a:lstStyle/>
          <a:p>
            <a:pPr algn="just"/>
            <a:r>
              <a:rPr lang="en-US" dirty="0"/>
              <a:t>Log4j - logging library for Java</a:t>
            </a:r>
          </a:p>
          <a:p>
            <a:pPr algn="just"/>
            <a:r>
              <a:rPr lang="en-US" dirty="0" smtClean="0"/>
              <a:t>Logging </a:t>
            </a:r>
            <a:r>
              <a:rPr lang="en-US" dirty="0"/>
              <a:t>Levels (in lowest to highest order)</a:t>
            </a:r>
          </a:p>
          <a:p>
            <a:pPr algn="just"/>
            <a:r>
              <a:rPr lang="en-US" dirty="0" smtClean="0"/>
              <a:t>The </a:t>
            </a:r>
            <a:r>
              <a:rPr lang="en-US" dirty="0"/>
              <a:t>standard levels of Log4j are ordered </a:t>
            </a:r>
            <a:r>
              <a:rPr lang="en-US" dirty="0" smtClean="0"/>
              <a:t>as</a:t>
            </a:r>
          </a:p>
          <a:p>
            <a:pPr marL="0" indent="0" algn="ctr">
              <a:buNone/>
            </a:pPr>
            <a:r>
              <a:rPr lang="en-US" sz="2400" b="1" dirty="0" smtClean="0">
                <a:solidFill>
                  <a:srgbClr val="009BD6"/>
                </a:solidFill>
              </a:rPr>
              <a:t>ALL </a:t>
            </a:r>
            <a:r>
              <a:rPr lang="en-US" sz="2400" b="1" dirty="0">
                <a:solidFill>
                  <a:srgbClr val="009BD6"/>
                </a:solidFill>
              </a:rPr>
              <a:t>&lt; TRACE &lt; DEBUG &lt; INFO </a:t>
            </a:r>
            <a:r>
              <a:rPr lang="en-US" sz="2400" b="1" dirty="0" smtClean="0">
                <a:solidFill>
                  <a:srgbClr val="009BD6"/>
                </a:solidFill>
              </a:rPr>
              <a:t>&lt;</a:t>
            </a:r>
          </a:p>
          <a:p>
            <a:pPr marL="0" indent="0" algn="ctr">
              <a:buNone/>
            </a:pPr>
            <a:r>
              <a:rPr lang="en-US" sz="2400" b="1" dirty="0" smtClean="0">
                <a:solidFill>
                  <a:srgbClr val="009BD6"/>
                </a:solidFill>
              </a:rPr>
              <a:t>WARN </a:t>
            </a:r>
            <a:r>
              <a:rPr lang="en-US" sz="2400" b="1" dirty="0">
                <a:solidFill>
                  <a:srgbClr val="009BD6"/>
                </a:solidFill>
              </a:rPr>
              <a:t>&lt; ERROR &lt; FATAL &lt; OFF</a:t>
            </a:r>
            <a:r>
              <a:rPr lang="en-US" sz="2400" dirty="0">
                <a:solidFill>
                  <a:srgbClr val="009BD6"/>
                </a:solidFill>
              </a:rPr>
              <a:t> </a:t>
            </a:r>
          </a:p>
        </p:txBody>
      </p:sp>
    </p:spTree>
    <p:extLst>
      <p:ext uri="{BB962C8B-B14F-4D97-AF65-F5344CB8AC3E}">
        <p14:creationId xmlns:p14="http://schemas.microsoft.com/office/powerpoint/2010/main" val="2772722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using Log4j</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5056859"/>
              </p:ext>
            </p:extLst>
          </p:nvPr>
        </p:nvGraphicFramePr>
        <p:xfrm>
          <a:off x="228600" y="1349104"/>
          <a:ext cx="8610600" cy="347472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pPr algn="ctr"/>
                      <a:r>
                        <a:rPr lang="en-US" sz="2200" dirty="0" smtClean="0"/>
                        <a:t>Level</a:t>
                      </a:r>
                      <a:endParaRPr lang="en-US" sz="2200" dirty="0"/>
                    </a:p>
                  </a:txBody>
                  <a:tcPr/>
                </a:tc>
                <a:tc>
                  <a:txBody>
                    <a:bodyPr/>
                    <a:lstStyle/>
                    <a:p>
                      <a:pPr algn="ctr"/>
                      <a:r>
                        <a:rPr lang="en-US" sz="2200" dirty="0" smtClean="0"/>
                        <a:t>Description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ALL</a:t>
                      </a:r>
                      <a:endParaRPr lang="en-US" sz="2200" dirty="0"/>
                    </a:p>
                  </a:txBody>
                  <a:tcPr/>
                </a:tc>
                <a:tc>
                  <a:txBody>
                    <a:bodyPr/>
                    <a:lstStyle/>
                    <a:p>
                      <a:r>
                        <a:rPr lang="en-US" sz="2200" dirty="0" smtClean="0"/>
                        <a:t>The lowest possible rank and is intended to turn on  all levels of logging including custom levels.</a:t>
                      </a:r>
                      <a:endParaRPr lang="en-US" sz="2200" dirty="0"/>
                    </a:p>
                  </a:txBody>
                  <a:tcPr/>
                </a:tc>
                <a:extLst>
                  <a:ext uri="{0D108BD9-81ED-4DB2-BD59-A6C34878D82A}">
                    <a16:rowId xmlns:a16="http://schemas.microsoft.com/office/drawing/2014/main" val="10001"/>
                  </a:ext>
                </a:extLst>
              </a:tr>
              <a:tr h="370840">
                <a:tc>
                  <a:txBody>
                    <a:bodyPr/>
                    <a:lstStyle/>
                    <a:p>
                      <a:r>
                        <a:rPr lang="en-US" sz="2200" dirty="0" smtClean="0"/>
                        <a:t>TRACE</a:t>
                      </a:r>
                      <a:endParaRPr lang="en-US" sz="2200" dirty="0"/>
                    </a:p>
                  </a:txBody>
                  <a:tcPr/>
                </a:tc>
                <a:tc>
                  <a:txBody>
                    <a:bodyPr/>
                    <a:lstStyle/>
                    <a:p>
                      <a:r>
                        <a:rPr lang="en-US" sz="2200" dirty="0" smtClean="0"/>
                        <a:t>Introduced in log4j version 1.2.12, this level gives more detailed information than the DEBUG level.</a:t>
                      </a:r>
                      <a:endParaRPr lang="en-US" sz="2200" dirty="0"/>
                    </a:p>
                  </a:txBody>
                  <a:tcPr/>
                </a:tc>
                <a:extLst>
                  <a:ext uri="{0D108BD9-81ED-4DB2-BD59-A6C34878D82A}">
                    <a16:rowId xmlns:a16="http://schemas.microsoft.com/office/drawing/2014/main" val="10002"/>
                  </a:ext>
                </a:extLst>
              </a:tr>
              <a:tr h="370840">
                <a:tc>
                  <a:txBody>
                    <a:bodyPr/>
                    <a:lstStyle/>
                    <a:p>
                      <a:r>
                        <a:rPr lang="en-US" sz="2200" dirty="0" smtClean="0"/>
                        <a:t>DEBUG</a:t>
                      </a:r>
                      <a:endParaRPr lang="en-US" sz="2200" dirty="0"/>
                    </a:p>
                  </a:txBody>
                  <a:tcPr/>
                </a:tc>
                <a:tc>
                  <a:txBody>
                    <a:bodyPr/>
                    <a:lstStyle/>
                    <a:p>
                      <a:r>
                        <a:rPr lang="en-US" sz="2200" dirty="0" smtClean="0"/>
                        <a:t>Designates fine-grained informational messages that are most useful to debug an application.</a:t>
                      </a:r>
                      <a:endParaRPr lang="en-US" sz="2200" dirty="0"/>
                    </a:p>
                  </a:txBody>
                  <a:tcPr/>
                </a:tc>
                <a:extLst>
                  <a:ext uri="{0D108BD9-81ED-4DB2-BD59-A6C34878D82A}">
                    <a16:rowId xmlns:a16="http://schemas.microsoft.com/office/drawing/2014/main" val="10003"/>
                  </a:ext>
                </a:extLst>
              </a:tr>
              <a:tr h="370840">
                <a:tc>
                  <a:txBody>
                    <a:bodyPr/>
                    <a:lstStyle/>
                    <a:p>
                      <a:r>
                        <a:rPr lang="en-US" sz="2200" dirty="0" smtClean="0"/>
                        <a:t>INFO</a:t>
                      </a:r>
                      <a:endParaRPr lang="en-US" sz="2200" dirty="0"/>
                    </a:p>
                  </a:txBody>
                  <a:tcPr/>
                </a:tc>
                <a:tc>
                  <a:txBody>
                    <a:bodyPr/>
                    <a:lstStyle/>
                    <a:p>
                      <a:r>
                        <a:rPr lang="en-US" sz="2200" dirty="0" smtClean="0"/>
                        <a:t>Designates informational messages that highlight the progress of the application at coarse-grained level.</a:t>
                      </a:r>
                      <a:endParaRPr lang="en-US" sz="2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1903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using Log4j</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3234916"/>
              </p:ext>
            </p:extLst>
          </p:nvPr>
        </p:nvGraphicFramePr>
        <p:xfrm>
          <a:off x="228600" y="1346200"/>
          <a:ext cx="8610600" cy="4815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pPr algn="ctr"/>
                      <a:r>
                        <a:rPr lang="en-US" sz="2200" dirty="0" smtClean="0"/>
                        <a:t>Level</a:t>
                      </a:r>
                      <a:endParaRPr lang="en-US" sz="2200" dirty="0"/>
                    </a:p>
                  </a:txBody>
                  <a:tcPr/>
                </a:tc>
                <a:tc>
                  <a:txBody>
                    <a:bodyPr/>
                    <a:lstStyle/>
                    <a:p>
                      <a:pPr algn="ctr"/>
                      <a:r>
                        <a:rPr lang="en-US" sz="2200" dirty="0" smtClean="0"/>
                        <a:t>Description</a:t>
                      </a:r>
                      <a:endParaRPr lang="en-US" sz="2200" dirty="0"/>
                    </a:p>
                  </a:txBody>
                  <a:tcPr/>
                </a:tc>
                <a:extLst>
                  <a:ext uri="{0D108BD9-81ED-4DB2-BD59-A6C34878D82A}">
                    <a16:rowId xmlns:a16="http://schemas.microsoft.com/office/drawing/2014/main" val="10000"/>
                  </a:ext>
                </a:extLst>
              </a:tr>
              <a:tr h="370840">
                <a:tc>
                  <a:txBody>
                    <a:bodyPr/>
                    <a:lstStyle/>
                    <a:p>
                      <a:r>
                        <a:rPr lang="en-US" sz="2200" dirty="0" smtClean="0"/>
                        <a:t>WARN</a:t>
                      </a:r>
                      <a:endParaRPr lang="en-US" sz="2200" dirty="0"/>
                    </a:p>
                  </a:txBody>
                  <a:tcPr/>
                </a:tc>
                <a:tc>
                  <a:txBody>
                    <a:bodyPr/>
                    <a:lstStyle/>
                    <a:p>
                      <a:r>
                        <a:rPr lang="en-US" sz="2200" dirty="0" smtClean="0"/>
                        <a:t>Designates potentially harmful situations. This level can be used to warn usage of deprecated APIs, poor use of API, 'almost' errors and other runtime situations that are </a:t>
                      </a:r>
                    </a:p>
                    <a:p>
                      <a:r>
                        <a:rPr lang="en-US" sz="2200" dirty="0" smtClean="0"/>
                        <a:t>undesirable or unexpected, but not necessarily ―wrong‖.</a:t>
                      </a:r>
                      <a:endParaRPr lang="en-US" sz="2200" dirty="0"/>
                    </a:p>
                  </a:txBody>
                  <a:tcPr/>
                </a:tc>
                <a:extLst>
                  <a:ext uri="{0D108BD9-81ED-4DB2-BD59-A6C34878D82A}">
                    <a16:rowId xmlns:a16="http://schemas.microsoft.com/office/drawing/2014/main" val="10001"/>
                  </a:ext>
                </a:extLst>
              </a:tr>
              <a:tr h="370840">
                <a:tc>
                  <a:txBody>
                    <a:bodyPr/>
                    <a:lstStyle/>
                    <a:p>
                      <a:r>
                        <a:rPr lang="en-US" sz="2200" dirty="0" smtClean="0"/>
                        <a:t>ERROR</a:t>
                      </a:r>
                      <a:endParaRPr lang="en-US" sz="2200" dirty="0"/>
                    </a:p>
                  </a:txBody>
                  <a:tcPr/>
                </a:tc>
                <a:tc>
                  <a:txBody>
                    <a:bodyPr/>
                    <a:lstStyle/>
                    <a:p>
                      <a:r>
                        <a:rPr lang="en-US" sz="2200" dirty="0" smtClean="0"/>
                        <a:t>Designates error events that might still allow the application to continue running. This level can be used to inform about a serious error which needs to be addressed and may result in unstable state.</a:t>
                      </a:r>
                      <a:endParaRPr lang="en-US" sz="2200" dirty="0"/>
                    </a:p>
                  </a:txBody>
                  <a:tcPr/>
                </a:tc>
                <a:extLst>
                  <a:ext uri="{0D108BD9-81ED-4DB2-BD59-A6C34878D82A}">
                    <a16:rowId xmlns:a16="http://schemas.microsoft.com/office/drawing/2014/main" val="10002"/>
                  </a:ext>
                </a:extLst>
              </a:tr>
              <a:tr h="370840">
                <a:tc>
                  <a:txBody>
                    <a:bodyPr/>
                    <a:lstStyle/>
                    <a:p>
                      <a:r>
                        <a:rPr lang="en-US" sz="2200" dirty="0" smtClean="0"/>
                        <a:t>FATAL</a:t>
                      </a:r>
                      <a:endParaRPr lang="en-US" sz="2200" dirty="0"/>
                    </a:p>
                  </a:txBody>
                  <a:tcPr/>
                </a:tc>
                <a:tc>
                  <a:txBody>
                    <a:bodyPr/>
                    <a:lstStyle/>
                    <a:p>
                      <a:r>
                        <a:rPr lang="en-US" sz="2200" dirty="0" smtClean="0"/>
                        <a:t>Designates very severe error events that will presumably lead the application to abort.</a:t>
                      </a:r>
                      <a:endParaRPr lang="en-US" sz="2200" dirty="0"/>
                    </a:p>
                  </a:txBody>
                  <a:tcPr/>
                </a:tc>
                <a:extLst>
                  <a:ext uri="{0D108BD9-81ED-4DB2-BD59-A6C34878D82A}">
                    <a16:rowId xmlns:a16="http://schemas.microsoft.com/office/drawing/2014/main" val="10003"/>
                  </a:ext>
                </a:extLst>
              </a:tr>
              <a:tr h="370840">
                <a:tc>
                  <a:txBody>
                    <a:bodyPr/>
                    <a:lstStyle/>
                    <a:p>
                      <a:r>
                        <a:rPr lang="en-US" sz="2200" dirty="0" smtClean="0"/>
                        <a:t>OFF</a:t>
                      </a:r>
                      <a:endParaRPr lang="en-US" sz="2200" dirty="0"/>
                    </a:p>
                  </a:txBody>
                  <a:tcPr/>
                </a:tc>
                <a:tc>
                  <a:txBody>
                    <a:bodyPr/>
                    <a:lstStyle/>
                    <a:p>
                      <a:r>
                        <a:rPr lang="en-US" sz="2200" dirty="0" smtClean="0"/>
                        <a:t>The highest possible rank and is intended to turn off logging.</a:t>
                      </a:r>
                      <a:endParaRPr lang="en-US" sz="2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7951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logging level works?</a:t>
            </a:r>
            <a:endParaRPr lang="en-US" dirty="0"/>
          </a:p>
        </p:txBody>
      </p:sp>
      <p:sp>
        <p:nvSpPr>
          <p:cNvPr id="3" name="Content Placeholder 2"/>
          <p:cNvSpPr>
            <a:spLocks noGrp="1"/>
          </p:cNvSpPr>
          <p:nvPr>
            <p:ph idx="1"/>
          </p:nvPr>
        </p:nvSpPr>
        <p:spPr/>
        <p:txBody>
          <a:bodyPr>
            <a:normAutofit/>
          </a:bodyPr>
          <a:lstStyle/>
          <a:p>
            <a:pPr algn="just"/>
            <a:r>
              <a:rPr lang="en-US" sz="2400" dirty="0"/>
              <a:t>A logging request of a particular level is said to be enabled if that </a:t>
            </a:r>
            <a:r>
              <a:rPr lang="en-US" sz="2400" dirty="0" smtClean="0"/>
              <a:t>level </a:t>
            </a:r>
            <a:r>
              <a:rPr lang="en-US" sz="2400" dirty="0"/>
              <a:t>is higher than or equal to the level of its logger.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0" y="1828800"/>
            <a:ext cx="6781800" cy="405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448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nip Single Corner Rectangle 4"/>
          <p:cNvSpPr/>
          <p:nvPr/>
        </p:nvSpPr>
        <p:spPr>
          <a:xfrm>
            <a:off x="0" y="2438400"/>
            <a:ext cx="6553200" cy="685800"/>
          </a:xfrm>
          <a:prstGeom prst="snip1Rect">
            <a:avLst/>
          </a:prstGeom>
          <a:solidFill>
            <a:srgbClr val="009BD6">
              <a:alpha val="73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Helvetica" panose="020B0604020202020204" pitchFamily="34" charset="0"/>
                <a:cs typeface="Helvetica" panose="020B0604020202020204" pitchFamily="34" charset="0"/>
              </a:rPr>
              <a:t>“LOGGING” BEST PRACTICES</a:t>
            </a:r>
            <a:endParaRPr lang="en-US" sz="3200" b="1"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94116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 Best practices</a:t>
            </a:r>
            <a:endParaRPr lang="en-US" dirty="0"/>
          </a:p>
        </p:txBody>
      </p:sp>
      <p:sp>
        <p:nvSpPr>
          <p:cNvPr id="3" name="Content Placeholder 2"/>
          <p:cNvSpPr>
            <a:spLocks noGrp="1"/>
          </p:cNvSpPr>
          <p:nvPr>
            <p:ph idx="1"/>
          </p:nvPr>
        </p:nvSpPr>
        <p:spPr/>
        <p:txBody>
          <a:bodyPr>
            <a:normAutofit/>
          </a:bodyPr>
          <a:lstStyle/>
          <a:p>
            <a:pPr algn="just"/>
            <a:r>
              <a:rPr lang="en-US" sz="2400" dirty="0"/>
              <a:t>Declare the logger to be both static and final to ensure that every </a:t>
            </a:r>
            <a:r>
              <a:rPr lang="en-US" sz="2400" dirty="0" smtClean="0"/>
              <a:t>instance </a:t>
            </a:r>
            <a:r>
              <a:rPr lang="en-US" sz="2400" dirty="0"/>
              <a:t>of a class shares the common logger object.</a:t>
            </a:r>
          </a:p>
          <a:p>
            <a:pPr algn="just"/>
            <a:r>
              <a:rPr lang="en-US" sz="2400" dirty="0" smtClean="0"/>
              <a:t>Add </a:t>
            </a:r>
            <a:r>
              <a:rPr lang="en-US" sz="2400" dirty="0"/>
              <a:t>code to check whether logging has been enabled at the right level. </a:t>
            </a:r>
          </a:p>
          <a:p>
            <a:pPr algn="just"/>
            <a:r>
              <a:rPr lang="en-US" sz="2400" dirty="0" smtClean="0"/>
              <a:t>Use </a:t>
            </a:r>
            <a:r>
              <a:rPr lang="en-US" sz="2400" dirty="0"/>
              <a:t>meaningful log messages that are relevant to the context.</a:t>
            </a:r>
          </a:p>
          <a:p>
            <a:pPr algn="just"/>
            <a:r>
              <a:rPr lang="en-US" sz="2400" dirty="0" smtClean="0"/>
              <a:t>Better </a:t>
            </a:r>
            <a:r>
              <a:rPr lang="en-US" sz="2400" dirty="0"/>
              <a:t>to use logging only to log the </a:t>
            </a:r>
            <a:r>
              <a:rPr lang="en-US" sz="2400" dirty="0" smtClean="0"/>
              <a:t>following:</a:t>
            </a:r>
          </a:p>
          <a:p>
            <a:pPr lvl="1" algn="just"/>
            <a:r>
              <a:rPr lang="en-US" sz="2400" dirty="0"/>
              <a:t>method entry (optionally with the </a:t>
            </a:r>
            <a:r>
              <a:rPr lang="en-US" sz="2400" dirty="0" smtClean="0"/>
              <a:t>method's </a:t>
            </a:r>
            <a:r>
              <a:rPr lang="en-US" sz="2400" dirty="0"/>
              <a:t>input parameter values)</a:t>
            </a:r>
          </a:p>
          <a:p>
            <a:pPr lvl="1" algn="just"/>
            <a:r>
              <a:rPr lang="en-US" sz="2400" dirty="0" smtClean="0"/>
              <a:t>method </a:t>
            </a:r>
            <a:r>
              <a:rPr lang="en-US" sz="2400" dirty="0"/>
              <a:t>exit</a:t>
            </a:r>
          </a:p>
          <a:p>
            <a:pPr lvl="1" algn="just"/>
            <a:r>
              <a:rPr lang="en-US" sz="2400" dirty="0" smtClean="0"/>
              <a:t>root </a:t>
            </a:r>
            <a:r>
              <a:rPr lang="en-US" sz="2400" dirty="0"/>
              <a:t>cause message of exceptions that are handled at the </a:t>
            </a:r>
            <a:r>
              <a:rPr lang="en-US" sz="2400" dirty="0" smtClean="0"/>
              <a:t>exception's </a:t>
            </a:r>
            <a:r>
              <a:rPr lang="en-US" sz="2400" dirty="0"/>
              <a:t>origin point.</a:t>
            </a:r>
          </a:p>
        </p:txBody>
      </p:sp>
    </p:spTree>
    <p:extLst>
      <p:ext uri="{BB962C8B-B14F-4D97-AF65-F5344CB8AC3E}">
        <p14:creationId xmlns:p14="http://schemas.microsoft.com/office/powerpoint/2010/main" val="4252946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1961</Words>
  <Application>Microsoft Office PowerPoint</Application>
  <PresentationFormat>On-screen Show (4:3)</PresentationFormat>
  <Paragraphs>171</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Helvetica</vt:lpstr>
      <vt:lpstr>Office Theme</vt:lpstr>
      <vt:lpstr>[JAVA] Exceptional Handling &amp; Logging          for Junior Developers </vt:lpstr>
      <vt:lpstr>AGENDA</vt:lpstr>
      <vt:lpstr>PowerPoint Presentation</vt:lpstr>
      <vt:lpstr>Logging using Log4j</vt:lpstr>
      <vt:lpstr>Logging using Log4j</vt:lpstr>
      <vt:lpstr>Logging using Log4j</vt:lpstr>
      <vt:lpstr>How logging level works?</vt:lpstr>
      <vt:lpstr>PowerPoint Presentation</vt:lpstr>
      <vt:lpstr>Logging – Best practices</vt:lpstr>
      <vt:lpstr>Logging – Best practices</vt:lpstr>
      <vt:lpstr>Logging – Best practices</vt:lpstr>
      <vt:lpstr>Logging – Best practices</vt:lpstr>
      <vt:lpstr>PowerPoint Presentation</vt:lpstr>
      <vt:lpstr>Exception</vt:lpstr>
      <vt:lpstr>Exception related terminologies</vt:lpstr>
      <vt:lpstr>PowerPoint Presentation</vt:lpstr>
      <vt:lpstr>Exception handling – Best Practice #1</vt:lpstr>
      <vt:lpstr>Exception handling – Best Practice #1</vt:lpstr>
      <vt:lpstr>Exception handling – Best Practice #1</vt:lpstr>
      <vt:lpstr>Exception handling – Best Practice #2</vt:lpstr>
      <vt:lpstr>Exception handling – Best Practice #2</vt:lpstr>
      <vt:lpstr>Exception handling – Best Practice #2</vt:lpstr>
      <vt:lpstr>Exception handling – Best Practice #3</vt:lpstr>
      <vt:lpstr>Exception handling – Best Practice #4</vt:lpstr>
      <vt:lpstr>Exception handling – Best Practice #4</vt:lpstr>
      <vt:lpstr>Exception handling – Best Practice #4</vt:lpstr>
      <vt:lpstr>Exception handling – Best Practice #4</vt:lpstr>
      <vt:lpstr>Exception handling – Best Practice #4</vt:lpstr>
      <vt:lpstr>Exception handling – Best Practice #4</vt:lpstr>
      <vt:lpstr>Exception handling – Best Practice #4</vt:lpstr>
      <vt:lpstr>Exception handling – Best Practice #4</vt:lpstr>
      <vt:lpstr>Exception handling – Best Practice #5</vt:lpstr>
      <vt:lpstr>Exception handling – Best Practice #5</vt:lpstr>
      <vt:lpstr>Exception handling – Best Practice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 Tran Nhat</dc:creator>
  <cp:lastModifiedBy>Huy Nguyen Quoc</cp:lastModifiedBy>
  <cp:revision>138</cp:revision>
  <dcterms:created xsi:type="dcterms:W3CDTF">2013-05-15T07:46:03Z</dcterms:created>
  <dcterms:modified xsi:type="dcterms:W3CDTF">2022-04-06T02:12:22Z</dcterms:modified>
</cp:coreProperties>
</file>