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12192000"/>
  <p:notesSz cx="6858000" cy="9144000"/>
  <p:embeddedFontLst>
    <p:embeddedFont>
      <p:font typeface="Corbel"/>
      <p:regular r:id="rId59"/>
      <p:bold r:id="rId60"/>
      <p:italic r:id="rId61"/>
      <p:boldItalic r:id="rId62"/>
    </p:embeddedFont>
    <p:embeddedFont>
      <p:font typeface="Century Schoolbook"/>
      <p:regular r:id="rId63"/>
      <p:bold r:id="rId64"/>
      <p:italic r:id="rId65"/>
      <p:boldItalic r:id="rId66"/>
    </p:embeddedFont>
    <p:embeddedFont>
      <p:font typeface="Arial Black"/>
      <p:regular r:id="rId67"/>
    </p:embeddedFont>
    <p:embeddedFont>
      <p:font typeface="Gill Sans"/>
      <p:regular r:id="rId68"/>
      <p:bold r:id="rId69"/>
    </p:embeddedFont>
    <p:embeddedFont>
      <p:font typeface="Century Gothic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BBF623-1BB7-4FFF-A3CF-8EFFFB3B4BC0}">
  <a:tblStyle styleId="{60BBF623-1BB7-4FFF-A3CF-8EFFFB3B4B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fill>
          <a:solidFill>
            <a:srgbClr val="CACBCE"/>
          </a:solidFill>
        </a:fill>
      </a:tcStyle>
    </a:band1H>
    <a:band2H>
      <a:tcTxStyle/>
    </a:band2H>
    <a:band1V>
      <a:tcTxStyle/>
      <a:tcStyle>
        <a:fill>
          <a:solidFill>
            <a:srgbClr val="CACB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CenturyGothic-boldItalic.fntdata"/><Relationship Id="rId72" Type="http://schemas.openxmlformats.org/officeDocument/2006/relationships/font" Target="fonts/CenturyGothic-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CenturyGothic-bold.fntdata"/><Relationship Id="rId70" Type="http://schemas.openxmlformats.org/officeDocument/2006/relationships/font" Target="fonts/CenturyGothic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Corbel-boldItalic.fntdata"/><Relationship Id="rId61" Type="http://schemas.openxmlformats.org/officeDocument/2006/relationships/font" Target="fonts/Corbel-italic.fntdata"/><Relationship Id="rId20" Type="http://schemas.openxmlformats.org/officeDocument/2006/relationships/slide" Target="slides/slide13.xml"/><Relationship Id="rId64" Type="http://schemas.openxmlformats.org/officeDocument/2006/relationships/font" Target="fonts/CenturySchoolbook-bold.fntdata"/><Relationship Id="rId63" Type="http://schemas.openxmlformats.org/officeDocument/2006/relationships/font" Target="fonts/CenturySchoolbook-regular.fntdata"/><Relationship Id="rId22" Type="http://schemas.openxmlformats.org/officeDocument/2006/relationships/slide" Target="slides/slide15.xml"/><Relationship Id="rId66" Type="http://schemas.openxmlformats.org/officeDocument/2006/relationships/font" Target="fonts/CenturySchoolbook-boldItalic.fntdata"/><Relationship Id="rId21" Type="http://schemas.openxmlformats.org/officeDocument/2006/relationships/slide" Target="slides/slide14.xml"/><Relationship Id="rId65" Type="http://schemas.openxmlformats.org/officeDocument/2006/relationships/font" Target="fonts/CenturySchoolbook-italic.fntdata"/><Relationship Id="rId24" Type="http://schemas.openxmlformats.org/officeDocument/2006/relationships/slide" Target="slides/slide17.xml"/><Relationship Id="rId68" Type="http://schemas.openxmlformats.org/officeDocument/2006/relationships/font" Target="fonts/GillSans-regular.fntdata"/><Relationship Id="rId23" Type="http://schemas.openxmlformats.org/officeDocument/2006/relationships/slide" Target="slides/slide16.xml"/><Relationship Id="rId67" Type="http://schemas.openxmlformats.org/officeDocument/2006/relationships/font" Target="fonts/ArialBlack-regular.fntdata"/><Relationship Id="rId60" Type="http://schemas.openxmlformats.org/officeDocument/2006/relationships/font" Target="fonts/Corbel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GillSans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Corbel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f50793e4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5f50793e4f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f50793e4f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5f50793e4f_3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f50793e4f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5f50793e4f_3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f50793e4f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5f50793e4f_3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f50793e4f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5f50793e4f_3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f50793e4f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5f50793e4f_3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f50793e4f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5f50793e4f_3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f50793e4f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5f50793e4f_3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f50793e4f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5f50793e4f_3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f50793e4f_3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f50793e4f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f50793e4f_3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f50793e4f_3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f50793e4f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5f50793e4f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f50793e4f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5f50793e4f_3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f50793e4f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5f50793e4f_3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f50793e4f_3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f50793e4f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5f50793e4f_3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5f50793e4f_3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f50793e4f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5f50793e4f_3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f50793e4f_3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5f50793e4f_3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5f50793e4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5f50793e4f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f50793e4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5f50793e4f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f50793e4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5f50793e4f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f50793e4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5f50793e4f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f50793e4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5f50793e4f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f50793e4f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5f50793e4f_3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f50793e4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5f50793e4f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5f50793e4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5f50793e4f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f50793e4f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5f50793e4f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5f6fb5868d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5f6fb5868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f6fb5868d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f6fb5868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f6fb5868d_3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f6fb5868d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f6fb5868d_3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f6fb5868d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5f6fb5868d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5f6fb5868d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5f6fb5868d_3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5f6fb5868d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f6fb5868d_3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f6fb5868d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5f6fb5868d_3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5f6fb5868d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f6fb586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f6fb58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 title="Page Number Shape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 cap="none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5" name="Google Shape;15;p2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1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only">
  <p:cSld name="Title and Sub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2" name="Google Shape;132;p18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1" name="Google Shape;141;p19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 title="Page Number Shape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4" name="Google Shape;144;p20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46" name="Google Shape;146;p20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0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mage / Icon Bullets Light">
  <p:cSld name="6 Image / Icon Bullets Ligh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21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1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3" name="Google Shape;163;p21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5" name="Google Shape;165;p21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6" name="Google Shape;166;p21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7" name="Google Shape;167;p21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Bullets in a row">
  <p:cSld name="Numbered Bullets in a row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5162550" y="2019300"/>
            <a:ext cx="1944000" cy="2700000"/>
          </a:xfrm>
          <a:prstGeom prst="rect">
            <a:avLst/>
          </a:prstGeom>
          <a:gradFill>
            <a:gsLst>
              <a:gs pos="0">
                <a:srgbClr val="D8EBF0"/>
              </a:gs>
              <a:gs pos="99000">
                <a:srgbClr val="D8EBF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2"/>
          <p:cNvSpPr txBox="1"/>
          <p:nvPr>
            <p:ph idx="2" type="body"/>
          </p:nvPr>
        </p:nvSpPr>
        <p:spPr>
          <a:xfrm>
            <a:off x="7295806" y="2019300"/>
            <a:ext cx="1943100" cy="2700000"/>
          </a:xfrm>
          <a:prstGeom prst="rect">
            <a:avLst/>
          </a:prstGeom>
          <a:gradFill>
            <a:gsLst>
              <a:gs pos="0">
                <a:srgbClr val="F8F0D9"/>
              </a:gs>
              <a:gs pos="99000">
                <a:srgbClr val="F8F0D9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3" type="body"/>
          </p:nvPr>
        </p:nvSpPr>
        <p:spPr>
          <a:xfrm>
            <a:off x="9428163" y="2019300"/>
            <a:ext cx="1943100" cy="2700000"/>
          </a:xfrm>
          <a:prstGeom prst="rect">
            <a:avLst/>
          </a:prstGeom>
          <a:gradFill>
            <a:gsLst>
              <a:gs pos="0">
                <a:srgbClr val="E7DCE7"/>
              </a:gs>
              <a:gs pos="99000">
                <a:srgbClr val="E7DCE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2"/>
          <p:cNvSpPr/>
          <p:nvPr>
            <p:ph idx="4" type="body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2"/>
          <p:cNvSpPr/>
          <p:nvPr>
            <p:ph idx="5" type="body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2"/>
          <p:cNvSpPr/>
          <p:nvPr>
            <p:ph idx="6" type="body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7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22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mage / Icon Bullets" showMasterSp="0">
  <p:cSld name="6 Image / Icon Bullets"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4" name="Google Shape;184;p23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0" name="Google Shape;190;p23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3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8" name="Google Shape;198;p23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9" name="Google Shape;199;p23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0" name="Google Shape;200;p23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1" name="Google Shape;201;p23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2" name="Google Shape;202;p23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Medium Photos with Descriptions">
  <p:cSld name="6 Medium Photos with Descriptio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762000" y="2831932"/>
            <a:ext cx="3833906" cy="156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762000" y="4573117"/>
            <a:ext cx="3842550" cy="1178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0" name="Google Shape;210;p24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4"/>
          <p:cNvSpPr/>
          <p:nvPr>
            <p:ph idx="2" type="pic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3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4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5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6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7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8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4"/>
          <p:cNvSpPr/>
          <p:nvPr>
            <p:ph idx="9" type="pic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9" name="Google Shape;219;p24"/>
          <p:cNvSpPr/>
          <p:nvPr>
            <p:ph idx="13" type="pic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0" name="Google Shape;220;p24"/>
          <p:cNvSpPr/>
          <p:nvPr>
            <p:ph idx="14" type="pic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1" name="Google Shape;221;p24"/>
          <p:cNvSpPr/>
          <p:nvPr>
            <p:ph idx="15" type="pic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2" name="Google Shape;222;p24"/>
          <p:cNvSpPr/>
          <p:nvPr>
            <p:ph idx="16" type="pic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3" name="Google Shape;223;p24"/>
          <p:cNvSpPr/>
          <p:nvPr>
            <p:ph idx="17" type="pic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 title="Page Number Shape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6" name="Google Shape;226;p25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28" name="Google Shape;228;p25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 title="Page Number Shape"/>
          <p:cNvSpPr/>
          <p:nvPr/>
        </p:nvSpPr>
        <p:spPr>
          <a:xfrm>
            <a:off x="11784011" y="139374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1" name="Google Shape;231;p26"/>
          <p:cNvSpPr txBox="1"/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700"/>
              <a:buFont typeface="Century Schoolbook"/>
              <a:buNone/>
              <a:defRPr sz="77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3" name="Google Shape;233;p26"/>
          <p:cNvSpPr txBox="1"/>
          <p:nvPr>
            <p:ph idx="10" type="dt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11" type="ftr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6" name="Google Shape;236;p26" title="Horizontal Rule Line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27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4" name="Google Shape;244;p27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7"/>
          <p:cNvSpPr txBox="1"/>
          <p:nvPr>
            <p:ph idx="2" type="body"/>
          </p:nvPr>
        </p:nvSpPr>
        <p:spPr>
          <a:xfrm>
            <a:off x="5326063" y="559678"/>
            <a:ext cx="6103937" cy="519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3" name="Google Shape;253;p28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28"/>
          <p:cNvSpPr/>
          <p:nvPr>
            <p:ph idx="2" type="pic"/>
          </p:nvPr>
        </p:nvSpPr>
        <p:spPr>
          <a:xfrm>
            <a:off x="5297488" y="559678"/>
            <a:ext cx="6132512" cy="5191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762000" y="559677"/>
            <a:ext cx="3833906" cy="5274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1" name="Google Shape;261;p29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5181600" y="559678"/>
            <a:ext cx="6172200" cy="561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2" type="body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1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1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2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2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with Image">
  <p:cSld name="Section Header with Image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5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35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98" name="Google Shape;298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35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35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35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35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36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06" name="Google Shape;306;p3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07" name="Google Shape;307;p3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8" name="Google Shape;308;p3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9" name="Google Shape;309;p3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3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067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14067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6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36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320" name="Google Shape;320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21" name="Google Shape;321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2" name="Google Shape;322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3" name="Google Shape;323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7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p38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31" name="Google Shape;331;p38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32" name="Google Shape;332;p3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3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4" name="Google Shape;334;p3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38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067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14067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38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01">
  <p:cSld name="Text Layout 0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 title="Bullet Points"/>
          <p:cNvSpPr txBox="1"/>
          <p:nvPr>
            <p:ph idx="1" type="body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3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9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rgbClr val="EAB2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39" title="Subtitle"/>
          <p:cNvSpPr txBox="1"/>
          <p:nvPr>
            <p:ph idx="2" type="body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39" title="Title "/>
          <p:cNvSpPr txBox="1"/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>
  <p:cSld name="Title Slide with Imag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4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40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5" name="Google Shape;355;p4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p40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0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8" name="Google Shape;358;p4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02">
  <p:cSld name="Text Layout 0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365750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2" name="Google Shape;362;p41" title="Bullet Points"/>
          <p:cNvSpPr txBox="1"/>
          <p:nvPr>
            <p:ph idx="1" type="body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3" name="Google Shape;363;p41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41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p41" title="Subtitle"/>
          <p:cNvSpPr txBox="1"/>
          <p:nvPr>
            <p:ph idx="3" type="body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41"/>
          <p:cNvSpPr txBox="1"/>
          <p:nvPr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367" name="Google Shape;367;p41" title="Title "/>
          <p:cNvSpPr txBox="1"/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ion with Subtitle">
  <p:cSld name="Comparision with Subtitl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Google Shape;371;p42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72" name="Google Shape;372;p4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73" name="Google Shape;373;p4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4" name="Google Shape;374;p4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5" name="Google Shape;375;p4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7" name="Google Shape;377;p42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42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0" name="Google Shape;380;p42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Google Shape;381;p4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382" name="Google Shape;382;p4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42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388" name="Google Shape;388;p4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389" name="Google Shape;389;p4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0" name="Google Shape;390;p4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1" name="Google Shape;391;p4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p4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3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4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43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43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4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02" name="Google Shape;402;p44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p44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45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45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0" name="Google Shape;410;p45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4" name="Google Shape;414;p4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4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4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p45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46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2" name="Google Shape;422;p46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p46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25" name="Google Shape;425;p46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47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" name="Google Shape;430;p47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7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2" name="Google Shape;432;p4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47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47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5" name="Google Shape;435;p47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p47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p48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39" name="Google Shape;439;p48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40" name="Google Shape;440;p4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1" name="Google Shape;441;p4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2" name="Google Shape;442;p4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48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067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14067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48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48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9" name="Google Shape;449;p48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48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48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49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49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p49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7" name="Google Shape;457;p49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p49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9" name="Google Shape;459;p49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5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5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p50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5" name="Google Shape;465;p5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6" name="Google Shape;466;p50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7" name="Google Shape;467;p50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470" name="Google Shape;470;p5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71" name="Google Shape;471;p5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2" name="Google Shape;472;p5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3" name="Google Shape;473;p5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5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5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400"/>
              <a:buFont typeface="Arial Black"/>
              <a:buNone/>
            </a:pPr>
            <a:r>
              <a:rPr b="1" i="0" lang="en-US" sz="3400" u="none" cap="none" strike="noStrike">
                <a:solidFill>
                  <a:srgbClr val="00194C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479" name="Google Shape;479;p5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480" name="Google Shape;480;p5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5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2" name="Google Shape;482;p5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5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2" title="Title "/>
          <p:cNvSpPr txBox="1"/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5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5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0.xml"/><Relationship Id="rId6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  <a:defRPr b="0" i="1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4" name="Google Shape;124;p17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hyperlink" Target="http://en.wikipedia.org/wiki/Strategy_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n.wikipedia.org/wiki/Tony_Hoar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400"/>
              <a:buFont typeface="Cambria"/>
              <a:buNone/>
            </a:pPr>
            <a:r>
              <a:rPr lang="en-US" sz="540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Java 8, 9, 10 &amp; 11</a:t>
            </a:r>
            <a:br>
              <a:rPr lang="en-US" sz="540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3600">
                <a:solidFill>
                  <a:srgbClr val="00C6BB"/>
                </a:solidFill>
                <a:latin typeface="Cambria"/>
                <a:ea typeface="Cambria"/>
                <a:cs typeface="Cambria"/>
                <a:sym typeface="Cambria"/>
              </a:rPr>
              <a:t>Fundamentals</a:t>
            </a:r>
            <a:endParaRPr sz="3600">
              <a:solidFill>
                <a:srgbClr val="00C6B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54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2800">
                <a:solidFill>
                  <a:srgbClr val="D8D8D8"/>
                </a:solidFill>
              </a:rPr>
              <a:t>Modern Java In Action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D8D8D8"/>
                </a:solidFill>
              </a:rPr>
              <a:t>Raoul-Gabriel Urma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D8D8D8"/>
                </a:solidFill>
              </a:rPr>
              <a:t>Mario Fusco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D8D8D8"/>
                </a:solidFill>
              </a:rPr>
              <a:t>Alan Mycroft</a:t>
            </a:r>
            <a:endParaRPr sz="1600">
              <a:solidFill>
                <a:srgbClr val="D8D8D8"/>
              </a:solidFill>
            </a:endParaRPr>
          </a:p>
        </p:txBody>
      </p:sp>
      <p:pic>
        <p:nvPicPr>
          <p:cNvPr id="495" name="Google Shape;495;p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6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63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10</a:t>
            </a:r>
            <a:endParaRPr/>
          </a:p>
        </p:txBody>
      </p:sp>
      <p:sp>
        <p:nvSpPr>
          <p:cNvPr id="581" name="Google Shape;581;p63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5"/>
                </a:solidFill>
              </a:rPr>
              <a:t>Local Variable Type Inference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Immutable Collections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Performance Improvements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Garbage Collection Improvements</a:t>
            </a:r>
            <a:endParaRPr/>
          </a:p>
        </p:txBody>
      </p:sp>
      <p:sp>
        <p:nvSpPr>
          <p:cNvPr id="582" name="Google Shape;582;p63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"Codete"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characters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toCharArray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64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64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10</a:t>
            </a:r>
            <a:endParaRPr/>
          </a:p>
        </p:txBody>
      </p:sp>
      <p:sp>
        <p:nvSpPr>
          <p:cNvPr id="590" name="Google Shape;590;p64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Local Variable Type Inference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5"/>
                </a:solidFill>
              </a:rPr>
              <a:t>Immutable Collections</a:t>
            </a:r>
            <a:endParaRPr>
              <a:solidFill>
                <a:schemeClr val="accent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Performance Improvements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Garbage Collection Improvements</a:t>
            </a:r>
            <a:endParaRPr/>
          </a:p>
        </p:txBody>
      </p:sp>
      <p:sp>
        <p:nvSpPr>
          <p:cNvPr id="591" name="Google Shape;591;p64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&lt;String&gt; 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createImmutableSet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HashSet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"George"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"Betty"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Collections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unmodifiableSet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&lt;String&gt; 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createImmutableSet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"George"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"Betty"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copyOf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6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65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11</a:t>
            </a:r>
            <a:endParaRPr/>
          </a:p>
        </p:txBody>
      </p:sp>
      <p:sp>
        <p:nvSpPr>
          <p:cNvPr id="599" name="Google Shape;599;p65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5"/>
                </a:solidFill>
              </a:rPr>
              <a:t>Launching simple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Local Variable Type For Lambda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Performance Improvements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Garbage Collection Improvements</a:t>
            </a:r>
            <a:endParaRPr/>
          </a:p>
        </p:txBody>
      </p:sp>
      <p:sp>
        <p:nvSpPr>
          <p:cNvPr id="600" name="Google Shape;600;p65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 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SimpleProgram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java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6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66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66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11</a:t>
            </a:r>
            <a:endParaRPr/>
          </a:p>
        </p:txBody>
      </p:sp>
      <p:sp>
        <p:nvSpPr>
          <p:cNvPr id="608" name="Google Shape;608;p66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Launching simple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5"/>
                </a:solidFill>
              </a:rPr>
              <a:t>Local Variable Type For Lambda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Performance Improvements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Garbage Collection Improvements</a:t>
            </a:r>
            <a:endParaRPr/>
          </a:p>
        </p:txBody>
      </p:sp>
      <p:sp>
        <p:nvSpPr>
          <p:cNvPr id="609" name="Google Shape;609;p66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IntStream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((var i)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%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IntStream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%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8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" name="Google Shape;614;p67"/>
          <p:cNvGraphicFramePr/>
          <p:nvPr/>
        </p:nvGraphicFramePr>
        <p:xfrm>
          <a:off x="531813" y="21637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{60BBF623-1BB7-4FFF-A3CF-8EFFFB3B4BC0}</a:tableStyleId>
              </a:tblPr>
              <a:tblGrid>
                <a:gridCol w="2748350"/>
                <a:gridCol w="2748350"/>
                <a:gridCol w="2748350"/>
                <a:gridCol w="2748350"/>
              </a:tblGrid>
              <a:tr h="5294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Java 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Java 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Java 10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Java 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6392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Lambda expressions, Method Reference , Optional, Streams added.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Date , Time, Zone and Calendar Classes introduced.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PermGen Removed.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 Platform module system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JShell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Private interface methods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Optional Class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Variable Type Inference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Immutable Collections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Improvements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Garbage Collection Improvements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Launching simple code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Variable Type For Lambda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Improvements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Garbage Collection Improvements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615" name="Google Shape;615;p67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are the changes</a:t>
            </a:r>
            <a:endParaRPr/>
          </a:p>
        </p:txBody>
      </p:sp>
      <p:sp>
        <p:nvSpPr>
          <p:cNvPr id="616" name="Google Shape;616;p6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7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8"/>
          <p:cNvSpPr txBox="1"/>
          <p:nvPr>
            <p:ph type="title"/>
          </p:nvPr>
        </p:nvSpPr>
        <p:spPr>
          <a:xfrm>
            <a:off x="6283842" y="1987420"/>
            <a:ext cx="5370602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/>
              <a:t>Coping with changing requirements</a:t>
            </a:r>
            <a:endParaRPr/>
          </a:p>
        </p:txBody>
      </p:sp>
      <p:sp>
        <p:nvSpPr>
          <p:cNvPr id="624" name="Google Shape;624;p68"/>
          <p:cNvSpPr txBox="1"/>
          <p:nvPr>
            <p:ph idx="1" type="body"/>
          </p:nvPr>
        </p:nvSpPr>
        <p:spPr>
          <a:xfrm>
            <a:off x="6283850" y="3792052"/>
            <a:ext cx="4911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B</a:t>
            </a:r>
            <a:r>
              <a:rPr lang="en-US">
                <a:solidFill>
                  <a:srgbClr val="000000"/>
                </a:solidFill>
              </a:rPr>
              <a:t>ehavior parameterization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Lambda expressions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Stream processing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Other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5" name="Google Shape;625;p6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90" r="6890" t="0"/>
          <a:stretch/>
        </p:blipFill>
        <p:spPr>
          <a:xfrm>
            <a:off x="1683398" y="860944"/>
            <a:ext cx="4428600" cy="5137200"/>
          </a:xfrm>
          <a:prstGeom prst="rect">
            <a:avLst/>
          </a:prstGeom>
          <a:solidFill>
            <a:srgbClr val="C9C9C9"/>
          </a:solidFill>
          <a:ln>
            <a:noFill/>
          </a:ln>
        </p:spPr>
      </p:pic>
      <p:sp>
        <p:nvSpPr>
          <p:cNvPr id="626" name="Google Shape;626;p68"/>
          <p:cNvSpPr txBox="1"/>
          <p:nvPr>
            <p:ph idx="4294967295" type="sldNum"/>
          </p:nvPr>
        </p:nvSpPr>
        <p:spPr>
          <a:xfrm>
            <a:off x="11784013" y="1620838"/>
            <a:ext cx="4079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</a:pPr>
            <a:fld id="{00000000-1234-1234-1234-123412341234}" type="slidenum">
              <a:rPr b="0" i="1" lang="en-US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1" sz="1200" u="none" cap="none" strike="noStrike">
              <a:solidFill>
                <a:srgbClr val="F5F5F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9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69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/>
              <a:t>Coping with changing requirements</a:t>
            </a:r>
            <a:endParaRPr/>
          </a:p>
        </p:txBody>
      </p:sp>
      <p:sp>
        <p:nvSpPr>
          <p:cNvPr id="634" name="Google Shape;634;p69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2E7A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GREEN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@Data</a:t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@AllArgsConstructor</a:t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@NoArgsConstructor</a:t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7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7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Filter all the </a:t>
            </a:r>
            <a:r>
              <a:rPr lang="en-US">
                <a:solidFill>
                  <a:srgbClr val="2E7A40"/>
                </a:solidFill>
              </a:rPr>
              <a:t>Green </a:t>
            </a:r>
            <a:r>
              <a:rPr lang="en-US"/>
              <a:t>apples:</a:t>
            </a:r>
            <a:endParaRPr/>
          </a:p>
        </p:txBody>
      </p:sp>
      <p:sp>
        <p:nvSpPr>
          <p:cNvPr id="642" name="Google Shape;642;p70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filterGreenApples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inventory)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inventory){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400">
                <a:solidFill>
                  <a:srgbClr val="2E7A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(apple);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7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7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Filter all the </a:t>
            </a:r>
            <a:r>
              <a:rPr lang="en-US">
                <a:solidFill>
                  <a:srgbClr val="A31515"/>
                </a:solidFill>
              </a:rPr>
              <a:t>Red </a:t>
            </a:r>
            <a:r>
              <a:rPr lang="en-US"/>
              <a:t>apples:</a:t>
            </a:r>
            <a:endParaRPr/>
          </a:p>
        </p:txBody>
      </p:sp>
      <p:sp>
        <p:nvSpPr>
          <p:cNvPr id="650" name="Google Shape;650;p71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filterApplesByColor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inventory,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inventory)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(color) 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(apple);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2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2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72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Filter all apples by </a:t>
            </a:r>
            <a:r>
              <a:rPr lang="en-US">
                <a:solidFill>
                  <a:srgbClr val="7A7A7A"/>
                </a:solidFill>
              </a:rPr>
              <a:t>Weight</a:t>
            </a:r>
            <a:r>
              <a:rPr lang="en-US"/>
              <a:t>:</a:t>
            </a:r>
            <a:endParaRPr/>
          </a:p>
        </p:txBody>
      </p:sp>
      <p:sp>
        <p:nvSpPr>
          <p:cNvPr id="658" name="Google Shape;658;p72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filterApplesByWeight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inventory,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weight)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inventory){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getWeight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&gt; weight 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(apple);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"/>
          <p:cNvSpPr/>
          <p:nvPr/>
        </p:nvSpPr>
        <p:spPr>
          <a:xfrm>
            <a:off x="5727466" y="4228761"/>
            <a:ext cx="6181233" cy="8291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Lambda expressions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55"/>
          <p:cNvSpPr/>
          <p:nvPr/>
        </p:nvSpPr>
        <p:spPr>
          <a:xfrm>
            <a:off x="5727466" y="2849930"/>
            <a:ext cx="6181233" cy="8291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Passing code with behavior parameterization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55"/>
          <p:cNvSpPr txBox="1"/>
          <p:nvPr>
            <p:ph type="title"/>
          </p:nvPr>
        </p:nvSpPr>
        <p:spPr>
          <a:xfrm>
            <a:off x="232756" y="559678"/>
            <a:ext cx="4363150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mbria"/>
              <a:buNone/>
            </a:pPr>
            <a:r>
              <a:rPr lang="en-US" sz="5400">
                <a:latin typeface="Cambria"/>
                <a:ea typeface="Cambria"/>
                <a:cs typeface="Cambria"/>
                <a:sym typeface="Cambria"/>
              </a:rPr>
              <a:t>Fundamentals</a:t>
            </a:r>
            <a:endParaRPr/>
          </a:p>
        </p:txBody>
      </p:sp>
      <p:sp>
        <p:nvSpPr>
          <p:cNvPr id="503" name="Google Shape;503;p5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</a:pPr>
            <a:fld id="{00000000-1234-1234-1234-123412341234}" type="slidenum">
              <a:rPr b="0" i="1" lang="en-US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1" sz="1200" u="none" cap="none" strike="noStrike">
              <a:solidFill>
                <a:srgbClr val="F5F5F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4" name="Google Shape;504;p55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Get started with new Java 8 ideas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 What lambda expressions are</a:t>
            </a:r>
            <a:endParaRPr/>
          </a:p>
          <a:p>
            <a:pPr indent="0" lvl="0" marL="0" rtl="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Write code both concise and flexible</a:t>
            </a:r>
            <a:endParaRPr sz="1800"/>
          </a:p>
        </p:txBody>
      </p:sp>
      <p:pic>
        <p:nvPicPr>
          <p:cNvPr id="505" name="Google Shape;50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178" y="4228761"/>
            <a:ext cx="829128" cy="82912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/>
          <p:nvPr/>
        </p:nvSpPr>
        <p:spPr>
          <a:xfrm>
            <a:off x="5727466" y="1471099"/>
            <a:ext cx="6181234" cy="8291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Java 8, 9, 10, and 11: what’s happening?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07" name="Google Shape;50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2178" y="1471099"/>
            <a:ext cx="829128" cy="8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2178" y="2849930"/>
            <a:ext cx="829128" cy="82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3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73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73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Filter all apples by </a:t>
            </a:r>
            <a:r>
              <a:rPr lang="en-US">
                <a:solidFill>
                  <a:schemeClr val="accent4"/>
                </a:solidFill>
              </a:rPr>
              <a:t>Color </a:t>
            </a:r>
            <a:r>
              <a:rPr lang="en-US"/>
              <a:t>or </a:t>
            </a:r>
            <a:r>
              <a:rPr lang="en-US">
                <a:solidFill>
                  <a:srgbClr val="7A7A7A"/>
                </a:solidFill>
              </a:rPr>
              <a:t>Weight</a:t>
            </a:r>
            <a:r>
              <a:rPr lang="en-US"/>
              <a:t>:</a:t>
            </a:r>
            <a:endParaRPr/>
          </a:p>
        </p:txBody>
      </p:sp>
      <p:sp>
        <p:nvSpPr>
          <p:cNvPr id="666" name="Google Shape;666;p73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filterApples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inventory,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color,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weight,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byColor)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inventory)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(byColor &amp;&amp;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(color)) ||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(!byColor &amp;&amp;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getWeight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&gt; weight) ){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(apple);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4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74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74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Filter all apples using </a:t>
            </a:r>
            <a:r>
              <a:rPr lang="en-US">
                <a:solidFill>
                  <a:srgbClr val="795E26"/>
                </a:solidFill>
              </a:rPr>
              <a:t>Predicate</a:t>
            </a:r>
            <a:endParaRPr>
              <a:solidFill>
                <a:srgbClr val="795E26"/>
              </a:solidFill>
            </a:endParaRPr>
          </a:p>
        </p:txBody>
      </p:sp>
      <p:sp>
        <p:nvSpPr>
          <p:cNvPr id="674" name="Google Shape;674;p74"/>
          <p:cNvSpPr txBox="1"/>
          <p:nvPr>
            <p:ph idx="1" type="body"/>
          </p:nvPr>
        </p:nvSpPr>
        <p:spPr>
          <a:xfrm>
            <a:off x="518675" y="1671925"/>
            <a:ext cx="57867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 all apples by </a:t>
            </a:r>
            <a:r>
              <a:rPr b="1" lang="en-US" sz="1800">
                <a:solidFill>
                  <a:schemeClr val="accent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 </a:t>
            </a:r>
            <a:r>
              <a:rPr b="1" lang="en-US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ApplePredicate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AppleHeavyWeightPredicate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ApplePredicate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getWeight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&gt;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AppleGreenColorPredicate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ApplePredicate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5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75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75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Filter all apples using </a:t>
            </a:r>
            <a:r>
              <a:rPr lang="en-US">
                <a:solidFill>
                  <a:srgbClr val="795E26"/>
                </a:solidFill>
              </a:rPr>
              <a:t>Predicate</a:t>
            </a:r>
            <a:endParaRPr/>
          </a:p>
        </p:txBody>
      </p:sp>
      <p:sp>
        <p:nvSpPr>
          <p:cNvPr id="682" name="Google Shape;682;p75"/>
          <p:cNvSpPr txBox="1"/>
          <p:nvPr>
            <p:ph idx="1" type="body"/>
          </p:nvPr>
        </p:nvSpPr>
        <p:spPr>
          <a:xfrm>
            <a:off x="518675" y="1671925"/>
            <a:ext cx="62547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 all apples by </a:t>
            </a:r>
            <a:r>
              <a:rPr b="1" lang="en-US" sz="1800">
                <a:solidFill>
                  <a:schemeClr val="accent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 </a:t>
            </a:r>
            <a:r>
              <a:rPr b="1" lang="en-US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filterApples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&lt;Apple&gt; inventory,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ApplePredicate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inventory)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(apple)){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(apple);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75"/>
          <p:cNvSpPr txBox="1"/>
          <p:nvPr/>
        </p:nvSpPr>
        <p:spPr>
          <a:xfrm>
            <a:off x="3339450" y="5878150"/>
            <a:ext cx="5513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4" name="Google Shape;68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825" y="3795828"/>
            <a:ext cx="5513099" cy="157082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75"/>
          <p:cNvSpPr txBox="1"/>
          <p:nvPr/>
        </p:nvSpPr>
        <p:spPr>
          <a:xfrm>
            <a:off x="3338725" y="5457650"/>
            <a:ext cx="5513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Filter all apples using Strategy Design Pattern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 http://en.wikipedia.org/wiki/Strategy_ pattern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6"/>
          <p:cNvSpPr txBox="1"/>
          <p:nvPr>
            <p:ph type="title"/>
          </p:nvPr>
        </p:nvSpPr>
        <p:spPr>
          <a:xfrm>
            <a:off x="6283842" y="1987420"/>
            <a:ext cx="53706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/>
              <a:t>New Concepts In Java 8</a:t>
            </a:r>
            <a:endParaRPr/>
          </a:p>
        </p:txBody>
      </p:sp>
      <p:sp>
        <p:nvSpPr>
          <p:cNvPr id="691" name="Google Shape;691;p76"/>
          <p:cNvSpPr txBox="1"/>
          <p:nvPr>
            <p:ph idx="1" type="body"/>
          </p:nvPr>
        </p:nvSpPr>
        <p:spPr>
          <a:xfrm>
            <a:off x="6283850" y="3792052"/>
            <a:ext cx="4911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Behavior parameterization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Lambda expressions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Stream processing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Other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2" name="Google Shape;692;p7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88" r="6897" t="0"/>
          <a:stretch/>
        </p:blipFill>
        <p:spPr>
          <a:xfrm>
            <a:off x="1683398" y="860944"/>
            <a:ext cx="4428600" cy="5137200"/>
          </a:xfrm>
          <a:prstGeom prst="rect">
            <a:avLst/>
          </a:prstGeom>
          <a:solidFill>
            <a:srgbClr val="C9C9C9"/>
          </a:solidFill>
          <a:ln>
            <a:noFill/>
          </a:ln>
        </p:spPr>
      </p:pic>
      <p:sp>
        <p:nvSpPr>
          <p:cNvPr id="693" name="Google Shape;693;p76"/>
          <p:cNvSpPr txBox="1"/>
          <p:nvPr>
            <p:ph idx="4294967295" type="sldNum"/>
          </p:nvPr>
        </p:nvSpPr>
        <p:spPr>
          <a:xfrm>
            <a:off x="11784013" y="1620838"/>
            <a:ext cx="40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</a:pPr>
            <a:fld id="{00000000-1234-1234-1234-123412341234}" type="slidenum">
              <a:rPr b="0" i="1" lang="en-US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1" sz="1200" u="none" cap="none" strike="noStrike">
              <a:solidFill>
                <a:srgbClr val="F5F5F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7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77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77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Behavior parameterization</a:t>
            </a:r>
            <a:endParaRPr/>
          </a:p>
        </p:txBody>
      </p:sp>
      <p:sp>
        <p:nvSpPr>
          <p:cNvPr id="701" name="Google Shape;701;p77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rgbClr val="2E7A40"/>
                </a:solidFill>
              </a:rPr>
              <a:t>Behavior parameterization</a:t>
            </a:r>
            <a:r>
              <a:rPr lang="en-US"/>
              <a:t> is essentially taking a block of code and making it available without executing it.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User requirements can </a:t>
            </a:r>
            <a:r>
              <a:rPr lang="en-US">
                <a:solidFill>
                  <a:srgbClr val="2E7A40"/>
                </a:solidFill>
              </a:rPr>
              <a:t>change </a:t>
            </a:r>
            <a:r>
              <a:rPr lang="en-US"/>
              <a:t>a lot.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Passing behavior as a parameter can help relieve the pain of change.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Logic code can be </a:t>
            </a:r>
            <a:r>
              <a:rPr lang="en-US">
                <a:solidFill>
                  <a:srgbClr val="2E7A40"/>
                </a:solidFill>
              </a:rPr>
              <a:t>swapped </a:t>
            </a:r>
            <a:r>
              <a:rPr lang="en-US"/>
              <a:t>out easily.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Easy to </a:t>
            </a:r>
            <a:r>
              <a:rPr lang="en-US">
                <a:solidFill>
                  <a:srgbClr val="2E7A40"/>
                </a:solidFill>
              </a:rPr>
              <a:t>maintain and expand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8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all apples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rgbClr val="795E26"/>
                </a:solidFill>
              </a:rPr>
              <a:t>Anonymous Class</a:t>
            </a:r>
            <a:endParaRPr/>
          </a:p>
        </p:txBody>
      </p:sp>
      <p:sp>
        <p:nvSpPr>
          <p:cNvPr id="707" name="Google Shape;707;p78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redApples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filterApples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(inventory,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ApplePredicate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all apples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95E26"/>
                </a:solidFill>
              </a:rPr>
              <a:t>Anonymous Class</a:t>
            </a:r>
            <a:endParaRPr/>
          </a:p>
        </p:txBody>
      </p:sp>
      <p:sp>
        <p:nvSpPr>
          <p:cNvPr id="713" name="Google Shape;713;p79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MeaningOfThis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doIt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MeaningOfThis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MeaningOfThis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doIt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8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Methods are First-class values</a:t>
            </a:r>
            <a:endParaRPr/>
          </a:p>
        </p:txBody>
      </p:sp>
      <p:sp>
        <p:nvSpPr>
          <p:cNvPr id="721" name="Google Shape;721;p80"/>
          <p:cNvSpPr txBox="1"/>
          <p:nvPr>
            <p:ph idx="1" type="body"/>
          </p:nvPr>
        </p:nvSpPr>
        <p:spPr>
          <a:xfrm>
            <a:off x="5921975" y="1671925"/>
            <a:ext cx="54318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hiddenFiles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listFiles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FileFilter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isHidden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hiddenFiles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listFiles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isHidden);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2" name="Google Shape;722;p80"/>
          <p:cNvSpPr txBox="1"/>
          <p:nvPr>
            <p:ph idx="1" type="body"/>
          </p:nvPr>
        </p:nvSpPr>
        <p:spPr>
          <a:xfrm>
            <a:off x="518676" y="1671925"/>
            <a:ext cx="54033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Methods are able to be passed around just like values.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When you use </a:t>
            </a:r>
            <a:r>
              <a:rPr lang="en-US">
                <a:solidFill>
                  <a:srgbClr val="2E7A40"/>
                </a:solidFill>
              </a:rPr>
              <a:t>File::isHidden </a:t>
            </a:r>
            <a:r>
              <a:rPr lang="en-US">
                <a:solidFill>
                  <a:srgbClr val="000000"/>
                </a:solidFill>
              </a:rPr>
              <a:t>you create a method reference.</a:t>
            </a:r>
            <a:endParaRPr>
              <a:solidFill>
                <a:srgbClr val="2E7A4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8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8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Methods are First-class values</a:t>
            </a:r>
            <a:endParaRPr/>
          </a:p>
        </p:txBody>
      </p:sp>
      <p:sp>
        <p:nvSpPr>
          <p:cNvPr id="730" name="Google Shape;730;p81"/>
          <p:cNvSpPr txBox="1"/>
          <p:nvPr>
            <p:ph idx="1" type="body"/>
          </p:nvPr>
        </p:nvSpPr>
        <p:spPr>
          <a:xfrm>
            <a:off x="623900" y="1671925"/>
            <a:ext cx="10729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hiddenFiles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listFiles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FileFilter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isHidden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31" name="Google Shape;73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0" y="3299550"/>
            <a:ext cx="11101375" cy="30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2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82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82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Methods are First-class values</a:t>
            </a:r>
            <a:endParaRPr/>
          </a:p>
        </p:txBody>
      </p:sp>
      <p:sp>
        <p:nvSpPr>
          <p:cNvPr id="739" name="Google Shape;739;p82"/>
          <p:cNvSpPr txBox="1"/>
          <p:nvPr>
            <p:ph idx="1" type="body"/>
          </p:nvPr>
        </p:nvSpPr>
        <p:spPr>
          <a:xfrm>
            <a:off x="890425" y="2582000"/>
            <a:ext cx="10729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hiddenFiles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listFiles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isHidden);</a:t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0" name="Google Shape;74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67913"/>
            <a:ext cx="11887199" cy="108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"/>
          <p:cNvSpPr txBox="1"/>
          <p:nvPr>
            <p:ph type="ctrTitle"/>
          </p:nvPr>
        </p:nvSpPr>
        <p:spPr>
          <a:xfrm>
            <a:off x="719170" y="4374036"/>
            <a:ext cx="53115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/>
              <a:t>Java 8, 9, 10 &amp; 11 </a:t>
            </a:r>
            <a:endParaRPr/>
          </a:p>
        </p:txBody>
      </p:sp>
      <p:sp>
        <p:nvSpPr>
          <p:cNvPr id="514" name="Google Shape;514;p56"/>
          <p:cNvSpPr txBox="1"/>
          <p:nvPr>
            <p:ph idx="1" type="body"/>
          </p:nvPr>
        </p:nvSpPr>
        <p:spPr>
          <a:xfrm>
            <a:off x="719170" y="5701069"/>
            <a:ext cx="5311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what’s happening?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515" name="Google Shape;515;p56"/>
          <p:cNvSpPr/>
          <p:nvPr/>
        </p:nvSpPr>
        <p:spPr>
          <a:xfrm>
            <a:off x="5744766" y="3992718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Coping with changing requirements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6" name="Google Shape;516;p56"/>
          <p:cNvSpPr/>
          <p:nvPr/>
        </p:nvSpPr>
        <p:spPr>
          <a:xfrm>
            <a:off x="5744766" y="2613887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Java 8 - 11: What are the changes?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17" name="Google Shape;51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478" y="2613887"/>
            <a:ext cx="829128" cy="8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9478" y="3992718"/>
            <a:ext cx="829128" cy="829128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6"/>
          <p:cNvSpPr/>
          <p:nvPr/>
        </p:nvSpPr>
        <p:spPr>
          <a:xfrm>
            <a:off x="5744766" y="5276193"/>
            <a:ext cx="6181200" cy="82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New features introduced in Java 8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20" name="Google Shape;52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9478" y="5276193"/>
            <a:ext cx="829128" cy="8291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6"/>
          <p:cNvSpPr txBox="1"/>
          <p:nvPr/>
        </p:nvSpPr>
        <p:spPr>
          <a:xfrm>
            <a:off x="5616400" y="5509650"/>
            <a:ext cx="370500" cy="366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2F2F2"/>
                </a:solidFill>
              </a:rPr>
              <a:t>3</a:t>
            </a:r>
            <a:endParaRPr i="1" sz="2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3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all apples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95E26"/>
                </a:solidFill>
              </a:rPr>
              <a:t>Lambda expression</a:t>
            </a:r>
            <a:endParaRPr/>
          </a:p>
        </p:txBody>
      </p:sp>
      <p:sp>
        <p:nvSpPr>
          <p:cNvPr id="746" name="Google Shape;746;p83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redApples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filterApples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(inventory,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ApplePredicate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filterApples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(inventory, 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apple)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()));</a:t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7" name="Google Shape;747;p83"/>
          <p:cNvCxnSpPr/>
          <p:nvPr/>
        </p:nvCxnSpPr>
        <p:spPr>
          <a:xfrm>
            <a:off x="4205800" y="2736700"/>
            <a:ext cx="0" cy="975000"/>
          </a:xfrm>
          <a:prstGeom prst="straightConnector1">
            <a:avLst/>
          </a:prstGeom>
          <a:noFill/>
          <a:ln cap="flat" cmpd="sng" w="9525">
            <a:solidFill>
              <a:srgbClr val="A3151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4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all objects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95E26"/>
                </a:solidFill>
              </a:rPr>
              <a:t>Generics</a:t>
            </a:r>
            <a:endParaRPr/>
          </a:p>
        </p:txBody>
      </p:sp>
      <p:sp>
        <p:nvSpPr>
          <p:cNvPr id="753" name="Google Shape;753;p84"/>
          <p:cNvSpPr txBox="1"/>
          <p:nvPr>
            <p:ph idx="1" type="body"/>
          </p:nvPr>
        </p:nvSpPr>
        <p:spPr>
          <a:xfrm>
            <a:off x="518678" y="1671924"/>
            <a:ext cx="108351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&lt;T&gt;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&lt;T&gt; 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&lt;T&gt; list,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&lt;T&gt; p)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(e))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5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85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85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Expression</a:t>
            </a:r>
            <a:endParaRPr/>
          </a:p>
        </p:txBody>
      </p:sp>
      <p:sp>
        <p:nvSpPr>
          <p:cNvPr id="761" name="Google Shape;761;p85"/>
          <p:cNvSpPr txBox="1"/>
          <p:nvPr>
            <p:ph idx="1" type="body"/>
          </p:nvPr>
        </p:nvSpPr>
        <p:spPr>
          <a:xfrm>
            <a:off x="529661" y="1651050"/>
            <a:ext cx="11254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A</a:t>
            </a:r>
            <a:r>
              <a:rPr lang="en-US"/>
              <a:t> </a:t>
            </a:r>
            <a:r>
              <a:rPr lang="en-US">
                <a:solidFill>
                  <a:srgbClr val="00843B"/>
                </a:solidFill>
              </a:rPr>
              <a:t>concise </a:t>
            </a:r>
            <a:r>
              <a:rPr lang="en-US">
                <a:solidFill>
                  <a:srgbClr val="000000"/>
                </a:solidFill>
              </a:rPr>
              <a:t>representation </a:t>
            </a:r>
            <a:r>
              <a:rPr lang="en-US"/>
              <a:t>of an </a:t>
            </a:r>
            <a:r>
              <a:rPr lang="en-US">
                <a:solidFill>
                  <a:srgbClr val="2E7A40"/>
                </a:solidFill>
              </a:rPr>
              <a:t>anonymous </a:t>
            </a:r>
            <a:r>
              <a:rPr lang="en-US">
                <a:solidFill>
                  <a:schemeClr val="accent5"/>
                </a:solidFill>
              </a:rPr>
              <a:t>function </a:t>
            </a:r>
            <a:r>
              <a:rPr lang="en-US"/>
              <a:t>that can be </a:t>
            </a:r>
            <a:r>
              <a:rPr lang="en-US">
                <a:solidFill>
                  <a:srgbClr val="2E7A40"/>
                </a:solidFill>
              </a:rPr>
              <a:t>passed around</a:t>
            </a:r>
            <a:r>
              <a:rPr lang="en-US"/>
              <a:t>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2E7A40"/>
                </a:solidFill>
              </a:rPr>
              <a:t>Anonymous</a:t>
            </a:r>
            <a:r>
              <a:rPr lang="en-US"/>
              <a:t>: 	doesn’t have an explicit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2E7A40"/>
                </a:solidFill>
              </a:rPr>
              <a:t>Function</a:t>
            </a:r>
            <a:r>
              <a:rPr lang="en-US"/>
              <a:t>: 		isn’t associated with a particular class.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2E7A40"/>
                </a:solidFill>
              </a:rPr>
              <a:t>Passed around</a:t>
            </a:r>
            <a:r>
              <a:rPr lang="en-US"/>
              <a:t>:	can be passed as argument to a method or stored in a variable.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2E7A40"/>
                </a:solidFill>
              </a:rPr>
              <a:t>Concise</a:t>
            </a:r>
            <a:r>
              <a:rPr lang="en-US"/>
              <a:t>: 			don’t need to write a lot like for anonymous classes. 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6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86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86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Interface</a:t>
            </a:r>
            <a:endParaRPr/>
          </a:p>
        </p:txBody>
      </p:sp>
      <p:pic>
        <p:nvPicPr>
          <p:cNvPr id="769" name="Google Shape;76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938" y="1509528"/>
            <a:ext cx="7456130" cy="469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8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87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Stream processing </a:t>
            </a:r>
            <a:endParaRPr/>
          </a:p>
        </p:txBody>
      </p:sp>
      <p:sp>
        <p:nvSpPr>
          <p:cNvPr id="777" name="Google Shape;777;p87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A</a:t>
            </a:r>
            <a:r>
              <a:rPr lang="en-US"/>
              <a:t> </a:t>
            </a:r>
            <a:r>
              <a:rPr lang="en-US">
                <a:solidFill>
                  <a:srgbClr val="00843B"/>
                </a:solidFill>
              </a:rPr>
              <a:t>sequence of elements</a:t>
            </a:r>
            <a:r>
              <a:rPr lang="en-US"/>
              <a:t> from a source that supports </a:t>
            </a:r>
            <a:r>
              <a:rPr lang="en-US">
                <a:solidFill>
                  <a:srgbClr val="00843B"/>
                </a:solidFill>
              </a:rPr>
              <a:t>aggregate </a:t>
            </a:r>
            <a:r>
              <a:rPr lang="en-US"/>
              <a:t>operations on them.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Stream 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843B"/>
                </a:solidFill>
              </a:rPr>
              <a:t>Not</a:t>
            </a:r>
            <a:r>
              <a:rPr lang="en-US"/>
              <a:t> a data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Designed for </a:t>
            </a:r>
            <a:r>
              <a:rPr lang="en-US">
                <a:solidFill>
                  <a:srgbClr val="00843B"/>
                </a:solidFill>
              </a:rPr>
              <a:t>lambdas</a:t>
            </a:r>
            <a:endParaRPr>
              <a:solidFill>
                <a:srgbClr val="00843B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</a:t>
            </a:r>
            <a:r>
              <a:rPr lang="en-US">
                <a:solidFill>
                  <a:srgbClr val="00843B"/>
                </a:solidFill>
              </a:rPr>
              <a:t>not</a:t>
            </a:r>
            <a:r>
              <a:rPr lang="en-US"/>
              <a:t> support indexed access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easily be outputted as </a:t>
            </a:r>
            <a:r>
              <a:rPr lang="en-US">
                <a:solidFill>
                  <a:srgbClr val="00843B"/>
                </a:solidFill>
              </a:rPr>
              <a:t>arrays </a:t>
            </a:r>
            <a:r>
              <a:rPr lang="en-US"/>
              <a:t>or </a:t>
            </a:r>
            <a:r>
              <a:rPr lang="en-US">
                <a:solidFill>
                  <a:srgbClr val="00843B"/>
                </a:solidFill>
              </a:rPr>
              <a:t>lists</a:t>
            </a:r>
            <a:endParaRPr>
              <a:solidFill>
                <a:srgbClr val="00843B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843B"/>
                </a:solidFill>
              </a:rPr>
              <a:t>Lazy access</a:t>
            </a:r>
            <a:r>
              <a:rPr lang="en-US"/>
              <a:t> supported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43B"/>
              </a:buClr>
              <a:buSzPts val="2000"/>
              <a:buChar char="•"/>
            </a:pPr>
            <a:r>
              <a:rPr lang="en-US">
                <a:solidFill>
                  <a:srgbClr val="00843B"/>
                </a:solidFill>
              </a:rPr>
              <a:t>Parallelizable</a:t>
            </a:r>
            <a:endParaRPr>
              <a:solidFill>
                <a:srgbClr val="00843B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8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88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88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Stream - More </a:t>
            </a:r>
            <a:r>
              <a:rPr lang="en-US"/>
              <a:t>concise code</a:t>
            </a:r>
            <a:endParaRPr/>
          </a:p>
        </p:txBody>
      </p:sp>
      <p:sp>
        <p:nvSpPr>
          <p:cNvPr id="785" name="Google Shape;785;p88"/>
          <p:cNvSpPr txBox="1"/>
          <p:nvPr>
            <p:ph idx="1" type="body"/>
          </p:nvPr>
        </p:nvSpPr>
        <p:spPr>
          <a:xfrm>
            <a:off x="529675" y="1651050"/>
            <a:ext cx="95868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transactionsByCurrencies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transactions)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getPrice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&gt;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getCurrency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transactionsForCurrency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transactionsByCurrencies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(currency);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(transactionsForCurrency ==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transactionsForCurrency =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transactionsByCurrencies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(currency, transactionsForCurrency);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transactionsForCurrency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(transaction);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86" name="Google Shape;786;p88"/>
          <p:cNvSpPr txBox="1"/>
          <p:nvPr>
            <p:ph idx="2" type="body"/>
          </p:nvPr>
        </p:nvSpPr>
        <p:spPr>
          <a:xfrm>
            <a:off x="524125" y="4859150"/>
            <a:ext cx="95979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transactionsByCurrencies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120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t)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getPrice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&gt;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groupingBy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(Transaction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getCurrency));</a:t>
            </a:r>
            <a:endParaRPr sz="120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7" name="Google Shape;787;p88"/>
          <p:cNvCxnSpPr/>
          <p:nvPr/>
        </p:nvCxnSpPr>
        <p:spPr>
          <a:xfrm>
            <a:off x="3427625" y="4280175"/>
            <a:ext cx="0" cy="56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9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89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8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P</a:t>
            </a:r>
            <a:r>
              <a:rPr lang="en-US"/>
              <a:t>arallelism - </a:t>
            </a:r>
            <a:r>
              <a:rPr lang="en-US"/>
              <a:t>Problems</a:t>
            </a:r>
            <a:endParaRPr/>
          </a:p>
        </p:txBody>
      </p:sp>
      <p:sp>
        <p:nvSpPr>
          <p:cNvPr id="795" name="Google Shape;795;p89"/>
          <p:cNvSpPr txBox="1"/>
          <p:nvPr>
            <p:ph idx="1" type="body"/>
          </p:nvPr>
        </p:nvSpPr>
        <p:spPr>
          <a:xfrm>
            <a:off x="518676" y="1671925"/>
            <a:ext cx="54123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All computers nowadays have multicores (4 or more).</a:t>
            </a:r>
            <a:endParaRPr sz="2000">
              <a:solidFill>
                <a:srgbClr val="000000"/>
              </a:solidFill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Vast </a:t>
            </a:r>
            <a:r>
              <a:rPr lang="en-US" sz="2000">
                <a:solidFill>
                  <a:srgbClr val="2E7A40"/>
                </a:solidFill>
              </a:rPr>
              <a:t>majority </a:t>
            </a:r>
            <a:r>
              <a:rPr lang="en-US" sz="2000">
                <a:solidFill>
                  <a:srgbClr val="000000"/>
                </a:solidFill>
              </a:rPr>
              <a:t>of Java programs use only 1 core.</a:t>
            </a:r>
            <a:endParaRPr sz="2000"/>
          </a:p>
        </p:txBody>
      </p:sp>
      <p:pic>
        <p:nvPicPr>
          <p:cNvPr id="796" name="Google Shape;79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150" y="1671925"/>
            <a:ext cx="4026925" cy="32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0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90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9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Parallelism - Problems</a:t>
            </a:r>
            <a:endParaRPr/>
          </a:p>
        </p:txBody>
      </p:sp>
      <p:sp>
        <p:nvSpPr>
          <p:cNvPr id="804" name="Google Shape;804;p90"/>
          <p:cNvSpPr txBox="1"/>
          <p:nvPr>
            <p:ph idx="1" type="body"/>
          </p:nvPr>
        </p:nvSpPr>
        <p:spPr>
          <a:xfrm>
            <a:off x="518675" y="1671925"/>
            <a:ext cx="10628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Working with threads is difficult and error-prone.</a:t>
            </a:r>
            <a:endParaRPr sz="2000">
              <a:solidFill>
                <a:srgbClr val="000000"/>
              </a:solidFill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Big data can’t be stored in 1 computer.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05" name="Google Shape;80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300" y="2662725"/>
            <a:ext cx="6549151" cy="36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1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91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9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Parallelism - With Stream</a:t>
            </a:r>
            <a:endParaRPr/>
          </a:p>
        </p:txBody>
      </p:sp>
      <p:sp>
        <p:nvSpPr>
          <p:cNvPr id="813" name="Google Shape;813;p91"/>
          <p:cNvSpPr txBox="1"/>
          <p:nvPr>
            <p:ph idx="1" type="body"/>
          </p:nvPr>
        </p:nvSpPr>
        <p:spPr>
          <a:xfrm>
            <a:off x="518675" y="1671925"/>
            <a:ext cx="53235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heavyApples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inventory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getWeight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&gt; </a:t>
            </a:r>
            <a:r>
              <a:rPr lang="en-US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toList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heavyApples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inventory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parallelStream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getWeight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&gt; </a:t>
            </a:r>
            <a:r>
              <a:rPr lang="en-US" sz="1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toList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14" name="Google Shape;81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49" y="1671925"/>
            <a:ext cx="5963974" cy="4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92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92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Default methods</a:t>
            </a:r>
            <a:endParaRPr/>
          </a:p>
        </p:txBody>
      </p:sp>
      <p:sp>
        <p:nvSpPr>
          <p:cNvPr id="822" name="Google Shape;822;p92"/>
          <p:cNvSpPr txBox="1"/>
          <p:nvPr>
            <p:ph idx="1" type="body"/>
          </p:nvPr>
        </p:nvSpPr>
        <p:spPr>
          <a:xfrm>
            <a:off x="518675" y="1671925"/>
            <a:ext cx="11265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Class2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7"/>
          <p:cNvSpPr txBox="1"/>
          <p:nvPr>
            <p:ph type="title"/>
          </p:nvPr>
        </p:nvSpPr>
        <p:spPr>
          <a:xfrm>
            <a:off x="6283842" y="1987420"/>
            <a:ext cx="49116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/>
              <a:t>Java 8 - 11</a:t>
            </a:r>
            <a:endParaRPr/>
          </a:p>
        </p:txBody>
      </p:sp>
      <p:sp>
        <p:nvSpPr>
          <p:cNvPr id="527" name="Google Shape;527;p57"/>
          <p:cNvSpPr txBox="1"/>
          <p:nvPr>
            <p:ph idx="1" type="body"/>
          </p:nvPr>
        </p:nvSpPr>
        <p:spPr>
          <a:xfrm>
            <a:off x="6283842" y="3792046"/>
            <a:ext cx="4911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What are the changes?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8" name="Google Shape;528;p57"/>
          <p:cNvSpPr txBox="1"/>
          <p:nvPr>
            <p:ph idx="4294967295" type="sldNum"/>
          </p:nvPr>
        </p:nvSpPr>
        <p:spPr>
          <a:xfrm>
            <a:off x="11784013" y="1620838"/>
            <a:ext cx="40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Century Schoolbook"/>
              <a:buNone/>
            </a:pPr>
            <a:fld id="{00000000-1234-1234-1234-123412341234}" type="slidenum">
              <a:rPr b="0" i="1" lang="en-US" sz="1200" u="none" cap="none" strike="noStrike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1" sz="1200" u="none" cap="none" strike="noStrike">
              <a:solidFill>
                <a:srgbClr val="F5F5F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29" name="Google Shape;529;p5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03" y="2230538"/>
            <a:ext cx="2397900" cy="2397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93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93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Default method</a:t>
            </a:r>
            <a:r>
              <a:rPr lang="en-US"/>
              <a:t>s</a:t>
            </a:r>
            <a:endParaRPr/>
          </a:p>
        </p:txBody>
      </p:sp>
      <p:sp>
        <p:nvSpPr>
          <p:cNvPr id="830" name="Google Shape;830;p93"/>
          <p:cNvSpPr txBox="1"/>
          <p:nvPr>
            <p:ph idx="1" type="body"/>
          </p:nvPr>
        </p:nvSpPr>
        <p:spPr>
          <a:xfrm>
            <a:off x="518675" y="1671925"/>
            <a:ext cx="11265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myNewMethod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"something"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Class2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31" name="Google Shape;83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800" y="1671925"/>
            <a:ext cx="7617226" cy="1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4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94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94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Default method Interface</a:t>
            </a:r>
            <a:endParaRPr/>
          </a:p>
        </p:txBody>
      </p:sp>
      <p:sp>
        <p:nvSpPr>
          <p:cNvPr id="839" name="Google Shape;839;p94"/>
          <p:cNvSpPr txBox="1"/>
          <p:nvPr>
            <p:ph idx="1" type="body"/>
          </p:nvPr>
        </p:nvSpPr>
        <p:spPr>
          <a:xfrm>
            <a:off x="518675" y="1671925"/>
            <a:ext cx="11265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myNewMethod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"something"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myNewMethod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Class2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5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95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95"/>
          <p:cNvSpPr txBox="1"/>
          <p:nvPr>
            <p:ph idx="1" type="body"/>
          </p:nvPr>
        </p:nvSpPr>
        <p:spPr>
          <a:xfrm>
            <a:off x="518675" y="2556000"/>
            <a:ext cx="11265300" cy="238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194C"/>
                </a:solidFill>
                <a:latin typeface="Consolas"/>
                <a:ea typeface="Consolas"/>
                <a:cs typeface="Consolas"/>
                <a:sym typeface="Consolas"/>
              </a:rPr>
              <a:t>“I call it my billion-dollar mistake. It was the invention of the null reference in 1965. . . .I couldn’t resist the temptation to put in a null reference, simply because it was so easy to implement.”</a:t>
            </a:r>
            <a:endParaRPr i="1">
              <a:solidFill>
                <a:srgbClr val="00194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95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Optional</a:t>
            </a:r>
            <a:endParaRPr/>
          </a:p>
        </p:txBody>
      </p:sp>
      <p:sp>
        <p:nvSpPr>
          <p:cNvPr id="848" name="Google Shape;848;p95"/>
          <p:cNvSpPr txBox="1"/>
          <p:nvPr>
            <p:ph idx="1" type="body"/>
          </p:nvPr>
        </p:nvSpPr>
        <p:spPr>
          <a:xfrm>
            <a:off x="6064950" y="4261100"/>
            <a:ext cx="556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Tony Hoare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 QCon London 2009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6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</a:t>
            </a:r>
            <a:endParaRPr/>
          </a:p>
        </p:txBody>
      </p:sp>
      <p:sp>
        <p:nvSpPr>
          <p:cNvPr id="854" name="Google Shape;854;p96"/>
          <p:cNvSpPr txBox="1"/>
          <p:nvPr>
            <p:ph idx="1" type="body"/>
          </p:nvPr>
        </p:nvSpPr>
        <p:spPr>
          <a:xfrm>
            <a:off x="518675" y="1671925"/>
            <a:ext cx="55773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</a:t>
            </a:r>
            <a:r>
              <a:rPr lang="en-US"/>
              <a:t>function which takes in one argument 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&amp; produces a result and don't return any value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 -&gt; ()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Can be used with lambda expression or method reference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7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- accept(Object):</a:t>
            </a:r>
            <a:endParaRPr/>
          </a:p>
        </p:txBody>
      </p:sp>
      <p:sp>
        <p:nvSpPr>
          <p:cNvPr id="860" name="Google Shape;860;p97"/>
          <p:cNvSpPr txBox="1"/>
          <p:nvPr>
            <p:ph idx="1" type="body"/>
          </p:nvPr>
        </p:nvSpPr>
        <p:spPr>
          <a:xfrm>
            <a:off x="518675" y="1671925"/>
            <a:ext cx="41058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</a:t>
            </a:r>
            <a:r>
              <a:rPr lang="en-US"/>
              <a:t>oid function accepts one value &amp; performs the operation on the given argument</a:t>
            </a:r>
            <a:endParaRPr/>
          </a:p>
        </p:txBody>
      </p:sp>
      <p:sp>
        <p:nvSpPr>
          <p:cNvPr id="861" name="Google Shape;861;p97"/>
          <p:cNvSpPr txBox="1"/>
          <p:nvPr>
            <p:ph idx="1" type="body"/>
          </p:nvPr>
        </p:nvSpPr>
        <p:spPr>
          <a:xfrm>
            <a:off x="4624475" y="1671925"/>
            <a:ext cx="65238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Consumer to display a number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Using lambda expression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display = a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System.out.println(a);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 reference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display2 = ConsumerExample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printValue;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Implement display using accept()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display.accept(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Output: 10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8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- </a:t>
            </a:r>
            <a:r>
              <a:rPr lang="en-US"/>
              <a:t>andThen(Consumer)</a:t>
            </a:r>
            <a:r>
              <a:rPr lang="en-US"/>
              <a:t>:</a:t>
            </a:r>
            <a:endParaRPr/>
          </a:p>
        </p:txBody>
      </p:sp>
      <p:sp>
        <p:nvSpPr>
          <p:cNvPr id="867" name="Google Shape;867;p98"/>
          <p:cNvSpPr txBox="1"/>
          <p:nvPr>
            <p:ph idx="1" type="body"/>
          </p:nvPr>
        </p:nvSpPr>
        <p:spPr>
          <a:xfrm>
            <a:off x="518675" y="1671925"/>
            <a:ext cx="36453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Return a composed Consumer wherein the parameterized Consumer will be executed after the first one.</a:t>
            </a:r>
            <a:endParaRPr/>
          </a:p>
        </p:txBody>
      </p:sp>
      <p:sp>
        <p:nvSpPr>
          <p:cNvPr id="868" name="Google Shape;868;p98"/>
          <p:cNvSpPr txBox="1"/>
          <p:nvPr>
            <p:ph idx="1" type="body"/>
          </p:nvPr>
        </p:nvSpPr>
        <p:spPr>
          <a:xfrm>
            <a:off x="4163975" y="1671925"/>
            <a:ext cx="7520400" cy="4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Consumer to multiply 2 to every integer of a list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&gt; modify = list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list.size(); i++)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list.set(i,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list.get(i));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Consumer to display a list of integers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&lt;Integer&gt; &gt;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dispList = list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list.stream().forEach(a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System.out.print(a +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list =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using addThen()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modify.andThen(dispList).accept(list);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9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- </a:t>
            </a:r>
            <a:r>
              <a:rPr lang="en-US"/>
              <a:t>forEach loop</a:t>
            </a:r>
            <a:r>
              <a:rPr lang="en-US"/>
              <a:t>:</a:t>
            </a:r>
            <a:endParaRPr/>
          </a:p>
        </p:txBody>
      </p:sp>
      <p:sp>
        <p:nvSpPr>
          <p:cNvPr id="874" name="Google Shape;874;p99"/>
          <p:cNvSpPr txBox="1"/>
          <p:nvPr>
            <p:ph idx="1" type="body"/>
          </p:nvPr>
        </p:nvSpPr>
        <p:spPr>
          <a:xfrm>
            <a:off x="518675" y="1671925"/>
            <a:ext cx="41436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</a:t>
            </a:r>
            <a:r>
              <a:rPr lang="en-US"/>
              <a:t>efault method declared in Iterable and Stream interface.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forEach take a Consumer as a input parameter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forEach by 3 way: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99"/>
          <p:cNvSpPr txBox="1"/>
          <p:nvPr>
            <p:ph idx="1" type="body"/>
          </p:nvPr>
        </p:nvSpPr>
        <p:spPr>
          <a:xfrm>
            <a:off x="4662425" y="1671925"/>
            <a:ext cx="7022100" cy="4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list =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list.add(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Programing(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"Java"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list.add(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Programing(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"PHP"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list.add(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Programing(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"C#"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consumer = (p)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System.out.println(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"Name: 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p.language +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- Experience: 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p.experience);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Using Consumer as a input parameter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list.forEach(consumer);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Using method reference as a input parameter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list.forEach(Programing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Using lambda expression as a input parameter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list.forEach(s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s.print());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0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- </a:t>
            </a:r>
            <a:r>
              <a:rPr lang="en-US"/>
              <a:t>BiConsumer</a:t>
            </a:r>
            <a:r>
              <a:rPr lang="en-US"/>
              <a:t>:</a:t>
            </a:r>
            <a:endParaRPr/>
          </a:p>
        </p:txBody>
      </p:sp>
      <p:sp>
        <p:nvSpPr>
          <p:cNvPr id="881" name="Google Shape;881;p100"/>
          <p:cNvSpPr txBox="1"/>
          <p:nvPr>
            <p:ph idx="1" type="body"/>
          </p:nvPr>
        </p:nvSpPr>
        <p:spPr>
          <a:xfrm>
            <a:off x="518675" y="1671925"/>
            <a:ext cx="4143600" cy="45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Normally, Consumer always accept 1 parameter.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 using 2 parameter, using interface BiConsumer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00"/>
          <p:cNvSpPr txBox="1"/>
          <p:nvPr>
            <p:ph idx="1" type="body"/>
          </p:nvPr>
        </p:nvSpPr>
        <p:spPr>
          <a:xfrm>
            <a:off x="4662425" y="1671925"/>
            <a:ext cx="7022100" cy="4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map =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map.put(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"Java"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map.put(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"PHP"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map.put(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"C#"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BiConsumer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biConsumer =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(key, value)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System.out.println(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"Key: 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key +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- Value: 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value);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map.forEach(biConsumer);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1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- </a:t>
            </a:r>
            <a:r>
              <a:rPr lang="en-US"/>
              <a:t>Exception</a:t>
            </a:r>
            <a:r>
              <a:rPr lang="en-US"/>
              <a:t>:</a:t>
            </a:r>
            <a:endParaRPr/>
          </a:p>
        </p:txBody>
      </p:sp>
      <p:sp>
        <p:nvSpPr>
          <p:cNvPr id="888" name="Google Shape;888;p101"/>
          <p:cNvSpPr txBox="1"/>
          <p:nvPr>
            <p:ph idx="1" type="body"/>
          </p:nvPr>
        </p:nvSpPr>
        <p:spPr>
          <a:xfrm>
            <a:off x="176650" y="1671925"/>
            <a:ext cx="3545700" cy="315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evaluation of function throws an error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-&gt; it is relayed to the caller of the composed operation.</a:t>
            </a:r>
            <a:endParaRPr/>
          </a:p>
        </p:txBody>
      </p:sp>
      <p:sp>
        <p:nvSpPr>
          <p:cNvPr id="889" name="Google Shape;889;p101"/>
          <p:cNvSpPr txBox="1"/>
          <p:nvPr>
            <p:ph idx="1" type="body"/>
          </p:nvPr>
        </p:nvSpPr>
        <p:spPr>
          <a:xfrm>
            <a:off x="3722375" y="1671925"/>
            <a:ext cx="7678200" cy="51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Consumer to multiply 2 to every integer of a list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&gt; modify = list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&lt;= list.size(); i++)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list.set(i,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list.get(i));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&lt;Integer&gt; &gt;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dispList = list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list.stream().forEach(a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System.out.print(a +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System.out.println();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list =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dispList.andThen(modify).accept(list);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"Exception: 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e);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Exception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java.lang.IndexOutOfBoundsException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Size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2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Supplier</a:t>
            </a:r>
            <a:endParaRPr/>
          </a:p>
        </p:txBody>
      </p:sp>
      <p:sp>
        <p:nvSpPr>
          <p:cNvPr id="895" name="Google Shape;895;p102"/>
          <p:cNvSpPr txBox="1"/>
          <p:nvPr>
            <p:ph idx="1" type="body"/>
          </p:nvPr>
        </p:nvSpPr>
        <p:spPr>
          <a:xfrm>
            <a:off x="176650" y="1671925"/>
            <a:ext cx="5040900" cy="315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</a:t>
            </a:r>
            <a:r>
              <a:rPr lang="en-US"/>
              <a:t>resents a f</a:t>
            </a:r>
            <a:r>
              <a:rPr lang="en-US"/>
              <a:t>unction which does not take in any argument but produces a value of type T.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() -&gt; 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02"/>
          <p:cNvSpPr txBox="1"/>
          <p:nvPr>
            <p:ph idx="1" type="body"/>
          </p:nvPr>
        </p:nvSpPr>
        <p:spPr>
          <a:xfrm>
            <a:off x="5217550" y="2975225"/>
            <a:ext cx="6183000" cy="382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This function returns a random value.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Supplier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randomValue = ()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Math.random();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Print the random value using get()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System.out.println(randomValue.get());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8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8</a:t>
            </a:r>
            <a:endParaRPr/>
          </a:p>
        </p:txBody>
      </p:sp>
      <p:sp>
        <p:nvSpPr>
          <p:cNvPr id="537" name="Google Shape;537;p58"/>
          <p:cNvSpPr txBox="1"/>
          <p:nvPr>
            <p:ph idx="1" type="body"/>
          </p:nvPr>
        </p:nvSpPr>
        <p:spPr>
          <a:xfrm>
            <a:off x="529687" y="1651044"/>
            <a:ext cx="5181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Lambda expressions, Method Reference , Optional, Streams added.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Advanced Date , Time, Zone and Calendar Classes introduced.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Default Interface Methods and Functional Interface.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PermGen Removed.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3"/>
          <p:cNvSpPr txBox="1"/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902" name="Google Shape;902;p103"/>
          <p:cNvSpPr txBox="1"/>
          <p:nvPr>
            <p:ph idx="1" type="body"/>
          </p:nvPr>
        </p:nvSpPr>
        <p:spPr>
          <a:xfrm>
            <a:off x="623900" y="1671925"/>
            <a:ext cx="10240200" cy="315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Modern Java in action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https://www.geeksforgeeks.org/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https://www.javabrahman.com/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https://gpcoder.com/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4"/>
          <p:cNvSpPr txBox="1"/>
          <p:nvPr>
            <p:ph type="ctrTitle"/>
          </p:nvPr>
        </p:nvSpPr>
        <p:spPr>
          <a:xfrm>
            <a:off x="6375721" y="1821022"/>
            <a:ext cx="4853700" cy="16164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9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9</a:t>
            </a:r>
            <a:endParaRPr/>
          </a:p>
        </p:txBody>
      </p:sp>
      <p:sp>
        <p:nvSpPr>
          <p:cNvPr id="545" name="Google Shape;545;p59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5"/>
                </a:solidFill>
              </a:rPr>
              <a:t>Java Platform module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JShell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Private interface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Optional Class</a:t>
            </a:r>
            <a:endParaRPr/>
          </a:p>
        </p:txBody>
      </p:sp>
      <p:pic>
        <p:nvPicPr>
          <p:cNvPr id="546" name="Google Shape;546;p5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796" y="1651044"/>
            <a:ext cx="40671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6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0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9</a:t>
            </a:r>
            <a:endParaRPr/>
          </a:p>
        </p:txBody>
      </p:sp>
      <p:sp>
        <p:nvSpPr>
          <p:cNvPr id="554" name="Google Shape;554;p60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Java Platform module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5"/>
                </a:solidFill>
              </a:rPr>
              <a:t>JShell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Private interface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Optional Class</a:t>
            </a:r>
            <a:endParaRPr/>
          </a:p>
        </p:txBody>
      </p:sp>
      <p:sp>
        <p:nvSpPr>
          <p:cNvPr id="555" name="Google Shape;555;p60"/>
          <p:cNvSpPr txBox="1"/>
          <p:nvPr>
            <p:ph idx="2" type="body"/>
          </p:nvPr>
        </p:nvSpPr>
        <p:spPr>
          <a:xfrm>
            <a:off x="6172200" y="1651044"/>
            <a:ext cx="5714998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jshell&gt; </a:t>
            </a:r>
            <a:r>
              <a:rPr lang="en-US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"George"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"Susan"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"Tom"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names ==&gt; </a:t>
            </a:r>
            <a:r>
              <a:rPr lang="en-US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ReferencePipeline$Head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6e1567f1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1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9</a:t>
            </a:r>
            <a:endParaRPr/>
          </a:p>
        </p:txBody>
      </p:sp>
      <p:sp>
        <p:nvSpPr>
          <p:cNvPr id="563" name="Google Shape;563;p61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Java Platform module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JShell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5"/>
                </a:solidFill>
              </a:rPr>
              <a:t>Private interface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Optional Class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64" name="Google Shape;564;p61"/>
          <p:cNvSpPr txBox="1"/>
          <p:nvPr>
            <p:ph idx="2" type="body"/>
          </p:nvPr>
        </p:nvSpPr>
        <p:spPr>
          <a:xfrm>
            <a:off x="6172200" y="1651044"/>
            <a:ext cx="5714998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ClientService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getNumberOfAvailableItems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Predicate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filteringPredicate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</a:t>
            </a: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isAvailable)</a:t>
            </a:r>
            <a:endParaRPr/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(filteringPredicate)</a:t>
            </a:r>
            <a:endParaRPr/>
          </a:p>
          <a:p>
            <a:pPr indent="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getNumberOfWhiteItems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getNumberOfAvailableItems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(items, item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getNumberOfRedItems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getNumberOfAvailableItems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(items, item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Add a footer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62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Java 9</a:t>
            </a:r>
            <a:endParaRPr/>
          </a:p>
        </p:txBody>
      </p:sp>
      <p:sp>
        <p:nvSpPr>
          <p:cNvPr id="572" name="Google Shape;572;p62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Java Platform module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JShell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Private interface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5"/>
                </a:solidFill>
              </a:rPr>
              <a:t>Optional Class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73" name="Google Shape;573;p62"/>
          <p:cNvSpPr txBox="1"/>
          <p:nvPr>
            <p:ph idx="2" type="body"/>
          </p:nvPr>
        </p:nvSpPr>
        <p:spPr>
          <a:xfrm>
            <a:off x="6172200" y="1651044"/>
            <a:ext cx="5714998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shoppingBasket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isPresent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displayShoppingBasketContent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shoppingBasket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displayEmptyShoppingBasket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shoppingBasket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ifPresentOrElse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displayShoppingBasketContent,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displayEmptyShoppingBasket);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findShoppingBasket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ShoppingBasket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"empty shopping basket"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Custom 10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FFFF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