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64" r:id="rId4"/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</p:sldIdLst>
  <p:sldSz cy="6858000" cx="12192000"/>
  <p:notesSz cx="6858000" cy="9144000"/>
  <p:embeddedFontLst>
    <p:embeddedFont>
      <p:font typeface="Corbel"/>
      <p:regular r:id="rId76"/>
      <p:bold r:id="rId77"/>
      <p:italic r:id="rId78"/>
      <p:boldItalic r:id="rId79"/>
    </p:embeddedFont>
    <p:embeddedFont>
      <p:font typeface="Tahoma"/>
      <p:regular r:id="rId80"/>
      <p:bold r:id="rId81"/>
    </p:embeddedFont>
    <p:embeddedFont>
      <p:font typeface="Century Schoolbook"/>
      <p:regular r:id="rId82"/>
      <p:bold r:id="rId83"/>
      <p:italic r:id="rId84"/>
      <p:boldItalic r:id="rId85"/>
    </p:embeddedFont>
    <p:embeddedFont>
      <p:font typeface="Arial Black"/>
      <p:regular r:id="rId86"/>
    </p:embeddedFont>
    <p:embeddedFont>
      <p:font typeface="Gill Sans"/>
      <p:regular r:id="rId87"/>
      <p:bold r:id="rId88"/>
    </p:embeddedFont>
    <p:embeddedFont>
      <p:font typeface="Century Gothic"/>
      <p:regular r:id="rId89"/>
      <p:bold r:id="rId90"/>
      <p:italic r:id="rId91"/>
      <p:boldItalic r:id="rId9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3" roundtripDataSignature="AMtx7mh+bW4F650OMnld37SnzEMoWsvR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CenturySchoolbook-italic.fntdata"/><Relationship Id="rId83" Type="http://schemas.openxmlformats.org/officeDocument/2006/relationships/font" Target="fonts/CenturySchoolbook-bold.fntdata"/><Relationship Id="rId42" Type="http://schemas.openxmlformats.org/officeDocument/2006/relationships/slide" Target="slides/slide36.xml"/><Relationship Id="rId86" Type="http://schemas.openxmlformats.org/officeDocument/2006/relationships/font" Target="fonts/ArialBlack-regular.fntdata"/><Relationship Id="rId41" Type="http://schemas.openxmlformats.org/officeDocument/2006/relationships/slide" Target="slides/slide35.xml"/><Relationship Id="rId85" Type="http://schemas.openxmlformats.org/officeDocument/2006/relationships/font" Target="fonts/CenturySchoolbook-boldItalic.fntdata"/><Relationship Id="rId44" Type="http://schemas.openxmlformats.org/officeDocument/2006/relationships/slide" Target="slides/slide38.xml"/><Relationship Id="rId88" Type="http://schemas.openxmlformats.org/officeDocument/2006/relationships/font" Target="fonts/GillSans-bold.fntdata"/><Relationship Id="rId43" Type="http://schemas.openxmlformats.org/officeDocument/2006/relationships/slide" Target="slides/slide37.xml"/><Relationship Id="rId87" Type="http://schemas.openxmlformats.org/officeDocument/2006/relationships/font" Target="fonts/GillSans-regular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font" Target="fonts/CenturyGothic-regular.fntdata"/><Relationship Id="rId80" Type="http://schemas.openxmlformats.org/officeDocument/2006/relationships/font" Target="fonts/Tahoma-regular.fntdata"/><Relationship Id="rId82" Type="http://schemas.openxmlformats.org/officeDocument/2006/relationships/font" Target="fonts/CenturySchoolbook-regular.fntdata"/><Relationship Id="rId81" Type="http://schemas.openxmlformats.org/officeDocument/2006/relationships/font" Target="fonts/Tahoma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font" Target="fonts/Corbel-bold.fntdata"/><Relationship Id="rId32" Type="http://schemas.openxmlformats.org/officeDocument/2006/relationships/slide" Target="slides/slide26.xml"/><Relationship Id="rId76" Type="http://schemas.openxmlformats.org/officeDocument/2006/relationships/font" Target="fonts/Corbel-regular.fntdata"/><Relationship Id="rId35" Type="http://schemas.openxmlformats.org/officeDocument/2006/relationships/slide" Target="slides/slide29.xml"/><Relationship Id="rId79" Type="http://schemas.openxmlformats.org/officeDocument/2006/relationships/font" Target="fonts/Corbel-boldItalic.fntdata"/><Relationship Id="rId34" Type="http://schemas.openxmlformats.org/officeDocument/2006/relationships/slide" Target="slides/slide28.xml"/><Relationship Id="rId78" Type="http://schemas.openxmlformats.org/officeDocument/2006/relationships/font" Target="fonts/Corbel-italic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1" Type="http://schemas.openxmlformats.org/officeDocument/2006/relationships/font" Target="fonts/CenturyGothic-italic.fntdata"/><Relationship Id="rId90" Type="http://schemas.openxmlformats.org/officeDocument/2006/relationships/font" Target="fonts/CenturyGothic-bold.fntdata"/><Relationship Id="rId93" Type="http://customschemas.google.com/relationships/presentationmetadata" Target="metadata"/><Relationship Id="rId92" Type="http://schemas.openxmlformats.org/officeDocument/2006/relationships/font" Target="fonts/CenturyGothic-boldItalic.fntdata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1" name="Google Shape;4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7" name="Google Shape;58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1" name="Google Shape;60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7" name="Google Shape;60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3" name="Google Shape;61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5f3b2af8cc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5f3b2af8c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5f3b2af8cc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5f3b2af8c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5f3b2af8cc_2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5f3b2af8cc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5f3b2af8cc_2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5f3b2af8cc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5f3b2af8cc_2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5f3b2af8cc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5f3b2af8cc_2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5f3b2af8cc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8" name="Google Shape;4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5f3b2af8cc_2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5f3b2af8cc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5f3b2af8cc_2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5f3b2af8cc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6" name="Google Shape;69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4" name="Google Shape;704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5f3b2af8cc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0" name="Google Shape;720;g5f3b2af8cc_2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3" name="Google Shape;733;p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4" name="Google Shape;744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5" name="Google Shape;755;p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5" name="Google Shape;765;p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3" name="Google Shape;773;p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9" name="Google Shape;5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1" name="Google Shape;781;p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5f3b2af8cc_2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5f3b2af8cc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5f3b2af8cc_2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5f3b2af8cc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5f3b2af8cc_2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5f3b2af8cc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5f3b2af8cc_2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5f3b2af8cc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5f3b2af8cc_2_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5f3b2af8cc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5f3b2af8cc_2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5f3b2af8cc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5f3b2af8cc_2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5f3b2af8cc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5f3b2af8cc_2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5f3b2af8cc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5f3b2af8cc_2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5f3b2af8cc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8" name="Google Shape;5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5f3b2af8cc_2_1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5f3b2af8cc_2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5f3b2af8cc_2_1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5f3b2af8cc_2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5f3b2af8cc_2_1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5f3b2af8cc_2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f3b2af8cc_2_2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f3b2af8cc_2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5f3b2af8cc_2_2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5f3b2af8cc_2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5f3b2af8cc_2_2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5f3b2af8cc_2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6" name="Google Shape;906;p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5f40b59a97_1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5f40b59a9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5f40b59a97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5f40b59a9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f40b59a97_1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f40b59a97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9" name="Google Shape;5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5f40b59a97_1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5f40b59a97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60ee94e93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60ee94e9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5f40b59a97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5f40b59a9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5f40b59a97_1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5f40b59a97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5f40b59a97_1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5f40b59a97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5f40b59a97_1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5f40b59a97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5f40b59a97_1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5f40b59a97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5f40b59a9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7" name="Google Shape;997;g5f40b59a97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5f45beb57a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5f45beb57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5f45beb57a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5f45beb57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0" name="Google Shape;5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5f45beb57a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5f45beb57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5f45beb57a_1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5f45beb57a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5f45beb57a_1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5f45beb57a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5f45beb57a_1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5f45beb57a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5f45beb57a_1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5f45beb57a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5f45beb57a_1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5f45beb57a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f45beb57a_1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f45beb57a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5f45beb57a_1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5f45beb57a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5f45beb57a_1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5f45beb57a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6" name="Google Shape;108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2" name="Google Shape;55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5" name="Google Shape;56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9" name="Google Shape;57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Image" showMasterSp="0">
  <p:cSld name="Title Slide with Image">
    <p:bg>
      <p:bgPr>
        <a:solidFill>
          <a:schemeClr val="dk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3" title="Page Number Shape"/>
          <p:cNvSpPr/>
          <p:nvPr/>
        </p:nvSpPr>
        <p:spPr>
          <a:xfrm>
            <a:off x="11784011" y="-1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Google Shape;13;p53"/>
          <p:cNvSpPr txBox="1"/>
          <p:nvPr>
            <p:ph type="ctrTitle"/>
          </p:nvPr>
        </p:nvSpPr>
        <p:spPr>
          <a:xfrm>
            <a:off x="5747656" y="1264197"/>
            <a:ext cx="5670487" cy="42689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entury Gothic"/>
              <a:buNone/>
              <a:defRPr sz="60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3"/>
          <p:cNvSpPr txBox="1"/>
          <p:nvPr>
            <p:ph idx="1" type="subTitle"/>
          </p:nvPr>
        </p:nvSpPr>
        <p:spPr>
          <a:xfrm>
            <a:off x="667666" y="4151085"/>
            <a:ext cx="4633806" cy="159118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i="1" sz="23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5" name="Google Shape;15;p53" title="Verticle Rule Line"/>
          <p:cNvCxnSpPr/>
          <p:nvPr/>
        </p:nvCxnSpPr>
        <p:spPr>
          <a:xfrm>
            <a:off x="5524563" y="1115733"/>
            <a:ext cx="0" cy="4626534"/>
          </a:xfrm>
          <a:prstGeom prst="straightConnector1">
            <a:avLst/>
          </a:prstGeom>
          <a:noFill/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53"/>
          <p:cNvSpPr/>
          <p:nvPr>
            <p:ph idx="2" type="pic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1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1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1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71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71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1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1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2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2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Google Shape;84;p72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7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7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7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3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73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73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73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3" name="Google Shape;93;p7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7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4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74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74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0" name="Google Shape;100;p7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7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7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5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7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75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7" name="Google Shape;107;p7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7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7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6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76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76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4" name="Google Shape;114;p7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7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7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 only">
  <p:cSld name="Title and Subtitle 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5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7" name="Google Shape;127;p55"/>
          <p:cNvSpPr txBox="1"/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Schoolbook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5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5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5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55"/>
          <p:cNvSpPr txBox="1"/>
          <p:nvPr>
            <p:ph idx="1" type="body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indent="-228600" lvl="4" marL="22860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2" name="Google Shape;132;p55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Subtitle, and Content">
  <p:cSld name="Title, Subtitle, and Conten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7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5" name="Google Shape;135;p77"/>
          <p:cNvSpPr txBox="1"/>
          <p:nvPr>
            <p:ph idx="1" type="body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/>
            </a:lvl1pPr>
            <a:lvl2pPr indent="-228600" lvl="1" marL="9144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indent="-228600" lvl="4" marL="22860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77"/>
          <p:cNvSpPr txBox="1"/>
          <p:nvPr>
            <p:ph idx="2" type="body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77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77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77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77"/>
          <p:cNvSpPr txBox="1"/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1" name="Google Shape;141;p77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Image" showMasterSp="0">
  <p:cSld name="Title Slide with Image">
    <p:bg>
      <p:bgPr>
        <a:solidFill>
          <a:schemeClr val="dk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8" title="Page Number Shape"/>
          <p:cNvSpPr/>
          <p:nvPr/>
        </p:nvSpPr>
        <p:spPr>
          <a:xfrm>
            <a:off x="11784011" y="-1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4" name="Google Shape;144;p78"/>
          <p:cNvSpPr txBox="1"/>
          <p:nvPr>
            <p:ph type="ctrTitle"/>
          </p:nvPr>
        </p:nvSpPr>
        <p:spPr>
          <a:xfrm>
            <a:off x="5747656" y="1264197"/>
            <a:ext cx="5670487" cy="4268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entury Schoolbook"/>
              <a:buNone/>
              <a:defRPr sz="60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78"/>
          <p:cNvSpPr txBox="1"/>
          <p:nvPr>
            <p:ph idx="1" type="subTitle"/>
          </p:nvPr>
        </p:nvSpPr>
        <p:spPr>
          <a:xfrm>
            <a:off x="667666" y="4151085"/>
            <a:ext cx="4633806" cy="15911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b="0" i="1" sz="2300">
                <a:solidFill>
                  <a:schemeClr val="lt2"/>
                </a:solidFill>
              </a:defRPr>
            </a:lvl1pPr>
            <a:lvl2pPr lvl="1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6pPr>
            <a:lvl7pPr lvl="6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7pPr>
            <a:lvl8pPr lvl="7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8pPr>
            <a:lvl9pPr lvl="8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146" name="Google Shape;146;p78" title="Verticle Rule Line"/>
          <p:cNvCxnSpPr/>
          <p:nvPr/>
        </p:nvCxnSpPr>
        <p:spPr>
          <a:xfrm>
            <a:off x="5524563" y="1115733"/>
            <a:ext cx="0" cy="4626534"/>
          </a:xfrm>
          <a:prstGeom prst="straightConnector1">
            <a:avLst/>
          </a:prstGeom>
          <a:noFill/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78"/>
          <p:cNvSpPr/>
          <p:nvPr>
            <p:ph idx="2" type="pic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0" i="1" sz="20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79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 Image / Icon Bullets Light">
  <p:cSld name="6 Image / Icon Bullets Ligh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9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0" name="Google Shape;150;p79"/>
          <p:cNvSpPr txBox="1"/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79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79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79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79"/>
          <p:cNvSpPr txBox="1"/>
          <p:nvPr>
            <p:ph idx="1" type="body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/>
            </a:lvl1pPr>
            <a:lvl2pPr indent="-228600" lvl="1" marL="9144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indent="-228600" lvl="4" marL="22860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5" name="Google Shape;155;p79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79"/>
          <p:cNvSpPr txBox="1"/>
          <p:nvPr>
            <p:ph idx="2" type="body"/>
          </p:nvPr>
        </p:nvSpPr>
        <p:spPr>
          <a:xfrm>
            <a:off x="5162550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79"/>
          <p:cNvSpPr txBox="1"/>
          <p:nvPr>
            <p:ph idx="3" type="body"/>
          </p:nvPr>
        </p:nvSpPr>
        <p:spPr>
          <a:xfrm>
            <a:off x="7295581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79"/>
          <p:cNvSpPr txBox="1"/>
          <p:nvPr>
            <p:ph idx="4" type="body"/>
          </p:nvPr>
        </p:nvSpPr>
        <p:spPr>
          <a:xfrm>
            <a:off x="9428613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79"/>
          <p:cNvSpPr txBox="1"/>
          <p:nvPr>
            <p:ph idx="5" type="body"/>
          </p:nvPr>
        </p:nvSpPr>
        <p:spPr>
          <a:xfrm>
            <a:off x="5162550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79"/>
          <p:cNvSpPr txBox="1"/>
          <p:nvPr>
            <p:ph idx="6" type="body"/>
          </p:nvPr>
        </p:nvSpPr>
        <p:spPr>
          <a:xfrm>
            <a:off x="7295356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79"/>
          <p:cNvSpPr txBox="1"/>
          <p:nvPr>
            <p:ph idx="7" type="body"/>
          </p:nvPr>
        </p:nvSpPr>
        <p:spPr>
          <a:xfrm>
            <a:off x="9428163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79"/>
          <p:cNvSpPr/>
          <p:nvPr>
            <p:ph idx="8" type="pic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3" name="Google Shape;163;p79"/>
          <p:cNvSpPr/>
          <p:nvPr>
            <p:ph idx="9" type="pic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4" name="Google Shape;164;p79"/>
          <p:cNvSpPr/>
          <p:nvPr>
            <p:ph idx="13" type="pic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5" name="Google Shape;165;p79"/>
          <p:cNvSpPr/>
          <p:nvPr>
            <p:ph idx="14" type="pic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6" name="Google Shape;166;p79"/>
          <p:cNvSpPr/>
          <p:nvPr>
            <p:ph idx="15" type="pic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7" name="Google Shape;167;p79"/>
          <p:cNvSpPr/>
          <p:nvPr>
            <p:ph idx="16" type="pic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3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63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3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6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ed Bullets in a row">
  <p:cSld name="Numbered Bullets in a row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0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0" name="Google Shape;170;p80"/>
          <p:cNvSpPr txBox="1"/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80"/>
          <p:cNvSpPr txBox="1"/>
          <p:nvPr>
            <p:ph idx="1" type="body"/>
          </p:nvPr>
        </p:nvSpPr>
        <p:spPr>
          <a:xfrm>
            <a:off x="5162550" y="2019300"/>
            <a:ext cx="1944000" cy="2700000"/>
          </a:xfrm>
          <a:prstGeom prst="rect">
            <a:avLst/>
          </a:prstGeom>
          <a:gradFill>
            <a:gsLst>
              <a:gs pos="0">
                <a:srgbClr val="D8EBF0"/>
              </a:gs>
              <a:gs pos="99000">
                <a:srgbClr val="D8EBF0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80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80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80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80"/>
          <p:cNvSpPr txBox="1"/>
          <p:nvPr>
            <p:ph idx="2" type="body"/>
          </p:nvPr>
        </p:nvSpPr>
        <p:spPr>
          <a:xfrm>
            <a:off x="7295806" y="2019300"/>
            <a:ext cx="1943100" cy="2700000"/>
          </a:xfrm>
          <a:prstGeom prst="rect">
            <a:avLst/>
          </a:prstGeom>
          <a:gradFill>
            <a:gsLst>
              <a:gs pos="0">
                <a:srgbClr val="F8F0D9"/>
              </a:gs>
              <a:gs pos="99000">
                <a:srgbClr val="F8F0D9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80"/>
          <p:cNvSpPr txBox="1"/>
          <p:nvPr>
            <p:ph idx="3" type="body"/>
          </p:nvPr>
        </p:nvSpPr>
        <p:spPr>
          <a:xfrm>
            <a:off x="9428163" y="2019300"/>
            <a:ext cx="1943100" cy="2700000"/>
          </a:xfrm>
          <a:prstGeom prst="rect">
            <a:avLst/>
          </a:prstGeom>
          <a:gradFill>
            <a:gsLst>
              <a:gs pos="0">
                <a:srgbClr val="E7DCE7"/>
              </a:gs>
              <a:gs pos="99000">
                <a:srgbClr val="E7DCE7"/>
              </a:gs>
              <a:gs pos="100000">
                <a:schemeClr val="accent5"/>
              </a:gs>
            </a:gsLst>
            <a:lin ang="5400000" scaled="0"/>
          </a:gra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80"/>
          <p:cNvSpPr/>
          <p:nvPr>
            <p:ph idx="4" type="body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80"/>
          <p:cNvSpPr/>
          <p:nvPr>
            <p:ph idx="5" type="body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80"/>
          <p:cNvSpPr/>
          <p:nvPr>
            <p:ph idx="6" type="body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80"/>
          <p:cNvSpPr txBox="1"/>
          <p:nvPr>
            <p:ph idx="7" type="body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/>
            </a:lvl1pPr>
            <a:lvl2pPr indent="-228600" lvl="1" marL="9144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indent="-228600" lvl="4" marL="22860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1" name="Google Shape;181;p80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 Image / Icon Bullets" showMasterSp="0">
  <p:cSld name="6 Image / Icon Bullets">
    <p:bg>
      <p:bgPr>
        <a:solidFill>
          <a:schemeClr val="lt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1" title="Page Number Shape"/>
          <p:cNvSpPr/>
          <p:nvPr/>
        </p:nvSpPr>
        <p:spPr>
          <a:xfrm>
            <a:off x="11784011" y="5380580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84" name="Google Shape;184;p81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5" name="Google Shape;185;p81"/>
          <p:cNvSpPr txBox="1"/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Schoolbook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81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81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81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81"/>
          <p:cNvSpPr txBox="1"/>
          <p:nvPr>
            <p:ph idx="1" type="body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indent="-228600" lvl="4" marL="22860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0" name="Google Shape;190;p81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p81"/>
          <p:cNvSpPr txBox="1"/>
          <p:nvPr>
            <p:ph idx="2" type="body"/>
          </p:nvPr>
        </p:nvSpPr>
        <p:spPr>
          <a:xfrm>
            <a:off x="5162550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81"/>
          <p:cNvSpPr txBox="1"/>
          <p:nvPr>
            <p:ph idx="3" type="body"/>
          </p:nvPr>
        </p:nvSpPr>
        <p:spPr>
          <a:xfrm>
            <a:off x="7295581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81"/>
          <p:cNvSpPr txBox="1"/>
          <p:nvPr>
            <p:ph idx="4" type="body"/>
          </p:nvPr>
        </p:nvSpPr>
        <p:spPr>
          <a:xfrm>
            <a:off x="9428613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81"/>
          <p:cNvSpPr txBox="1"/>
          <p:nvPr>
            <p:ph idx="5" type="body"/>
          </p:nvPr>
        </p:nvSpPr>
        <p:spPr>
          <a:xfrm>
            <a:off x="5162550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81"/>
          <p:cNvSpPr txBox="1"/>
          <p:nvPr>
            <p:ph idx="6" type="body"/>
          </p:nvPr>
        </p:nvSpPr>
        <p:spPr>
          <a:xfrm>
            <a:off x="7295356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81"/>
          <p:cNvSpPr txBox="1"/>
          <p:nvPr>
            <p:ph idx="7" type="body"/>
          </p:nvPr>
        </p:nvSpPr>
        <p:spPr>
          <a:xfrm>
            <a:off x="9428163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81"/>
          <p:cNvSpPr/>
          <p:nvPr>
            <p:ph idx="8" type="pic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8" name="Google Shape;198;p81"/>
          <p:cNvSpPr/>
          <p:nvPr>
            <p:ph idx="9" type="pic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9" name="Google Shape;199;p81"/>
          <p:cNvSpPr/>
          <p:nvPr>
            <p:ph idx="13" type="pic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0" name="Google Shape;200;p81"/>
          <p:cNvSpPr/>
          <p:nvPr>
            <p:ph idx="14" type="pic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1" name="Google Shape;201;p81"/>
          <p:cNvSpPr/>
          <p:nvPr>
            <p:ph idx="15" type="pic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2" name="Google Shape;202;p81"/>
          <p:cNvSpPr/>
          <p:nvPr>
            <p:ph idx="16" type="pic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 Medium Photos with Descriptions">
  <p:cSld name="6 Medium Photos with Descriptio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2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5" name="Google Shape;205;p82"/>
          <p:cNvSpPr txBox="1"/>
          <p:nvPr>
            <p:ph type="title"/>
          </p:nvPr>
        </p:nvSpPr>
        <p:spPr>
          <a:xfrm>
            <a:off x="762000" y="2831932"/>
            <a:ext cx="3833906" cy="15626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Century Schoolboo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82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82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82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82"/>
          <p:cNvSpPr txBox="1"/>
          <p:nvPr>
            <p:ph idx="1" type="body"/>
          </p:nvPr>
        </p:nvSpPr>
        <p:spPr>
          <a:xfrm>
            <a:off x="762000" y="4573117"/>
            <a:ext cx="3842550" cy="1178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/>
            </a:lvl1pPr>
            <a:lvl2pPr indent="-228600" lvl="1" marL="9144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indent="-228600" lvl="4" marL="22860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10" name="Google Shape;210;p82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82"/>
          <p:cNvSpPr/>
          <p:nvPr>
            <p:ph idx="2" type="pic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0" i="1" sz="20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2" name="Google Shape;212;p82"/>
          <p:cNvSpPr txBox="1"/>
          <p:nvPr>
            <p:ph idx="3" type="body"/>
          </p:nvPr>
        </p:nvSpPr>
        <p:spPr>
          <a:xfrm>
            <a:off x="5162550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0" spcFirstLastPara="1" rIns="0" wrap="square" tIns="1944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82"/>
          <p:cNvSpPr txBox="1"/>
          <p:nvPr>
            <p:ph idx="4" type="body"/>
          </p:nvPr>
        </p:nvSpPr>
        <p:spPr>
          <a:xfrm>
            <a:off x="7295581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0" spcFirstLastPara="1" rIns="0" wrap="square" tIns="1944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82"/>
          <p:cNvSpPr txBox="1"/>
          <p:nvPr>
            <p:ph idx="5" type="body"/>
          </p:nvPr>
        </p:nvSpPr>
        <p:spPr>
          <a:xfrm>
            <a:off x="9428613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0" spcFirstLastPara="1" rIns="0" wrap="square" tIns="1944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82"/>
          <p:cNvSpPr txBox="1"/>
          <p:nvPr>
            <p:ph idx="6" type="body"/>
          </p:nvPr>
        </p:nvSpPr>
        <p:spPr>
          <a:xfrm>
            <a:off x="5162550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0" spcFirstLastPara="1" rIns="0" wrap="square" tIns="1944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82"/>
          <p:cNvSpPr txBox="1"/>
          <p:nvPr>
            <p:ph idx="7" type="body"/>
          </p:nvPr>
        </p:nvSpPr>
        <p:spPr>
          <a:xfrm>
            <a:off x="7295356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0" spcFirstLastPara="1" rIns="0" wrap="square" tIns="1944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82"/>
          <p:cNvSpPr txBox="1"/>
          <p:nvPr>
            <p:ph idx="8" type="body"/>
          </p:nvPr>
        </p:nvSpPr>
        <p:spPr>
          <a:xfrm>
            <a:off x="9428163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0" spcFirstLastPara="1" rIns="0" wrap="square" tIns="1944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82"/>
          <p:cNvSpPr/>
          <p:nvPr>
            <p:ph idx="9" type="pic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9" name="Google Shape;219;p82"/>
          <p:cNvSpPr/>
          <p:nvPr>
            <p:ph idx="13" type="pic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20" name="Google Shape;220;p82"/>
          <p:cNvSpPr/>
          <p:nvPr>
            <p:ph idx="14" type="pic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21" name="Google Shape;221;p82"/>
          <p:cNvSpPr/>
          <p:nvPr>
            <p:ph idx="15" type="pic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22" name="Google Shape;222;p82"/>
          <p:cNvSpPr/>
          <p:nvPr>
            <p:ph idx="16" type="pic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23" name="Google Shape;223;p82"/>
          <p:cNvSpPr/>
          <p:nvPr>
            <p:ph idx="17" type="pic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dk2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3" title="Page Number Shape"/>
          <p:cNvSpPr/>
          <p:nvPr/>
        </p:nvSpPr>
        <p:spPr>
          <a:xfrm>
            <a:off x="11784011" y="-1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26" name="Google Shape;226;p83"/>
          <p:cNvSpPr txBox="1"/>
          <p:nvPr>
            <p:ph type="ctrTitle"/>
          </p:nvPr>
        </p:nvSpPr>
        <p:spPr>
          <a:xfrm>
            <a:off x="5747656" y="1264197"/>
            <a:ext cx="5670487" cy="4268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entury Schoolbook"/>
              <a:buNone/>
              <a:defRPr sz="60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83"/>
          <p:cNvSpPr txBox="1"/>
          <p:nvPr>
            <p:ph idx="1" type="subTitle"/>
          </p:nvPr>
        </p:nvSpPr>
        <p:spPr>
          <a:xfrm>
            <a:off x="667666" y="4151085"/>
            <a:ext cx="4633806" cy="15911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b="0" i="1" sz="2300">
                <a:solidFill>
                  <a:schemeClr val="lt2"/>
                </a:solidFill>
              </a:defRPr>
            </a:lvl1pPr>
            <a:lvl2pPr lvl="1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6pPr>
            <a:lvl7pPr lvl="6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7pPr>
            <a:lvl8pPr lvl="7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8pPr>
            <a:lvl9pPr lvl="8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228" name="Google Shape;228;p83" title="Verticle Rule Line"/>
          <p:cNvCxnSpPr/>
          <p:nvPr/>
        </p:nvCxnSpPr>
        <p:spPr>
          <a:xfrm>
            <a:off x="5524563" y="1115733"/>
            <a:ext cx="0" cy="4626534"/>
          </a:xfrm>
          <a:prstGeom prst="straightConnector1">
            <a:avLst/>
          </a:prstGeom>
          <a:noFill/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79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2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4" title="Page Number Shape"/>
          <p:cNvSpPr/>
          <p:nvPr/>
        </p:nvSpPr>
        <p:spPr>
          <a:xfrm>
            <a:off x="11784011" y="1393748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31" name="Google Shape;231;p84"/>
          <p:cNvSpPr txBox="1"/>
          <p:nvPr>
            <p:ph type="title"/>
          </p:nvPr>
        </p:nvSpPr>
        <p:spPr>
          <a:xfrm>
            <a:off x="1947673" y="2571722"/>
            <a:ext cx="8296654" cy="3286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700"/>
              <a:buFont typeface="Century Schoolbook"/>
              <a:buNone/>
              <a:defRPr sz="7700" cap="none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84"/>
          <p:cNvSpPr txBox="1"/>
          <p:nvPr>
            <p:ph idx="1" type="body"/>
          </p:nvPr>
        </p:nvSpPr>
        <p:spPr>
          <a:xfrm>
            <a:off x="1947673" y="1393748"/>
            <a:ext cx="8401429" cy="81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0" i="1" sz="20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3" name="Google Shape;233;p84"/>
          <p:cNvSpPr txBox="1"/>
          <p:nvPr>
            <p:ph idx="10" type="dt"/>
          </p:nvPr>
        </p:nvSpPr>
        <p:spPr>
          <a:xfrm>
            <a:off x="8742955" y="6314439"/>
            <a:ext cx="159662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84"/>
          <p:cNvSpPr txBox="1"/>
          <p:nvPr>
            <p:ph idx="11" type="ftr"/>
          </p:nvPr>
        </p:nvSpPr>
        <p:spPr>
          <a:xfrm>
            <a:off x="1947673" y="6314440"/>
            <a:ext cx="64802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84"/>
          <p:cNvSpPr txBox="1"/>
          <p:nvPr>
            <p:ph idx="12" type="sldNum"/>
          </p:nvPr>
        </p:nvSpPr>
        <p:spPr>
          <a:xfrm>
            <a:off x="11784011" y="1620760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6" name="Google Shape;236;p84" title="Horizontal Rule Line"/>
          <p:cNvCxnSpPr/>
          <p:nvPr/>
        </p:nvCxnSpPr>
        <p:spPr>
          <a:xfrm rot="10800000">
            <a:off x="1" y="6178167"/>
            <a:ext cx="10244326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645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5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9" name="Google Shape;239;p85"/>
          <p:cNvSpPr txBox="1"/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Schoolbook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85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85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85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85"/>
          <p:cNvSpPr txBox="1"/>
          <p:nvPr>
            <p:ph idx="1" type="body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indent="-228600" lvl="4" marL="22860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44" name="Google Shape;244;p85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p85"/>
          <p:cNvSpPr txBox="1"/>
          <p:nvPr>
            <p:ph idx="2" type="body"/>
          </p:nvPr>
        </p:nvSpPr>
        <p:spPr>
          <a:xfrm>
            <a:off x="5326063" y="559678"/>
            <a:ext cx="6103937" cy="5191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6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8" name="Google Shape;248;p86"/>
          <p:cNvSpPr txBox="1"/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Schoolbook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86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86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86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86"/>
          <p:cNvSpPr txBox="1"/>
          <p:nvPr>
            <p:ph idx="1" type="body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indent="-228600" lvl="4" marL="22860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53" name="Google Shape;253;p86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" name="Google Shape;254;p86"/>
          <p:cNvSpPr/>
          <p:nvPr>
            <p:ph idx="2" type="pic"/>
          </p:nvPr>
        </p:nvSpPr>
        <p:spPr>
          <a:xfrm>
            <a:off x="5297488" y="559678"/>
            <a:ext cx="6132512" cy="5191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7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7" name="Google Shape;257;p87"/>
          <p:cNvSpPr txBox="1"/>
          <p:nvPr>
            <p:ph type="title"/>
          </p:nvPr>
        </p:nvSpPr>
        <p:spPr>
          <a:xfrm>
            <a:off x="762000" y="559677"/>
            <a:ext cx="3833906" cy="52749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Schoolbook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87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87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87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1" name="Google Shape;261;p87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2" name="Google Shape;262;p87"/>
          <p:cNvSpPr txBox="1"/>
          <p:nvPr>
            <p:ph idx="1" type="body"/>
          </p:nvPr>
        </p:nvSpPr>
        <p:spPr>
          <a:xfrm>
            <a:off x="5181600" y="559678"/>
            <a:ext cx="6172200" cy="5617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8"/>
          <p:cNvSpPr txBox="1"/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88"/>
          <p:cNvSpPr txBox="1"/>
          <p:nvPr>
            <p:ph idx="1" type="body"/>
          </p:nvPr>
        </p:nvSpPr>
        <p:spPr>
          <a:xfrm>
            <a:off x="5181600" y="540628"/>
            <a:ext cx="6248400" cy="2488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6" name="Google Shape;266;p88"/>
          <p:cNvSpPr txBox="1"/>
          <p:nvPr>
            <p:ph idx="2" type="body"/>
          </p:nvPr>
        </p:nvSpPr>
        <p:spPr>
          <a:xfrm>
            <a:off x="5181600" y="3712467"/>
            <a:ext cx="6248400" cy="2482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7" name="Google Shape;267;p88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88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88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9"/>
          <p:cNvSpPr txBox="1"/>
          <p:nvPr>
            <p:ph type="title"/>
          </p:nvPr>
        </p:nvSpPr>
        <p:spPr>
          <a:xfrm>
            <a:off x="762000" y="557784"/>
            <a:ext cx="3831336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89"/>
          <p:cNvSpPr txBox="1"/>
          <p:nvPr>
            <p:ph idx="1" type="body"/>
          </p:nvPr>
        </p:nvSpPr>
        <p:spPr>
          <a:xfrm>
            <a:off x="5181600" y="558065"/>
            <a:ext cx="624535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b="0" i="1" sz="24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3" name="Google Shape;273;p89"/>
          <p:cNvSpPr txBox="1"/>
          <p:nvPr>
            <p:ph idx="2" type="body"/>
          </p:nvPr>
        </p:nvSpPr>
        <p:spPr>
          <a:xfrm>
            <a:off x="5181600" y="1526671"/>
            <a:ext cx="6245352" cy="1755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4" name="Google Shape;274;p89"/>
          <p:cNvSpPr txBox="1"/>
          <p:nvPr>
            <p:ph idx="3" type="body"/>
          </p:nvPr>
        </p:nvSpPr>
        <p:spPr>
          <a:xfrm>
            <a:off x="5181600" y="3700826"/>
            <a:ext cx="6248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b="0" i="1" sz="24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5" name="Google Shape;275;p89"/>
          <p:cNvSpPr txBox="1"/>
          <p:nvPr>
            <p:ph idx="4" type="body"/>
          </p:nvPr>
        </p:nvSpPr>
        <p:spPr>
          <a:xfrm>
            <a:off x="5181600" y="4669432"/>
            <a:ext cx="6245352" cy="1755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6" name="Google Shape;276;p89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89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89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4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" name="Google Shape;26;p6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4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8" name="Google Shape;28;p6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0"/>
          <p:cNvSpPr txBox="1"/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90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90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90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1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91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91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p57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5" name="Google Shape;295;p57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6" name="Google Shape;296;p57" title="Title"/>
          <p:cNvSpPr txBox="1"/>
          <p:nvPr>
            <p:ph type="ctrTitle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  <a:defRPr b="1" sz="4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97" name="Google Shape;297;p57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8" name="Google Shape;298;p57"/>
          <p:cNvSpPr txBox="1"/>
          <p:nvPr>
            <p:ph idx="1" type="body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9" name="Google Shape;299;p57"/>
          <p:cNvSpPr/>
          <p:nvPr>
            <p:ph idx="2" type="pic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with Image">
  <p:cSld name="Section Header with Image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8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58"/>
          <p:cNvSpPr/>
          <p:nvPr/>
        </p:nvSpPr>
        <p:spPr>
          <a:xfrm rot="-1641210">
            <a:off x="-637324" y="3588176"/>
            <a:ext cx="3860162" cy="1746952"/>
          </a:xfrm>
          <a:prstGeom prst="parallelogram">
            <a:avLst>
              <a:gd fmla="val 5321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3" name="Google Shape;303;p58"/>
          <p:cNvCxnSpPr/>
          <p:nvPr/>
        </p:nvCxnSpPr>
        <p:spPr>
          <a:xfrm flipH="1" rot="10800000">
            <a:off x="0" y="1010090"/>
            <a:ext cx="1785257" cy="90750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4" name="Google Shape;304;p58" title="Title"/>
          <p:cNvSpPr txBox="1"/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  <a:defRPr b="1" sz="4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58" title="Subtitle"/>
          <p:cNvSpPr txBox="1"/>
          <p:nvPr>
            <p:ph idx="1" type="body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06" name="Google Shape;306;p58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7" name="Google Shape;307;p58"/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fmla="val 19585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Google Shape;308;p58"/>
          <p:cNvCxnSpPr/>
          <p:nvPr/>
        </p:nvCxnSpPr>
        <p:spPr>
          <a:xfrm flipH="1" rot="10800000">
            <a:off x="0" y="408562"/>
            <a:ext cx="6595353" cy="3403148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9" name="Google Shape;309;p58"/>
          <p:cNvSpPr/>
          <p:nvPr>
            <p:ph idx="2" type="pic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10" name="Google Shape;310;p58"/>
          <p:cNvCxnSpPr/>
          <p:nvPr/>
        </p:nvCxnSpPr>
        <p:spPr>
          <a:xfrm flipH="1" rot="10800000">
            <a:off x="-17837" y="5266944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1" name="Google Shape;311;p58"/>
          <p:cNvSpPr/>
          <p:nvPr/>
        </p:nvSpPr>
        <p:spPr>
          <a:xfrm rot="-1641210">
            <a:off x="-139035" y="3407045"/>
            <a:ext cx="1438399" cy="236580"/>
          </a:xfrm>
          <a:prstGeom prst="parallelogram">
            <a:avLst>
              <a:gd fmla="val 53218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Google Shape;313;p59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14" name="Google Shape;314;p59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315" name="Google Shape;315;p59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6" name="Google Shape;316;p59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17" name="Google Shape;317;p59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59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067"/>
              </a:buClr>
              <a:buSzPts val="3400"/>
              <a:buFont typeface="Arial Black"/>
              <a:buNone/>
            </a:pPr>
            <a:r>
              <a:rPr b="1" i="0" lang="en-US" sz="3400" u="none" cap="none" strike="noStrike">
                <a:solidFill>
                  <a:srgbClr val="014067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59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59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59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2" name="Google Shape;322;p59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sz="4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59"/>
          <p:cNvSpPr txBox="1"/>
          <p:nvPr>
            <p:ph idx="1" type="body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59"/>
          <p:cNvSpPr txBox="1"/>
          <p:nvPr>
            <p:ph idx="2" type="body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">
  <p:cSld name="Table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0" title="Table"/>
          <p:cNvSpPr/>
          <p:nvPr>
            <p:ph idx="2" type="tbl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7" name="Google Shape;327;p60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4C"/>
              </a:buClr>
              <a:buSzPts val="3400"/>
              <a:buFont typeface="Arial Black"/>
              <a:buNone/>
            </a:pPr>
            <a:r>
              <a:rPr b="1" i="0" lang="en-US" sz="3400" u="none" cap="none" strike="noStrike">
                <a:solidFill>
                  <a:srgbClr val="00194C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8" name="Google Shape;328;p60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329" name="Google Shape;329;p6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0" name="Google Shape;330;p60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31" name="Google Shape;331;p6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2" name="Google Shape;332;p60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60" title="Subtitle"/>
          <p:cNvSpPr txBox="1"/>
          <p:nvPr>
            <p:ph idx="1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4" name="Google Shape;334;p60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60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6" name="Google Shape;336;p60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sz="4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8" name="Google Shape;338;p61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39" name="Google Shape;339;p61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340" name="Google Shape;340;p6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1" name="Google Shape;341;p61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42" name="Google Shape;342;p6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3" name="Google Shape;343;p61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067"/>
              </a:buClr>
              <a:buSzPts val="3400"/>
              <a:buFont typeface="Arial Black"/>
              <a:buNone/>
            </a:pPr>
            <a:r>
              <a:rPr b="1" i="0" lang="en-US" sz="3400" u="none" cap="none" strike="noStrike">
                <a:solidFill>
                  <a:srgbClr val="014067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61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61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61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7" name="Google Shape;347;p61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sz="4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61"/>
          <p:cNvSpPr txBox="1"/>
          <p:nvPr>
            <p:ph idx="1" type="body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">
  <p:cSld name="Thank you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2" title="Title"/>
          <p:cNvSpPr txBox="1"/>
          <p:nvPr>
            <p:ph type="ctrTitle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  <a:defRPr b="1" sz="4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62"/>
          <p:cNvSpPr txBox="1"/>
          <p:nvPr>
            <p:ph idx="1" type="body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2" name="Google Shape;352;p62"/>
          <p:cNvSpPr txBox="1"/>
          <p:nvPr>
            <p:ph idx="2" type="body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3" name="Google Shape;353;p62"/>
          <p:cNvSpPr txBox="1"/>
          <p:nvPr>
            <p:ph idx="3" type="body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4" name="Google Shape;354;p62"/>
          <p:cNvSpPr txBox="1"/>
          <p:nvPr>
            <p:ph idx="4" type="body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5" name="Google Shape;355;p62"/>
          <p:cNvSpPr/>
          <p:nvPr/>
        </p:nvSpPr>
        <p:spPr>
          <a:xfrm>
            <a:off x="6458938" y="3505247"/>
            <a:ext cx="258875" cy="258875"/>
          </a:xfrm>
          <a:custGeom>
            <a:rect b="b" l="l" r="r" t="t"/>
            <a:pathLst>
              <a:path extrusionOk="0" h="21600" w="2160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6" name="Google Shape;356;p62"/>
          <p:cNvSpPr/>
          <p:nvPr/>
        </p:nvSpPr>
        <p:spPr>
          <a:xfrm>
            <a:off x="6507622" y="3897986"/>
            <a:ext cx="161507" cy="296095"/>
          </a:xfrm>
          <a:custGeom>
            <a:rect b="b" l="l" r="r" t="t"/>
            <a:pathLst>
              <a:path extrusionOk="0" h="21600" w="2160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7" name="Google Shape;357;p62"/>
          <p:cNvSpPr/>
          <p:nvPr/>
        </p:nvSpPr>
        <p:spPr>
          <a:xfrm>
            <a:off x="6458938" y="4327945"/>
            <a:ext cx="258875" cy="188273"/>
          </a:xfrm>
          <a:custGeom>
            <a:rect b="b" l="l" r="r" t="t"/>
            <a:pathLst>
              <a:path extrusionOk="0" h="21600" w="2160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8" name="Google Shape;358;p62"/>
          <p:cNvSpPr/>
          <p:nvPr/>
        </p:nvSpPr>
        <p:spPr>
          <a:xfrm>
            <a:off x="6471716" y="4650082"/>
            <a:ext cx="233318" cy="233318"/>
          </a:xfrm>
          <a:custGeom>
            <a:rect b="b" l="l" r="r" t="t"/>
            <a:pathLst>
              <a:path extrusionOk="0" h="21600" w="2160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9" name="Google Shape;359;p62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0" name="Google Shape;360;p62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1" name="Google Shape;361;p62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2" name="Google Shape;362;p62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3" name="Google Shape;363;p62"/>
          <p:cNvSpPr/>
          <p:nvPr>
            <p:ph idx="5" type="pic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Layout 01">
  <p:cSld name="Text Layout 01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92" title="Bullet Points"/>
          <p:cNvSpPr txBox="1"/>
          <p:nvPr>
            <p:ph idx="1" type="body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6" name="Google Shape;366;p92"/>
          <p:cNvSpPr/>
          <p:nvPr/>
        </p:nvSpPr>
        <p:spPr>
          <a:xfrm rot="10800000">
            <a:off x="1839686" y="-6"/>
            <a:ext cx="10352314" cy="5638806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92"/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fmla="val 18638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8" name="Google Shape;368;p92"/>
          <p:cNvCxnSpPr/>
          <p:nvPr/>
        </p:nvCxnSpPr>
        <p:spPr>
          <a:xfrm flipH="1" rot="10800000">
            <a:off x="6375400" y="5047077"/>
            <a:ext cx="1524574" cy="1803400"/>
          </a:xfrm>
          <a:prstGeom prst="straightConnector1">
            <a:avLst/>
          </a:prstGeom>
          <a:noFill/>
          <a:ln cap="flat" cmpd="sng" w="9525">
            <a:solidFill>
              <a:srgbClr val="EAB2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9" name="Google Shape;369;p92" title="Subtitle"/>
          <p:cNvSpPr txBox="1"/>
          <p:nvPr>
            <p:ph idx="2" type="body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0" name="Google Shape;370;p92" title="Title "/>
          <p:cNvSpPr txBox="1"/>
          <p:nvPr>
            <p:ph type="title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sz="4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92"/>
          <p:cNvSpPr/>
          <p:nvPr>
            <p:ph idx="3" type="pic"/>
          </p:nvPr>
        </p:nvSpPr>
        <p:spPr>
          <a:xfrm>
            <a:off x="6604000" y="0"/>
            <a:ext cx="5588000" cy="687224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2" name="Google Shape;372;p92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92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Image">
  <p:cSld name="Title Slide with Image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93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6" name="Google Shape;376;p93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7" name="Google Shape;377;p93"/>
          <p:cNvSpPr/>
          <p:nvPr>
            <p:ph idx="2" type="pic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78" name="Google Shape;378;p93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9" name="Google Shape;379;p93" title="Title"/>
          <p:cNvSpPr txBox="1"/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  <a:defRPr b="1" sz="4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93" title="Subtitle"/>
          <p:cNvSpPr txBox="1"/>
          <p:nvPr>
            <p:ph idx="1" type="subTitle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81" name="Google Shape;381;p93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5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65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5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Layout 02">
  <p:cSld name="Text Layout 02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94"/>
          <p:cNvSpPr/>
          <p:nvPr/>
        </p:nvSpPr>
        <p:spPr>
          <a:xfrm rot="10800000">
            <a:off x="1839686" y="-6"/>
            <a:ext cx="10352314" cy="5638806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94"/>
          <p:cNvSpPr/>
          <p:nvPr>
            <p:ph idx="2" type="pic"/>
          </p:nvPr>
        </p:nvSpPr>
        <p:spPr>
          <a:xfrm>
            <a:off x="6170177" y="1435100"/>
            <a:ext cx="6021821" cy="5422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365750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5" name="Google Shape;385;p94" title="Bullet Points"/>
          <p:cNvSpPr txBox="1"/>
          <p:nvPr>
            <p:ph idx="1" type="body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6" name="Google Shape;386;p94"/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fmla="val 18638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7" name="Google Shape;387;p94"/>
          <p:cNvCxnSpPr/>
          <p:nvPr/>
        </p:nvCxnSpPr>
        <p:spPr>
          <a:xfrm flipH="1" rot="10800000">
            <a:off x="10352314" y="1185452"/>
            <a:ext cx="1839685" cy="1633948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8" name="Google Shape;388;p94" title="Subtitle"/>
          <p:cNvSpPr txBox="1"/>
          <p:nvPr>
            <p:ph idx="3" type="body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9" name="Google Shape;389;p94"/>
          <p:cNvSpPr txBox="1"/>
          <p:nvPr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4C"/>
              </a:buClr>
              <a:buSzPts val="3400"/>
              <a:buFont typeface="Arial Black"/>
              <a:buNone/>
            </a:pPr>
            <a:r>
              <a:rPr b="1" i="0" lang="en-US" sz="3400" u="none" cap="none" strike="noStrike">
                <a:solidFill>
                  <a:srgbClr val="00194C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4" title="Title "/>
          <p:cNvSpPr txBox="1"/>
          <p:nvPr>
            <p:ph type="title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sz="4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94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94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ion with Subtitle">
  <p:cSld name="Comparision with Subtitle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4" name="Google Shape;394;p95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95" name="Google Shape;395;p95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396" name="Google Shape;396;p95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7" name="Google Shape;397;p95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98" name="Google Shape;398;p95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9" name="Google Shape;399;p95"/>
          <p:cNvSpPr txBox="1"/>
          <p:nvPr>
            <p:ph idx="1" type="body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0" name="Google Shape;400;p95" title="Bullet Points"/>
          <p:cNvSpPr txBox="1"/>
          <p:nvPr>
            <p:ph idx="2" type="body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1" name="Google Shape;401;p95"/>
          <p:cNvSpPr txBox="1"/>
          <p:nvPr>
            <p:ph idx="3" type="body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2" name="Google Shape;402;p95" title="Bullet Points"/>
          <p:cNvSpPr txBox="1"/>
          <p:nvPr>
            <p:ph idx="4" type="body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3" name="Google Shape;403;p95" title="Subtitle"/>
          <p:cNvSpPr txBox="1"/>
          <p:nvPr>
            <p:ph idx="5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4" name="Google Shape;404;p95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4C"/>
              </a:buClr>
              <a:buSzPts val="3400"/>
              <a:buFont typeface="Arial Black"/>
              <a:buNone/>
            </a:pPr>
            <a:r>
              <a:rPr b="1" i="0" lang="en-US" sz="3400" u="none" cap="none" strike="noStrike">
                <a:solidFill>
                  <a:srgbClr val="00194C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95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95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95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8" name="Google Shape;408;p95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sz="4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">
  <p:cSld name="Chart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96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4C"/>
              </a:buClr>
              <a:buSzPts val="3400"/>
              <a:buFont typeface="Arial Black"/>
              <a:buNone/>
            </a:pPr>
            <a:r>
              <a:rPr b="1" i="0" lang="en-US" sz="3400" u="none" cap="none" strike="noStrike">
                <a:solidFill>
                  <a:srgbClr val="00194C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1" name="Google Shape;411;p96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412" name="Google Shape;412;p9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3" name="Google Shape;413;p96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14" name="Google Shape;414;p9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5" name="Google Shape;415;p96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96" title="Subtitle"/>
          <p:cNvSpPr txBox="1"/>
          <p:nvPr>
            <p:ph idx="1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7" name="Google Shape;417;p96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96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9" name="Google Shape;419;p96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sz="4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96"/>
          <p:cNvSpPr txBox="1"/>
          <p:nvPr>
            <p:ph idx="2" type="body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1" name="Google Shape;421;p96" title="Chart"/>
          <p:cNvSpPr/>
          <p:nvPr>
            <p:ph idx="3" type="chart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rge Photo">
  <p:cSld name="Large Photo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97"/>
          <p:cNvSpPr/>
          <p:nvPr/>
        </p:nvSpPr>
        <p:spPr>
          <a:xfrm flipH="1" rot="10800000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97" title="Image"/>
          <p:cNvSpPr/>
          <p:nvPr>
            <p:ph idx="2" type="pic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0" spcFirstLastPara="1" rIns="91425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b="0" i="1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25" name="Google Shape;425;p97"/>
          <p:cNvCxnSpPr/>
          <p:nvPr/>
        </p:nvCxnSpPr>
        <p:spPr>
          <a:xfrm flipH="1" rot="10800000">
            <a:off x="0" y="5344886"/>
            <a:ext cx="2362200" cy="1240972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6" name="Google Shape;426;p97" title="Title "/>
          <p:cNvSpPr txBox="1"/>
          <p:nvPr>
            <p:ph type="title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lt1">
              <a:alpha val="89411"/>
            </a:schemeClr>
          </a:solidFill>
          <a:ln>
            <a:noFill/>
          </a:ln>
        </p:spPr>
        <p:txBody>
          <a:bodyPr anchorCtr="0" anchor="ctr" bIns="0" lIns="28800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98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9" name="Google Shape;429;p98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0" name="Google Shape;430;p98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1" name="Google Shape;431;p98" title="Title"/>
          <p:cNvSpPr txBox="1"/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  <a:defRPr b="1" sz="4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98" title="Subtitle"/>
          <p:cNvSpPr txBox="1"/>
          <p:nvPr>
            <p:ph idx="1" type="subTitle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33" name="Google Shape;433;p98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99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99"/>
          <p:cNvSpPr/>
          <p:nvPr/>
        </p:nvSpPr>
        <p:spPr>
          <a:xfrm rot="-1641210">
            <a:off x="-637324" y="3588176"/>
            <a:ext cx="3860162" cy="1746952"/>
          </a:xfrm>
          <a:prstGeom prst="parallelogram">
            <a:avLst>
              <a:gd fmla="val 5321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7" name="Google Shape;437;p99"/>
          <p:cNvCxnSpPr/>
          <p:nvPr/>
        </p:nvCxnSpPr>
        <p:spPr>
          <a:xfrm flipH="1" rot="10800000">
            <a:off x="0" y="1010090"/>
            <a:ext cx="1785257" cy="90750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8" name="Google Shape;438;p99" title="Title"/>
          <p:cNvSpPr txBox="1"/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  <a:defRPr b="1" sz="4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99" title="Subtitle"/>
          <p:cNvSpPr txBox="1"/>
          <p:nvPr>
            <p:ph idx="1" type="body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40" name="Google Shape;440;p99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1" name="Google Shape;441;p99"/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fmla="val 19585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2" name="Google Shape;442;p99"/>
          <p:cNvCxnSpPr/>
          <p:nvPr/>
        </p:nvCxnSpPr>
        <p:spPr>
          <a:xfrm flipH="1" rot="10800000">
            <a:off x="0" y="408562"/>
            <a:ext cx="6595353" cy="3403148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3" name="Google Shape;443;p99"/>
          <p:cNvCxnSpPr/>
          <p:nvPr/>
        </p:nvCxnSpPr>
        <p:spPr>
          <a:xfrm flipH="1" rot="10800000">
            <a:off x="-17837" y="5266944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4" name="Google Shape;444;p99"/>
          <p:cNvSpPr/>
          <p:nvPr/>
        </p:nvSpPr>
        <p:spPr>
          <a:xfrm rot="-1641210">
            <a:off x="-139035" y="3407045"/>
            <a:ext cx="1438399" cy="236580"/>
          </a:xfrm>
          <a:prstGeom prst="parallelogram">
            <a:avLst>
              <a:gd fmla="val 5321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6" name="Google Shape;446;p100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47" name="Google Shape;447;p100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448" name="Google Shape;448;p10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49" name="Google Shape;449;p100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50" name="Google Shape;450;p10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1" name="Google Shape;451;p100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067"/>
              </a:buClr>
              <a:buSzPts val="3400"/>
              <a:buFont typeface="Arial Black"/>
              <a:buNone/>
            </a:pPr>
            <a:r>
              <a:rPr b="1" i="0" lang="en-US" sz="3400" u="none" cap="none" strike="noStrike">
                <a:solidFill>
                  <a:srgbClr val="014067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00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100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100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5" name="Google Shape;455;p100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sz="4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100"/>
          <p:cNvSpPr txBox="1"/>
          <p:nvPr>
            <p:ph idx="1" type="body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7" name="Google Shape;457;p100"/>
          <p:cNvSpPr txBox="1"/>
          <p:nvPr>
            <p:ph idx="2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8" name="Google Shape;458;p100"/>
          <p:cNvSpPr txBox="1"/>
          <p:nvPr>
            <p:ph idx="3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9" name="Google Shape;459;p100"/>
          <p:cNvSpPr txBox="1"/>
          <p:nvPr>
            <p:ph idx="4" type="body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01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2" name="Google Shape;462;p101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3" name="Google Shape;463;p101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4" name="Google Shape;464;p101" title="Title"/>
          <p:cNvSpPr txBox="1"/>
          <p:nvPr>
            <p:ph type="ctrTitle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  <a:defRPr b="1" sz="4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65" name="Google Shape;465;p101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6" name="Google Shape;466;p101"/>
          <p:cNvSpPr txBox="1"/>
          <p:nvPr>
            <p:ph idx="1" type="body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7" name="Google Shape;467;p101"/>
          <p:cNvSpPr txBox="1"/>
          <p:nvPr>
            <p:ph idx="2" type="body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02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4C"/>
              </a:buClr>
              <a:buSzPts val="3400"/>
              <a:buFont typeface="Arial Black"/>
              <a:buNone/>
            </a:pPr>
            <a:r>
              <a:rPr b="1" i="0" lang="en-US" sz="3400" u="none" cap="none" strike="noStrike">
                <a:solidFill>
                  <a:srgbClr val="00194C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102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471" name="Google Shape;471;p102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72" name="Google Shape;472;p102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73" name="Google Shape;473;p102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4" name="Google Shape;474;p102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102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102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03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4C"/>
              </a:buClr>
              <a:buSzPts val="3400"/>
              <a:buFont typeface="Arial Black"/>
              <a:buNone/>
            </a:pPr>
            <a:r>
              <a:rPr b="1" i="0" lang="en-US" sz="3400" u="none" cap="none" strike="noStrike">
                <a:solidFill>
                  <a:srgbClr val="00194C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9" name="Google Shape;479;p103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480" name="Google Shape;480;p103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1" name="Google Shape;481;p103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82" name="Google Shape;482;p103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3" name="Google Shape;483;p103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103" title="Title "/>
          <p:cNvSpPr txBox="1"/>
          <p:nvPr>
            <p:ph type="title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sz="4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103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103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6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6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6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2" name="Google Shape;42;p66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3" name="Google Shape;43;p6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04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6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7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7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1" name="Google Shape;51;p67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7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6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6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0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70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0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70" name="Google Shape;70;p70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7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50.xml"/><Relationship Id="rId6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2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5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5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5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4" title="Page Number Shape"/>
          <p:cNvSpPr/>
          <p:nvPr/>
        </p:nvSpPr>
        <p:spPr>
          <a:xfrm>
            <a:off x="11784011" y="5380580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19" name="Google Shape;119;p54"/>
          <p:cNvSpPr txBox="1"/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Century Schoolbook"/>
              <a:buNone/>
              <a:defRPr b="0" i="1" sz="5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54"/>
          <p:cNvSpPr txBox="1"/>
          <p:nvPr>
            <p:ph idx="1" type="body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1" name="Google Shape;121;p54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2" name="Google Shape;122;p54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12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3" name="Google Shape;123;p54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4" name="Google Shape;124;p54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6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0" name="Google Shape;290;p56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1" name="Google Shape;291;p56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Relationship Id="rId9" Type="http://schemas.openxmlformats.org/officeDocument/2006/relationships/image" Target="../media/image29.png"/><Relationship Id="rId5" Type="http://schemas.openxmlformats.org/officeDocument/2006/relationships/image" Target="../media/image26.png"/><Relationship Id="rId6" Type="http://schemas.openxmlformats.org/officeDocument/2006/relationships/image" Target="../media/image31.png"/><Relationship Id="rId7" Type="http://schemas.openxmlformats.org/officeDocument/2006/relationships/image" Target="../media/image30.png"/><Relationship Id="rId8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85.png"/><Relationship Id="rId5" Type="http://schemas.openxmlformats.org/officeDocument/2006/relationships/image" Target="../media/image34.png"/><Relationship Id="rId6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0" Type="http://schemas.openxmlformats.org/officeDocument/2006/relationships/image" Target="../media/image49.png"/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6.png"/><Relationship Id="rId4" Type="http://schemas.openxmlformats.org/officeDocument/2006/relationships/image" Target="../media/image42.png"/><Relationship Id="rId9" Type="http://schemas.openxmlformats.org/officeDocument/2006/relationships/image" Target="../media/image45.png"/><Relationship Id="rId5" Type="http://schemas.openxmlformats.org/officeDocument/2006/relationships/image" Target="../media/image47.png"/><Relationship Id="rId6" Type="http://schemas.openxmlformats.org/officeDocument/2006/relationships/image" Target="../media/image41.png"/><Relationship Id="rId7" Type="http://schemas.openxmlformats.org/officeDocument/2006/relationships/image" Target="../media/image44.png"/><Relationship Id="rId8" Type="http://schemas.openxmlformats.org/officeDocument/2006/relationships/image" Target="../media/image4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0.png"/><Relationship Id="rId4" Type="http://schemas.openxmlformats.org/officeDocument/2006/relationships/image" Target="../media/image8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5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1.png"/><Relationship Id="rId4" Type="http://schemas.openxmlformats.org/officeDocument/2006/relationships/image" Target="../media/image5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3.png"/><Relationship Id="rId4" Type="http://schemas.openxmlformats.org/officeDocument/2006/relationships/image" Target="../media/image6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8.png"/><Relationship Id="rId4" Type="http://schemas.openxmlformats.org/officeDocument/2006/relationships/image" Target="../media/image57.png"/><Relationship Id="rId5" Type="http://schemas.openxmlformats.org/officeDocument/2006/relationships/image" Target="../media/image6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87.png"/><Relationship Id="rId4" Type="http://schemas.openxmlformats.org/officeDocument/2006/relationships/image" Target="../media/image7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7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7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7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76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77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80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81.png"/><Relationship Id="rId4" Type="http://schemas.openxmlformats.org/officeDocument/2006/relationships/image" Target="../media/image8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8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84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"/>
          <p:cNvSpPr txBox="1"/>
          <p:nvPr>
            <p:ph type="ctrTitle"/>
          </p:nvPr>
        </p:nvSpPr>
        <p:spPr>
          <a:xfrm>
            <a:off x="5747656" y="1264197"/>
            <a:ext cx="5670487" cy="42689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400"/>
              <a:buFont typeface="Cambria"/>
              <a:buNone/>
            </a:pPr>
            <a:r>
              <a:rPr lang="en-US" sz="5400">
                <a:solidFill>
                  <a:srgbClr val="F2F2F2"/>
                </a:solidFill>
                <a:latin typeface="Cambria"/>
                <a:ea typeface="Cambria"/>
                <a:cs typeface="Cambria"/>
                <a:sym typeface="Cambria"/>
              </a:rPr>
              <a:t>PART 4</a:t>
            </a:r>
            <a:br>
              <a:rPr lang="en-US" sz="5400">
                <a:solidFill>
                  <a:srgbClr val="F2F2F2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US" sz="3600">
                <a:solidFill>
                  <a:srgbClr val="00C6BB"/>
                </a:solidFill>
                <a:latin typeface="Cambria"/>
                <a:ea typeface="Cambria"/>
                <a:cs typeface="Cambria"/>
                <a:sym typeface="Cambria"/>
              </a:rPr>
              <a:t>EVERYDAY JAVA</a:t>
            </a:r>
            <a:endParaRPr sz="3600">
              <a:solidFill>
                <a:srgbClr val="00C6B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4" name="Google Shape;494;p1"/>
          <p:cNvSpPr txBox="1"/>
          <p:nvPr>
            <p:ph idx="1" type="subTitle"/>
          </p:nvPr>
        </p:nvSpPr>
        <p:spPr>
          <a:xfrm>
            <a:off x="667666" y="4151085"/>
            <a:ext cx="4633806" cy="159118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0" lang="en-US" sz="2800">
                <a:solidFill>
                  <a:srgbClr val="D8D8D8"/>
                </a:solidFill>
              </a:rPr>
              <a:t>Modern Java In Action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sz="1600">
                <a:solidFill>
                  <a:srgbClr val="D8D8D8"/>
                </a:solidFill>
              </a:rPr>
              <a:t>Raoul-Gabriel Urma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sz="1600">
                <a:solidFill>
                  <a:srgbClr val="D8D8D8"/>
                </a:solidFill>
              </a:rPr>
              <a:t>Mario Fusco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sz="1600">
                <a:solidFill>
                  <a:srgbClr val="D8D8D8"/>
                </a:solidFill>
              </a:rPr>
              <a:t>Alan Mycroft</a:t>
            </a:r>
            <a:endParaRPr sz="1600">
              <a:solidFill>
                <a:srgbClr val="D8D8D8"/>
              </a:solidFill>
            </a:endParaRPr>
          </a:p>
        </p:txBody>
      </p:sp>
      <p:pic>
        <p:nvPicPr>
          <p:cNvPr id="495" name="Google Shape;495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1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11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11"/>
          <p:cNvSpPr txBox="1"/>
          <p:nvPr/>
        </p:nvSpPr>
        <p:spPr>
          <a:xfrm>
            <a:off x="913800" y="422346"/>
            <a:ext cx="103644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FLATMAP</a:t>
            </a:r>
            <a:endParaRPr sz="36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92" name="Google Shape;592;p11"/>
          <p:cNvSpPr/>
          <p:nvPr/>
        </p:nvSpPr>
        <p:spPr>
          <a:xfrm>
            <a:off x="5930173" y="2472109"/>
            <a:ext cx="380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Unfortunately, this code doesn’t compile</a:t>
            </a:r>
            <a:endParaRPr b="0" i="0" sz="5400" u="none" cap="none" strike="noStrike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93" name="Google Shape;593;p11"/>
          <p:cNvSpPr/>
          <p:nvPr/>
        </p:nvSpPr>
        <p:spPr>
          <a:xfrm>
            <a:off x="6549456" y="4178607"/>
            <a:ext cx="243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AF772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flatM</a:t>
            </a:r>
            <a:r>
              <a:rPr lang="en-US" sz="5400">
                <a:solidFill>
                  <a:srgbClr val="AF772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</a:t>
            </a:r>
            <a:endParaRPr b="0" i="0" sz="5400" u="none" cap="none" strike="noStrike">
              <a:solidFill>
                <a:srgbClr val="AF772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94" name="Google Shape;594;p11"/>
          <p:cNvSpPr/>
          <p:nvPr/>
        </p:nvSpPr>
        <p:spPr>
          <a:xfrm>
            <a:off x="5095726" y="2940400"/>
            <a:ext cx="547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Person::getCar returns Optional&lt;Car&gt;</a:t>
            </a:r>
            <a:endParaRPr b="0" i="0" sz="5400" u="none" cap="none" strike="noStrike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95" name="Google Shape;595;p11"/>
          <p:cNvSpPr txBox="1"/>
          <p:nvPr/>
        </p:nvSpPr>
        <p:spPr>
          <a:xfrm>
            <a:off x="1198550" y="1323250"/>
            <a:ext cx="41895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getCarInsuranceName(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person) {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person.getCar().getInsurance().getName();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596" name="Google Shape;596;p11"/>
          <p:cNvSpPr txBox="1"/>
          <p:nvPr/>
        </p:nvSpPr>
        <p:spPr>
          <a:xfrm>
            <a:off x="1089475" y="2382750"/>
            <a:ext cx="41895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optPerson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 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Optional.of(person);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name =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optPerson.map(Person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getCar)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.map(Car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getInsurance)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.map(Insurance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getName);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7" name="Google Shape;597;p11"/>
          <p:cNvSpPr txBox="1"/>
          <p:nvPr/>
        </p:nvSpPr>
        <p:spPr>
          <a:xfrm>
            <a:off x="1198550" y="3965450"/>
            <a:ext cx="4601400" cy="1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getCarInsuranceName(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person) {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person.flatMap(Person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getCar)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.flatMap(Car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getInsurance)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.map(Insurance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getName)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.orElse(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"Unknown"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</p:txBody>
      </p:sp>
      <p:pic>
        <p:nvPicPr>
          <p:cNvPr id="598" name="Google Shape;59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7325" y="4205600"/>
            <a:ext cx="1683550" cy="62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3"/>
          <p:cNvSpPr txBox="1"/>
          <p:nvPr/>
        </p:nvSpPr>
        <p:spPr>
          <a:xfrm>
            <a:off x="913775" y="618517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Explanation</a:t>
            </a:r>
            <a:endParaRPr sz="36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604" name="Google Shape;60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938" y="2433267"/>
            <a:ext cx="709612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2"/>
          <p:cNvSpPr txBox="1"/>
          <p:nvPr/>
        </p:nvSpPr>
        <p:spPr>
          <a:xfrm>
            <a:off x="913775" y="618517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IS THERE ANY DIFFERENCES BETWEEN STREAM AND OPTIONAL</a:t>
            </a:r>
            <a:endParaRPr sz="24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610" name="Google Shape;61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4015" y="2366645"/>
            <a:ext cx="908685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4"/>
          <p:cNvSpPr txBox="1"/>
          <p:nvPr/>
        </p:nvSpPr>
        <p:spPr>
          <a:xfrm>
            <a:off x="913775" y="618517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Using stream with optional</a:t>
            </a:r>
            <a:endParaRPr sz="24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616" name="Google Shape;61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100" y="1829980"/>
            <a:ext cx="2802725" cy="1383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0475" y="1910121"/>
            <a:ext cx="2802725" cy="1519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3950" y="3497975"/>
            <a:ext cx="2418899" cy="138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1250" y="3650800"/>
            <a:ext cx="2712395" cy="138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775" y="3953625"/>
            <a:ext cx="1984775" cy="12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14"/>
          <p:cNvSpPr txBox="1"/>
          <p:nvPr/>
        </p:nvSpPr>
        <p:spPr>
          <a:xfrm>
            <a:off x="3738625" y="2206050"/>
            <a:ext cx="5058000" cy="23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getCarInsuranceNames(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persons) {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persons.stream()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.map(Person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getCar)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.map(optCar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optCar.flatMap(Car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getInsurance))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.map(optInsurance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optInsurance.map(Insurance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getName))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.flatMap(Optional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stream)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.collect(toSet());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5f3b2af8cc_2_0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Combination 2 Optionals</a:t>
            </a:r>
            <a:endParaRPr/>
          </a:p>
        </p:txBody>
      </p:sp>
      <p:sp>
        <p:nvSpPr>
          <p:cNvPr id="627" name="Google Shape;627;g5f3b2af8cc_2_0"/>
          <p:cNvSpPr txBox="1"/>
          <p:nvPr/>
        </p:nvSpPr>
        <p:spPr>
          <a:xfrm>
            <a:off x="7136000" y="3518650"/>
            <a:ext cx="45951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=&gt; Too closely with the null checks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=&gt; Not the good solution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28" name="Google Shape;628;g5f3b2af8cc_2_0"/>
          <p:cNvSpPr txBox="1"/>
          <p:nvPr/>
        </p:nvSpPr>
        <p:spPr>
          <a:xfrm>
            <a:off x="1785425" y="5237325"/>
            <a:ext cx="27234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FF"/>
                </a:solidFill>
              </a:rPr>
              <a:t>Much better way =&gt;&gt;&gt;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629" name="Google Shape;629;g5f3b2af8cc_2_0"/>
          <p:cNvSpPr txBox="1"/>
          <p:nvPr/>
        </p:nvSpPr>
        <p:spPr>
          <a:xfrm>
            <a:off x="668050" y="2002225"/>
            <a:ext cx="54606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Insurance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findCheapestInsurance(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person,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car) {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queries services provided by the different insurance companies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compare all those data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cheapestCompany;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g5f3b2af8cc_2_0"/>
          <p:cNvSpPr txBox="1"/>
          <p:nvPr/>
        </p:nvSpPr>
        <p:spPr>
          <a:xfrm>
            <a:off x="531375" y="3311650"/>
            <a:ext cx="6551100" cy="1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Insurance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nullSafeFindCheapestInsurance(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person,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car) {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(person.isPresent() &amp;&amp; car.isPresent()) {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Optional.of(findCheapestInsurance(person.get(), car.get()));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Optional.empty();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1" name="Google Shape;631;g5f3b2af8cc_2_0"/>
          <p:cNvSpPr txBox="1"/>
          <p:nvPr/>
        </p:nvSpPr>
        <p:spPr>
          <a:xfrm>
            <a:off x="4737900" y="5272425"/>
            <a:ext cx="60225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Insurance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nullSafeFindCheapestInsuranceQuiz(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person,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car) {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person.flatMap(p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car.map(c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findCheapestInsurance(p, c)));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5f3b2af8cc_0_52"/>
          <p:cNvSpPr/>
          <p:nvPr>
            <p:ph idx="2" type="tbl"/>
          </p:nvPr>
        </p:nvSpPr>
        <p:spPr>
          <a:xfrm>
            <a:off x="531375" y="1585149"/>
            <a:ext cx="10993500" cy="45129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6"/>
                </a:solidFill>
              </a:rPr>
              <a:t>Java 8</a:t>
            </a:r>
            <a:endParaRPr b="1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get()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orElse(T other)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orElseGet(Supplier&lt;? extends T&gt; other)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or(Supplier&lt;? extends Optional&lt;? extends T&gt;&gt;  supplier)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orElseThrow(Supplier&lt;? extends X&gt; exceptionSupplier)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ifPresent(Consumer&lt;? extends T&gt; consumer)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6"/>
                </a:solidFill>
              </a:rPr>
              <a:t>Additional methods in Java 9</a:t>
            </a:r>
            <a:endParaRPr b="1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ifPresentOrElse(Consumer&lt;? super T&gt; action, Runnable emptyAction)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g5f3b2af8cc_0_52"/>
          <p:cNvSpPr txBox="1"/>
          <p:nvPr>
            <p:ph type="title"/>
          </p:nvPr>
        </p:nvSpPr>
        <p:spPr>
          <a:xfrm>
            <a:off x="518674" y="209025"/>
            <a:ext cx="100602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Getting the value included the Optional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5f3b2af8cc_2_11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Filter in Optional</a:t>
            </a:r>
            <a:endParaRPr/>
          </a:p>
        </p:txBody>
      </p:sp>
      <p:sp>
        <p:nvSpPr>
          <p:cNvPr id="643" name="Google Shape;643;g5f3b2af8cc_2_11"/>
          <p:cNvSpPr/>
          <p:nvPr/>
        </p:nvSpPr>
        <p:spPr>
          <a:xfrm>
            <a:off x="6695650" y="3382525"/>
            <a:ext cx="318000" cy="732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g5f3b2af8cc_2_11"/>
          <p:cNvSpPr txBox="1"/>
          <p:nvPr/>
        </p:nvSpPr>
        <p:spPr>
          <a:xfrm>
            <a:off x="2338300" y="1623125"/>
            <a:ext cx="9032700" cy="20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Insurance</a:t>
            </a:r>
            <a:r>
              <a:rPr lang="en-US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insurance = ...;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(insurance !=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"CambridgeInsurance"</a:t>
            </a:r>
            <a:r>
              <a:rPr lang="en-US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.equals(insurance.getName())){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"ok"</a:t>
            </a:r>
            <a:r>
              <a:rPr lang="en-US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5" name="Google Shape;645;g5f3b2af8cc_2_11"/>
          <p:cNvSpPr txBox="1"/>
          <p:nvPr/>
        </p:nvSpPr>
        <p:spPr>
          <a:xfrm>
            <a:off x="2372350" y="4345675"/>
            <a:ext cx="8964600" cy="12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-US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Insurance</a:t>
            </a:r>
            <a:r>
              <a:rPr lang="en-US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optInsurance = ...;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optInsurance.filter(insurance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"CambridgeInsurance"</a:t>
            </a:r>
            <a:r>
              <a:rPr lang="en-US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.equals(insurance.getName()))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.ifPresent(x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System.out.println(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"ok"</a:t>
            </a:r>
            <a:r>
              <a:rPr lang="en-US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5f3b2af8cc_2_22"/>
          <p:cNvSpPr/>
          <p:nvPr>
            <p:ph idx="2" type="tbl"/>
          </p:nvPr>
        </p:nvSpPr>
        <p:spPr>
          <a:xfrm>
            <a:off x="531375" y="1596174"/>
            <a:ext cx="10993500" cy="45018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1" name="Google Shape;651;g5f3b2af8cc_2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225" y="225425"/>
            <a:ext cx="6838950" cy="18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g5f3b2af8cc_2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6425" y="2045250"/>
            <a:ext cx="7522525" cy="431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f3b2af8cc_2_30"/>
          <p:cNvSpPr/>
          <p:nvPr>
            <p:ph idx="2" type="tbl"/>
          </p:nvPr>
        </p:nvSpPr>
        <p:spPr>
          <a:xfrm>
            <a:off x="470025" y="3660800"/>
            <a:ext cx="5501100" cy="14964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Use Optional</a:t>
            </a:r>
            <a:endParaRPr b="1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optValue = Optional.ofNullable(map.get(“key”));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g5f3b2af8cc_2_30"/>
          <p:cNvSpPr txBox="1"/>
          <p:nvPr>
            <p:ph idx="1" type="body"/>
          </p:nvPr>
        </p:nvSpPr>
        <p:spPr>
          <a:xfrm>
            <a:off x="520500" y="1376925"/>
            <a:ext cx="5875200" cy="128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Wrapping a potentially null value in an Optional</a:t>
            </a:r>
            <a:br>
              <a:rPr lang="en-US"/>
            </a:br>
            <a:r>
              <a:rPr lang="en-US"/>
              <a:t>		</a:t>
            </a:r>
            <a:br>
              <a:rPr lang="en-US"/>
            </a:br>
            <a:r>
              <a:rPr lang="en-US"/>
              <a:t>			</a:t>
            </a:r>
            <a:r>
              <a:rPr b="1" lang="en-US">
                <a:solidFill>
                  <a:schemeClr val="dk1"/>
                </a:solidFill>
              </a:rPr>
              <a:t>Map&lt;String, Object&gt; map;</a:t>
            </a:r>
            <a:endParaRPr b="1"/>
          </a:p>
        </p:txBody>
      </p:sp>
      <p:sp>
        <p:nvSpPr>
          <p:cNvPr id="659" name="Google Shape;659;g5f3b2af8cc_2_30"/>
          <p:cNvSpPr txBox="1"/>
          <p:nvPr>
            <p:ph type="title"/>
          </p:nvPr>
        </p:nvSpPr>
        <p:spPr>
          <a:xfrm>
            <a:off x="518675" y="209025"/>
            <a:ext cx="96417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examples of using Optional</a:t>
            </a:r>
            <a:endParaRPr/>
          </a:p>
        </p:txBody>
      </p:sp>
      <p:sp>
        <p:nvSpPr>
          <p:cNvPr id="660" name="Google Shape;660;g5f3b2af8cc_2_30"/>
          <p:cNvSpPr/>
          <p:nvPr>
            <p:ph idx="2" type="tbl"/>
          </p:nvPr>
        </p:nvSpPr>
        <p:spPr>
          <a:xfrm>
            <a:off x="6096000" y="2921475"/>
            <a:ext cx="4500900" cy="15861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&lt;Integer&gt; stringToInt(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s)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Optional.of(Integer.parseInt(s));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NumberFormatException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e)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Optional.empty();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g5f3b2af8cc_2_30"/>
          <p:cNvSpPr txBox="1"/>
          <p:nvPr>
            <p:ph idx="1" type="body"/>
          </p:nvPr>
        </p:nvSpPr>
        <p:spPr>
          <a:xfrm>
            <a:off x="6019800" y="1384950"/>
            <a:ext cx="5875200" cy="128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Exceptions vs Optional</a:t>
            </a:r>
            <a:endParaRPr b="1"/>
          </a:p>
        </p:txBody>
      </p:sp>
      <p:pic>
        <p:nvPicPr>
          <p:cNvPr id="662" name="Google Shape;662;g5f3b2af8cc_2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4400" y="3181650"/>
            <a:ext cx="1879750" cy="7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g5f3b2af8cc_2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3800" y="3904950"/>
            <a:ext cx="1413275" cy="57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g5f3b2af8cc_2_30"/>
          <p:cNvSpPr txBox="1"/>
          <p:nvPr/>
        </p:nvSpPr>
        <p:spPr>
          <a:xfrm>
            <a:off x="402200" y="2740475"/>
            <a:ext cx="39267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normal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value = map.get(“key”);</a:t>
            </a:r>
            <a:endParaRPr/>
          </a:p>
        </p:txBody>
      </p:sp>
      <p:sp>
        <p:nvSpPr>
          <p:cNvPr id="665" name="Google Shape;665;g5f3b2af8cc_2_30"/>
          <p:cNvSpPr txBox="1"/>
          <p:nvPr/>
        </p:nvSpPr>
        <p:spPr>
          <a:xfrm>
            <a:off x="3538075" y="3022775"/>
            <a:ext cx="39267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can return null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5f3b2af8cc_2_39"/>
          <p:cNvSpPr/>
          <p:nvPr>
            <p:ph idx="2" type="tbl"/>
          </p:nvPr>
        </p:nvSpPr>
        <p:spPr>
          <a:xfrm>
            <a:off x="531375" y="4165325"/>
            <a:ext cx="5501100" cy="19326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=&gt; shouldn’t use (not a common one)</a:t>
            </a:r>
            <a:endParaRPr/>
          </a:p>
        </p:txBody>
      </p:sp>
      <p:sp>
        <p:nvSpPr>
          <p:cNvPr id="671" name="Google Shape;671;g5f3b2af8cc_2_39"/>
          <p:cNvSpPr txBox="1"/>
          <p:nvPr>
            <p:ph idx="1" type="body"/>
          </p:nvPr>
        </p:nvSpPr>
        <p:spPr>
          <a:xfrm>
            <a:off x="520500" y="1529325"/>
            <a:ext cx="8654400" cy="128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Primitive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optionals (OptionalInt, OptionalLong, OptionalDouble,...)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2" name="Google Shape;672;g5f3b2af8cc_2_39"/>
          <p:cNvSpPr txBox="1"/>
          <p:nvPr>
            <p:ph type="title"/>
          </p:nvPr>
        </p:nvSpPr>
        <p:spPr>
          <a:xfrm>
            <a:off x="518675" y="209025"/>
            <a:ext cx="96417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examples of using Optional</a:t>
            </a:r>
            <a:endParaRPr/>
          </a:p>
        </p:txBody>
      </p:sp>
      <p:sp>
        <p:nvSpPr>
          <p:cNvPr id="673" name="Google Shape;673;g5f3b2af8cc_2_39"/>
          <p:cNvSpPr/>
          <p:nvPr>
            <p:ph idx="2" type="tbl"/>
          </p:nvPr>
        </p:nvSpPr>
        <p:spPr>
          <a:xfrm>
            <a:off x="5956625" y="2664800"/>
            <a:ext cx="5501100" cy="34332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g5f3b2af8cc_2_39"/>
          <p:cNvSpPr txBox="1"/>
          <p:nvPr/>
        </p:nvSpPr>
        <p:spPr>
          <a:xfrm>
            <a:off x="1494600" y="2378150"/>
            <a:ext cx="4601400" cy="1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getCarInsuranceName(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person) {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person.flatMap(Person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getCar)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.flatMap(Car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getInsurance)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.map(Insurance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getName)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.orElse(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"Unknown"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"/>
          <p:cNvSpPr/>
          <p:nvPr/>
        </p:nvSpPr>
        <p:spPr>
          <a:xfrm>
            <a:off x="5683416" y="3317336"/>
            <a:ext cx="6181200" cy="82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7A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Default methods</a:t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1" name="Google Shape;501;p2"/>
          <p:cNvSpPr/>
          <p:nvPr/>
        </p:nvSpPr>
        <p:spPr>
          <a:xfrm>
            <a:off x="5683416" y="1938505"/>
            <a:ext cx="6181200" cy="82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7A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New Date and Time API</a:t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2" name="Google Shape;502;p2"/>
          <p:cNvSpPr txBox="1"/>
          <p:nvPr>
            <p:ph type="title"/>
          </p:nvPr>
        </p:nvSpPr>
        <p:spPr>
          <a:xfrm>
            <a:off x="232756" y="559678"/>
            <a:ext cx="4363150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mbria"/>
              <a:buNone/>
            </a:pPr>
            <a:r>
              <a:rPr lang="en-US" sz="5400">
                <a:latin typeface="Cambria"/>
                <a:ea typeface="Cambria"/>
                <a:cs typeface="Cambria"/>
                <a:sym typeface="Cambria"/>
              </a:rPr>
              <a:t>Fundamentals</a:t>
            </a:r>
            <a:endParaRPr/>
          </a:p>
        </p:txBody>
      </p:sp>
      <p:sp>
        <p:nvSpPr>
          <p:cNvPr id="503" name="Google Shape;503;p2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</a:pPr>
            <a:fld id="{00000000-1234-1234-1234-123412341234}" type="slidenum">
              <a:rPr b="0" i="1" lang="en-US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b="0" i="1" sz="1200" u="none" cap="none" strike="noStrike">
              <a:solidFill>
                <a:srgbClr val="F5F5F5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04" name="Google Shape;504;p2"/>
          <p:cNvSpPr txBox="1"/>
          <p:nvPr>
            <p:ph idx="1" type="body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/>
              <a:t>Explores various features in Java 8 and Java 9 to make it easier and more reliable to code. </a:t>
            </a:r>
            <a:endParaRPr sz="1800"/>
          </a:p>
        </p:txBody>
      </p:sp>
      <p:sp>
        <p:nvSpPr>
          <p:cNvPr id="505" name="Google Shape;505;p2"/>
          <p:cNvSpPr/>
          <p:nvPr/>
        </p:nvSpPr>
        <p:spPr>
          <a:xfrm>
            <a:off x="5683416" y="559674"/>
            <a:ext cx="6181200" cy="82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7A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</a:t>
            </a: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Using Optional as a better alternative to null</a:t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6" name="Google Shape;506;p2"/>
          <p:cNvSpPr/>
          <p:nvPr/>
        </p:nvSpPr>
        <p:spPr>
          <a:xfrm>
            <a:off x="5683416" y="4696161"/>
            <a:ext cx="6181200" cy="82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7A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Java Module System</a:t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5f3b2af8cc_2_53"/>
          <p:cNvSpPr txBox="1"/>
          <p:nvPr>
            <p:ph type="title"/>
          </p:nvPr>
        </p:nvSpPr>
        <p:spPr>
          <a:xfrm>
            <a:off x="518675" y="209025"/>
            <a:ext cx="96417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examples of using Optional</a:t>
            </a:r>
            <a:endParaRPr/>
          </a:p>
        </p:txBody>
      </p:sp>
      <p:sp>
        <p:nvSpPr>
          <p:cNvPr id="680" name="Google Shape;680;g5f3b2af8cc_2_53"/>
          <p:cNvSpPr/>
          <p:nvPr>
            <p:ph idx="2" type="tbl"/>
          </p:nvPr>
        </p:nvSpPr>
        <p:spPr>
          <a:xfrm>
            <a:off x="5956625" y="2664800"/>
            <a:ext cx="5501100" cy="34332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1" name="Google Shape;681;g5f3b2af8cc_2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925" y="2279125"/>
            <a:ext cx="1633675" cy="5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g5f3b2af8cc_2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0950" y="2905975"/>
            <a:ext cx="2223925" cy="42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g5f3b2af8cc_2_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0750" y="3263200"/>
            <a:ext cx="1981300" cy="468625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g5f3b2af8cc_2_53"/>
          <p:cNvSpPr txBox="1"/>
          <p:nvPr/>
        </p:nvSpPr>
        <p:spPr>
          <a:xfrm>
            <a:off x="23175" y="2017600"/>
            <a:ext cx="4690200" cy="27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readDuration(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Properties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props,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name) {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value = props.getProperty(name);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(value !=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= Integer.parseInt(value);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(i &gt; </a:t>
            </a:r>
            <a:r>
              <a:rPr lang="en-US" sz="105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NumberFormatException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nfe) { }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685" name="Google Shape;685;g5f3b2af8cc_2_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5350" y="4242000"/>
            <a:ext cx="1949475" cy="468625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g5f3b2af8cc_2_53"/>
          <p:cNvSpPr txBox="1"/>
          <p:nvPr/>
        </p:nvSpPr>
        <p:spPr>
          <a:xfrm>
            <a:off x="5834975" y="1999275"/>
            <a:ext cx="5038200" cy="1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readDuration(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Properties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props,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name) {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Optional.ofNullable(props.getProperty(name))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.flatMap(OptionalUtility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stringToInt)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.filter(i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&gt; </a:t>
            </a:r>
            <a:r>
              <a:rPr lang="en-US" sz="105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.orElse(</a:t>
            </a:r>
            <a:r>
              <a:rPr lang="en-US" sz="105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5f3b2af8cc_2_65"/>
          <p:cNvSpPr/>
          <p:nvPr>
            <p:ph idx="2" type="tbl"/>
          </p:nvPr>
        </p:nvSpPr>
        <p:spPr>
          <a:xfrm>
            <a:off x="531375" y="2234625"/>
            <a:ext cx="10993500" cy="38634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g5f3b2af8cc_2_65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pic>
        <p:nvPicPr>
          <p:cNvPr id="693" name="Google Shape;693;g5f3b2af8cc_2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225" y="1472500"/>
            <a:ext cx="10209225" cy="52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5"/>
          <p:cNvSpPr txBox="1"/>
          <p:nvPr>
            <p:ph type="title"/>
          </p:nvPr>
        </p:nvSpPr>
        <p:spPr>
          <a:xfrm>
            <a:off x="6283842" y="1987420"/>
            <a:ext cx="5370602" cy="17898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n-US"/>
              <a:t>New Date and Time API</a:t>
            </a:r>
            <a:endParaRPr/>
          </a:p>
        </p:txBody>
      </p:sp>
      <p:sp>
        <p:nvSpPr>
          <p:cNvPr id="699" name="Google Shape;699;p15"/>
          <p:cNvSpPr txBox="1"/>
          <p:nvPr>
            <p:ph idx="1" type="body"/>
          </p:nvPr>
        </p:nvSpPr>
        <p:spPr>
          <a:xfrm>
            <a:off x="6283850" y="3792052"/>
            <a:ext cx="49116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AB200"/>
              </a:buClr>
              <a:buSzPts val="2000"/>
              <a:buChar char="●"/>
            </a:pPr>
            <a:r>
              <a:rPr lang="en-US">
                <a:solidFill>
                  <a:srgbClr val="000000"/>
                </a:solidFill>
              </a:rPr>
              <a:t>LocalDate, LocalTime, LocalDateTime, Instant, Duration, and Period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●"/>
            </a:pPr>
            <a:r>
              <a:rPr lang="en-US">
                <a:solidFill>
                  <a:srgbClr val="000000"/>
                </a:solidFill>
              </a:rPr>
              <a:t>Manipulating, parsing and formatting dates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AB200"/>
              </a:buClr>
              <a:buSzPts val="2000"/>
              <a:buChar char="●"/>
            </a:pPr>
            <a:r>
              <a:rPr lang="en-US">
                <a:solidFill>
                  <a:srgbClr val="000000"/>
                </a:solidFill>
              </a:rPr>
              <a:t>Working with different time zones and calendars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AB200"/>
              </a:buClr>
              <a:buSzPts val="2000"/>
              <a:buChar char="●"/>
            </a:pPr>
            <a:r>
              <a:rPr lang="en-US">
                <a:solidFill>
                  <a:srgbClr val="000000"/>
                </a:solidFill>
              </a:rPr>
              <a:t>Summary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00" name="Google Shape;700;p1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6890" r="6889" t="0"/>
          <a:stretch/>
        </p:blipFill>
        <p:spPr>
          <a:xfrm>
            <a:off x="1683398" y="860944"/>
            <a:ext cx="4428600" cy="5137200"/>
          </a:xfrm>
          <a:prstGeom prst="rect">
            <a:avLst/>
          </a:prstGeom>
          <a:solidFill>
            <a:srgbClr val="C9C9C9"/>
          </a:solidFill>
          <a:ln>
            <a:noFill/>
          </a:ln>
        </p:spPr>
      </p:pic>
      <p:sp>
        <p:nvSpPr>
          <p:cNvPr id="701" name="Google Shape;701;p15"/>
          <p:cNvSpPr txBox="1"/>
          <p:nvPr>
            <p:ph idx="4294967295" type="sldNum"/>
          </p:nvPr>
        </p:nvSpPr>
        <p:spPr>
          <a:xfrm>
            <a:off x="11784013" y="1620838"/>
            <a:ext cx="4079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</a:pPr>
            <a:fld id="{00000000-1234-1234-1234-123412341234}" type="slidenum">
              <a:rPr b="0" i="1" lang="en-US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b="0" i="1" sz="1200" u="none" cap="none" strike="noStrike">
              <a:solidFill>
                <a:srgbClr val="F5F5F5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6"/>
          <p:cNvSpPr/>
          <p:nvPr>
            <p:ph idx="2" type="tbl"/>
          </p:nvPr>
        </p:nvSpPr>
        <p:spPr>
          <a:xfrm>
            <a:off x="623900" y="2065500"/>
            <a:ext cx="5472000" cy="167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LocalDate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Immutable object representing a plain date without time of date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Doesn’t carry any information about Timezone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16"/>
          <p:cNvSpPr txBox="1"/>
          <p:nvPr>
            <p:ph idx="1" type="body"/>
          </p:nvPr>
        </p:nvSpPr>
        <p:spPr>
          <a:xfrm>
            <a:off x="520493" y="1376932"/>
            <a:ext cx="7368600" cy="60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Working with LocalDate and LocalTime</a:t>
            </a:r>
            <a:endParaRPr/>
          </a:p>
        </p:txBody>
      </p:sp>
      <p:sp>
        <p:nvSpPr>
          <p:cNvPr id="708" name="Google Shape;708;p16"/>
          <p:cNvSpPr txBox="1"/>
          <p:nvPr>
            <p:ph type="title"/>
          </p:nvPr>
        </p:nvSpPr>
        <p:spPr>
          <a:xfrm>
            <a:off x="518674" y="209025"/>
            <a:ext cx="105225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LocalDate, LocalTime, LocalDateTime, Instant, Duration, and Period (</a:t>
            </a:r>
            <a:r>
              <a:rPr b="0" lang="en-US"/>
              <a:t>java.time</a:t>
            </a:r>
            <a:r>
              <a:rPr lang="en-US"/>
              <a:t>)</a:t>
            </a:r>
            <a:endParaRPr/>
          </a:p>
        </p:txBody>
      </p:sp>
      <p:sp>
        <p:nvSpPr>
          <p:cNvPr id="709" name="Google Shape;709;p16"/>
          <p:cNvSpPr/>
          <p:nvPr>
            <p:ph idx="3" type="tbl"/>
          </p:nvPr>
        </p:nvSpPr>
        <p:spPr>
          <a:xfrm>
            <a:off x="6271750" y="2065500"/>
            <a:ext cx="4725900" cy="167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LocalDate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today = LocalDate.now();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current date of system clock</a:t>
            </a:r>
            <a:endParaRPr/>
          </a:p>
        </p:txBody>
      </p:sp>
      <p:sp>
        <p:nvSpPr>
          <p:cNvPr id="710" name="Google Shape;710;p16"/>
          <p:cNvSpPr txBox="1"/>
          <p:nvPr/>
        </p:nvSpPr>
        <p:spPr>
          <a:xfrm>
            <a:off x="1733100" y="4076975"/>
            <a:ext cx="8725800" cy="23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LocalDate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date = LocalDate.of(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2017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year = date.getYear();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Month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month = date.getMonth();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day = date.getDayOfMonth();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DayOfWeek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dow = date.getDayOfWeek();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len = date.lengthOfMonth();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leap = date.isLeapYear();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1" name="Google Shape;7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4150" y="4229125"/>
            <a:ext cx="1344125" cy="25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16"/>
          <p:cNvPicPr preferRelativeResize="0"/>
          <p:nvPr/>
        </p:nvPicPr>
        <p:blipFill rotWithShape="1">
          <a:blip r:embed="rId4">
            <a:alphaModFix/>
          </a:blip>
          <a:srcRect b="0" l="-8280" r="8280" t="0"/>
          <a:stretch/>
        </p:blipFill>
        <p:spPr>
          <a:xfrm>
            <a:off x="6271751" y="4556500"/>
            <a:ext cx="1693250" cy="25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8225" y="4839900"/>
            <a:ext cx="1466875" cy="2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91475" y="5123275"/>
            <a:ext cx="827825" cy="20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11596" y="5379675"/>
            <a:ext cx="1427731" cy="25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68225" y="5646763"/>
            <a:ext cx="2235775" cy="265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01950" y="5983100"/>
            <a:ext cx="2235775" cy="2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5f3b2af8cc_2_91"/>
          <p:cNvSpPr/>
          <p:nvPr>
            <p:ph idx="2" type="tbl"/>
          </p:nvPr>
        </p:nvSpPr>
        <p:spPr>
          <a:xfrm>
            <a:off x="607650" y="1994575"/>
            <a:ext cx="5478900" cy="173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Immutable object representing a plain date without time of date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Doesn’t carry any information about Timezone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g5f3b2af8cc_2_91"/>
          <p:cNvSpPr txBox="1"/>
          <p:nvPr>
            <p:ph idx="1" type="body"/>
          </p:nvPr>
        </p:nvSpPr>
        <p:spPr>
          <a:xfrm>
            <a:off x="520499" y="1376925"/>
            <a:ext cx="6105600" cy="60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Working with LocalDate and LocalTime</a:t>
            </a:r>
            <a:endParaRPr/>
          </a:p>
        </p:txBody>
      </p:sp>
      <p:sp>
        <p:nvSpPr>
          <p:cNvPr id="724" name="Google Shape;724;g5f3b2af8cc_2_91"/>
          <p:cNvSpPr txBox="1"/>
          <p:nvPr>
            <p:ph type="title"/>
          </p:nvPr>
        </p:nvSpPr>
        <p:spPr>
          <a:xfrm>
            <a:off x="518674" y="209025"/>
            <a:ext cx="105225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LocalDate, LocalTime, LocalDateTime, Instant, Duration, and Period (</a:t>
            </a:r>
            <a:r>
              <a:rPr b="0" lang="en-US"/>
              <a:t>java.time</a:t>
            </a:r>
            <a:r>
              <a:rPr lang="en-US"/>
              <a:t>)</a:t>
            </a:r>
            <a:endParaRPr/>
          </a:p>
        </p:txBody>
      </p:sp>
      <p:sp>
        <p:nvSpPr>
          <p:cNvPr id="725" name="Google Shape;725;g5f3b2af8cc_2_91"/>
          <p:cNvSpPr txBox="1"/>
          <p:nvPr/>
        </p:nvSpPr>
        <p:spPr>
          <a:xfrm>
            <a:off x="3636525" y="5418450"/>
            <a:ext cx="63306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Throw a DateTimeParseExeption extends RunTime-Exeption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26" name="Google Shape;726;g5f3b2af8cc_2_91"/>
          <p:cNvSpPr txBox="1"/>
          <p:nvPr/>
        </p:nvSpPr>
        <p:spPr>
          <a:xfrm>
            <a:off x="548700" y="4069650"/>
            <a:ext cx="5596800" cy="17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LocalTime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time = LocalTime.of(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45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hour = time.getHour();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minute = time.getMinute();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second = time.getSecond();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27" name="Google Shape;727;g5f3b2af8cc_2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250" y="4119525"/>
            <a:ext cx="1392620" cy="287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g5f3b2af8cc_2_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3925" y="4478700"/>
            <a:ext cx="924050" cy="24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g5f3b2af8cc_2_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3925" y="4794092"/>
            <a:ext cx="714961" cy="181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g5f3b2af8cc_2_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0809" y="4975350"/>
            <a:ext cx="721178" cy="256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7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17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17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LocalDateTime</a:t>
            </a:r>
            <a:endParaRPr/>
          </a:p>
        </p:txBody>
      </p:sp>
      <p:sp>
        <p:nvSpPr>
          <p:cNvPr id="738" name="Google Shape;738;p17"/>
          <p:cNvSpPr txBox="1"/>
          <p:nvPr/>
        </p:nvSpPr>
        <p:spPr>
          <a:xfrm>
            <a:off x="409025" y="1424775"/>
            <a:ext cx="7008000" cy="20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2017-09-21T13:45:20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LocalDateTime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dt1 = LocalDateTime.of(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2017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Month.SEPTEMBER, 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45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LocalDateTime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dt2 = LocalDateTime.of(date, time);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LocalDateTime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dt3 = date.atTime(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45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LocalDateTime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dt4 = date.atTime(time);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LocalDateTime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dt5 = time.atDate(date);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17"/>
          <p:cNvSpPr txBox="1"/>
          <p:nvPr/>
        </p:nvSpPr>
        <p:spPr>
          <a:xfrm>
            <a:off x="409025" y="3592600"/>
            <a:ext cx="65853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LocalDate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date1 = dt1.toLocalDate();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LocalTime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time1 = dt1.toLocalTime();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0" name="Google Shape;7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750" y="3670525"/>
            <a:ext cx="1838325" cy="262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3550" y="3960225"/>
            <a:ext cx="1333856" cy="2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8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18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18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Instant</a:t>
            </a:r>
            <a:endParaRPr/>
          </a:p>
        </p:txBody>
      </p:sp>
      <p:sp>
        <p:nvSpPr>
          <p:cNvPr id="749" name="Google Shape;749;p18"/>
          <p:cNvSpPr txBox="1"/>
          <p:nvPr>
            <p:ph idx="1" type="body"/>
          </p:nvPr>
        </p:nvSpPr>
        <p:spPr>
          <a:xfrm>
            <a:off x="518678" y="1671924"/>
            <a:ext cx="10835100" cy="45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 be used by machine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0" name="Google Shape;750;p18"/>
          <p:cNvSpPr txBox="1"/>
          <p:nvPr/>
        </p:nvSpPr>
        <p:spPr>
          <a:xfrm>
            <a:off x="681700" y="2327050"/>
            <a:ext cx="97689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Instant.ofEpochSecond(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Instant.ofEpochSecond(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Instant.ofEpochSecond(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1_000_000_000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Instant.ofEpochSecond(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-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1_000_000_000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1" name="Google Shape;7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563" y="2068125"/>
            <a:ext cx="37623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8450" y="2841275"/>
            <a:ext cx="3680100" cy="9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9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19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19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Duration or Period</a:t>
            </a:r>
            <a:endParaRPr/>
          </a:p>
        </p:txBody>
      </p:sp>
      <p:sp>
        <p:nvSpPr>
          <p:cNvPr id="760" name="Google Shape;760;p19"/>
          <p:cNvSpPr txBox="1"/>
          <p:nvPr/>
        </p:nvSpPr>
        <p:spPr>
          <a:xfrm>
            <a:off x="681700" y="1472500"/>
            <a:ext cx="66330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Duration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d1 = Duration.between(time1, time2);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Duration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d1 = Duration.between(dateTime1, dateTime2);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Duration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d2 = Duration.between(instant1, instant2);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19"/>
          <p:cNvSpPr txBox="1"/>
          <p:nvPr/>
        </p:nvSpPr>
        <p:spPr>
          <a:xfrm>
            <a:off x="681700" y="2547175"/>
            <a:ext cx="6039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Period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tenDays = Period.between(LocalDate.of(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2017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LocalDate.of(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2017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</p:txBody>
      </p:sp>
      <p:sp>
        <p:nvSpPr>
          <p:cNvPr id="762" name="Google Shape;762;p19"/>
          <p:cNvSpPr txBox="1"/>
          <p:nvPr/>
        </p:nvSpPr>
        <p:spPr>
          <a:xfrm>
            <a:off x="681700" y="3449950"/>
            <a:ext cx="61014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Duration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threeMinutes = Duration.ofMinutes(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Duration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threeMinutes = Duration.of(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ChronoUnit.MINUTES);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Period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tenDays = Period.ofDays(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Period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threeWeeks = Period.ofWeeks(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Period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twoYearsSixMonthsOneDay = Period.of(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0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20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20"/>
          <p:cNvSpPr txBox="1"/>
          <p:nvPr>
            <p:ph type="title"/>
          </p:nvPr>
        </p:nvSpPr>
        <p:spPr>
          <a:xfrm>
            <a:off x="518674" y="209025"/>
            <a:ext cx="105816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Common methods in Duration and Period</a:t>
            </a:r>
            <a:endParaRPr/>
          </a:p>
        </p:txBody>
      </p:sp>
      <p:pic>
        <p:nvPicPr>
          <p:cNvPr id="770" name="Google Shape;7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213" y="1542165"/>
            <a:ext cx="10315575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1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21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7" name="Google Shape;7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2157953"/>
            <a:ext cx="10172700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21"/>
          <p:cNvSpPr txBox="1"/>
          <p:nvPr>
            <p:ph type="title"/>
          </p:nvPr>
        </p:nvSpPr>
        <p:spPr>
          <a:xfrm>
            <a:off x="518674" y="209025"/>
            <a:ext cx="105816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Common methods in Duration and Period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"/>
          <p:cNvSpPr txBox="1"/>
          <p:nvPr>
            <p:ph type="ctrTitle"/>
          </p:nvPr>
        </p:nvSpPr>
        <p:spPr>
          <a:xfrm>
            <a:off x="485125" y="4374025"/>
            <a:ext cx="49143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n-US" sz="3600"/>
              <a:t>Using Optional as a better alternative to null</a:t>
            </a:r>
            <a:endParaRPr sz="3600"/>
          </a:p>
        </p:txBody>
      </p:sp>
      <p:sp>
        <p:nvSpPr>
          <p:cNvPr id="512" name="Google Shape;512;p3"/>
          <p:cNvSpPr/>
          <p:nvPr/>
        </p:nvSpPr>
        <p:spPr>
          <a:xfrm>
            <a:off x="5783791" y="2619293"/>
            <a:ext cx="6181200" cy="82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7A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Introducing the Optional class</a:t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3" name="Google Shape;513;p3"/>
          <p:cNvSpPr/>
          <p:nvPr/>
        </p:nvSpPr>
        <p:spPr>
          <a:xfrm>
            <a:off x="5783791" y="1240462"/>
            <a:ext cx="6181200" cy="82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7A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How to use model the absence of a value?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14" name="Google Shape;514;p3"/>
          <p:cNvSpPr/>
          <p:nvPr/>
        </p:nvSpPr>
        <p:spPr>
          <a:xfrm>
            <a:off x="5783791" y="3902768"/>
            <a:ext cx="6181200" cy="82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7A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Patterns for adopting Optionals</a:t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5" name="Google Shape;515;p3"/>
          <p:cNvSpPr/>
          <p:nvPr/>
        </p:nvSpPr>
        <p:spPr>
          <a:xfrm>
            <a:off x="5783791" y="5293493"/>
            <a:ext cx="6181200" cy="82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7A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Practical examples of using Optional</a:t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22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22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22"/>
          <p:cNvSpPr txBox="1"/>
          <p:nvPr>
            <p:ph type="title"/>
          </p:nvPr>
        </p:nvSpPr>
        <p:spPr>
          <a:xfrm>
            <a:off x="518674" y="209025"/>
            <a:ext cx="102300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Manipulating, parsing, formatting dates</a:t>
            </a:r>
            <a:endParaRPr/>
          </a:p>
        </p:txBody>
      </p:sp>
      <p:sp>
        <p:nvSpPr>
          <p:cNvPr id="786" name="Google Shape;786;p22"/>
          <p:cNvSpPr txBox="1"/>
          <p:nvPr/>
        </p:nvSpPr>
        <p:spPr>
          <a:xfrm>
            <a:off x="3339450" y="5878150"/>
            <a:ext cx="55131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22"/>
          <p:cNvSpPr txBox="1"/>
          <p:nvPr/>
        </p:nvSpPr>
        <p:spPr>
          <a:xfrm>
            <a:off x="967150" y="5360450"/>
            <a:ext cx="99132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All the classes are immutable, so we can not modify the existing object!</a:t>
            </a:r>
            <a:endParaRPr sz="2400"/>
          </a:p>
        </p:txBody>
      </p:sp>
      <p:sp>
        <p:nvSpPr>
          <p:cNvPr id="788" name="Google Shape;788;p22"/>
          <p:cNvSpPr txBox="1"/>
          <p:nvPr/>
        </p:nvSpPr>
        <p:spPr>
          <a:xfrm>
            <a:off x="1240700" y="1506575"/>
            <a:ext cx="8112600" cy="14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LocalDate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date1 = LocalDate.of(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2017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LocalDate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date2 = date1.withYear(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2011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LocalDate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date3 = date2.withDayOfMonth(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LocalDate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date4 = date3.with(ChronoField.MONTH_OF_YEAR, 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22"/>
          <p:cNvSpPr txBox="1"/>
          <p:nvPr/>
        </p:nvSpPr>
        <p:spPr>
          <a:xfrm>
            <a:off x="1240700" y="3072925"/>
            <a:ext cx="93852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LocalDate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date1 = LocalDate.of(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2017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LocalDate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date2 = date1.plusWeeks(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LocalDate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date3 = date2.minusYears(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LocalDate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date4 = date3.plus(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ChronoUnit.MONTHS);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0" name="Google Shape;7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0725" y="3200400"/>
            <a:ext cx="1455100" cy="18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6350" y="3463900"/>
            <a:ext cx="1680100" cy="269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0725" y="3724450"/>
            <a:ext cx="1561625" cy="211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5100" y="4006750"/>
            <a:ext cx="1561614" cy="2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1950" y="1560500"/>
            <a:ext cx="1652693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28713" y="1908088"/>
            <a:ext cx="1707780" cy="2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08150" y="2168601"/>
            <a:ext cx="1455100" cy="195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Google Shape;797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07725" y="2491200"/>
            <a:ext cx="1161475" cy="1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22"/>
          <p:cNvSpPr txBox="1"/>
          <p:nvPr/>
        </p:nvSpPr>
        <p:spPr>
          <a:xfrm>
            <a:off x="10007500" y="1704275"/>
            <a:ext cx="39267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5f3b2af8cc_2_115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804" name="Google Shape;804;g5f3b2af8cc_2_115"/>
          <p:cNvSpPr txBox="1"/>
          <p:nvPr/>
        </p:nvSpPr>
        <p:spPr>
          <a:xfrm>
            <a:off x="695350" y="3026925"/>
            <a:ext cx="1856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Answer: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2016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-09-08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g5f3b2af8cc_2_115"/>
          <p:cNvSpPr txBox="1"/>
          <p:nvPr/>
        </p:nvSpPr>
        <p:spPr>
          <a:xfrm>
            <a:off x="695350" y="1486125"/>
            <a:ext cx="8187300" cy="1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LocalDate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date = LocalDate.of(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2014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date = date.with(ChronoField.MONTH_OF_YEAR, 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date = date.plusYears(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).minusDays(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date.withYear(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2011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5f3b2af8cc_2_122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TemporalAdjusters class</a:t>
            </a:r>
            <a:endParaRPr/>
          </a:p>
        </p:txBody>
      </p:sp>
      <p:pic>
        <p:nvPicPr>
          <p:cNvPr id="811" name="Google Shape;811;g5f3b2af8cc_2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75" y="1586453"/>
            <a:ext cx="1018222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6" name="Google Shape;816;g5f3b2af8cc_2_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00" y="319650"/>
            <a:ext cx="9277175" cy="642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f3b2af8cc_2_134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TemporalAdjusters class</a:t>
            </a:r>
            <a:endParaRPr/>
          </a:p>
        </p:txBody>
      </p:sp>
      <p:sp>
        <p:nvSpPr>
          <p:cNvPr id="822" name="Google Shape;822;g5f3b2af8cc_2_134"/>
          <p:cNvSpPr txBox="1"/>
          <p:nvPr/>
        </p:nvSpPr>
        <p:spPr>
          <a:xfrm>
            <a:off x="1069050" y="1620075"/>
            <a:ext cx="8425800" cy="14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FunctionalInterface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TemporalAdjuster {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Temporal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adjustInto(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Temporal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temporal);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5f3b2af8cc_2_141"/>
          <p:cNvSpPr txBox="1"/>
          <p:nvPr>
            <p:ph type="title"/>
          </p:nvPr>
        </p:nvSpPr>
        <p:spPr>
          <a:xfrm>
            <a:off x="518674" y="209025"/>
            <a:ext cx="10835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Printing and parsing date-time objects</a:t>
            </a:r>
            <a:endParaRPr/>
          </a:p>
        </p:txBody>
      </p:sp>
      <p:sp>
        <p:nvSpPr>
          <p:cNvPr id="828" name="Google Shape;828;g5f3b2af8cc_2_141"/>
          <p:cNvSpPr txBox="1"/>
          <p:nvPr/>
        </p:nvSpPr>
        <p:spPr>
          <a:xfrm>
            <a:off x="825600" y="1486075"/>
            <a:ext cx="73863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Using DateTimeFormatter</a:t>
            </a:r>
            <a:endParaRPr sz="1800"/>
          </a:p>
        </p:txBody>
      </p:sp>
      <p:sp>
        <p:nvSpPr>
          <p:cNvPr id="829" name="Google Shape;829;g5f3b2af8cc_2_141"/>
          <p:cNvSpPr txBox="1"/>
          <p:nvPr/>
        </p:nvSpPr>
        <p:spPr>
          <a:xfrm>
            <a:off x="961200" y="1997400"/>
            <a:ext cx="89481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LocalDate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date = LocalDate.of(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2014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s1 = date.format(DateTimeFormatter.BASIC_ISO_DATE);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s2 = date.format(DateTimeFormatter.ISO_LOCAL_DATE);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0" name="Google Shape;830;g5f3b2af8cc_2_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8375" y="2366125"/>
            <a:ext cx="1443583" cy="201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1" name="Google Shape;831;g5f3b2af8cc_2_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8375" y="2684175"/>
            <a:ext cx="1400552" cy="20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g5f3b2af8cc_2_141"/>
          <p:cNvSpPr txBox="1"/>
          <p:nvPr/>
        </p:nvSpPr>
        <p:spPr>
          <a:xfrm>
            <a:off x="961200" y="3204025"/>
            <a:ext cx="9625800" cy="13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LocalDate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date1 = LocalDate.parse(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"20140318"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,DateTimeFormatter.BASIC_ISO_DATE);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LocalDate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date2 = LocalDate.parse(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"2014-03-18"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,DateTimeFormatter.ISO_LOCAL_DATE);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5f3b2af8cc_2_149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DateTimeFormatter</a:t>
            </a:r>
            <a:endParaRPr/>
          </a:p>
        </p:txBody>
      </p:sp>
      <p:sp>
        <p:nvSpPr>
          <p:cNvPr id="838" name="Google Shape;838;g5f3b2af8cc_2_149"/>
          <p:cNvSpPr txBox="1"/>
          <p:nvPr>
            <p:ph idx="1" type="body"/>
          </p:nvPr>
        </p:nvSpPr>
        <p:spPr>
          <a:xfrm>
            <a:off x="518678" y="1671924"/>
            <a:ext cx="10835100" cy="450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Also supports a static factory method to create formatter from specific pattern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Also supports creating a formatter for given Locale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g5f3b2af8cc_2_149"/>
          <p:cNvSpPr txBox="1"/>
          <p:nvPr/>
        </p:nvSpPr>
        <p:spPr>
          <a:xfrm>
            <a:off x="899850" y="2365525"/>
            <a:ext cx="96249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DateTimeFormatter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formatter = DateTimeFormatter.ofPattern(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"dd/MM/yyyy"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LocalDate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date1 = LocalDate.of(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2014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formattedDate = date1.format(formatter);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LocalDate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date2 = LocalDate.parse(formattedDate, formatter); </a:t>
            </a:r>
            <a:r>
              <a:rPr lang="en-US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03/18/2014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g5f3b2af8cc_2_149"/>
          <p:cNvSpPr txBox="1"/>
          <p:nvPr/>
        </p:nvSpPr>
        <p:spPr>
          <a:xfrm>
            <a:off x="899850" y="4158425"/>
            <a:ext cx="8780400" cy="1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DateTimeFormatter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italianFormatter =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DateTimeFormatter.ofPattern(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"d. MMMM yyyy"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Locale.ITALIAN);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LocalDate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date1 = LocalDate.of(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2014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formattedDate = date.format(italianFormatter); </a:t>
            </a: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18. marzo 2014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LocalDate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date2 = LocalDate.parse(formattedDate, italianFormatter);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5f3b2af8cc_2_156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DateTimeFormatter</a:t>
            </a:r>
            <a:endParaRPr/>
          </a:p>
        </p:txBody>
      </p:sp>
      <p:sp>
        <p:nvSpPr>
          <p:cNvPr id="846" name="Google Shape;846;g5f3b2af8cc_2_156"/>
          <p:cNvSpPr txBox="1"/>
          <p:nvPr/>
        </p:nvSpPr>
        <p:spPr>
          <a:xfrm>
            <a:off x="623900" y="1637550"/>
            <a:ext cx="9553200" cy="48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Supports creating a complex format with DateTimeFormatterBuilder</a:t>
            </a:r>
            <a:endParaRPr/>
          </a:p>
        </p:txBody>
      </p:sp>
      <p:sp>
        <p:nvSpPr>
          <p:cNvPr id="847" name="Google Shape;847;g5f3b2af8cc_2_156"/>
          <p:cNvSpPr txBox="1"/>
          <p:nvPr/>
        </p:nvSpPr>
        <p:spPr>
          <a:xfrm>
            <a:off x="947575" y="2161025"/>
            <a:ext cx="9475800" cy="25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DateTimeFormatter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italianFormatter =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DateTimeFormatterBuilder()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.appendText(ChronoField.DAY_OF_MONTH)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.appendLiteral(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 "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.appendText(ChronoField.MONTH_OF_YEAR)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.appendLiteral(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.appendText(ChronoField.YEAR)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.parseCaseInsensitive()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.toFormatter(Locale.ITALIAN); </a:t>
            </a:r>
            <a:r>
              <a:rPr lang="en-US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18. marzo 2014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5f3b2af8cc_2_165"/>
          <p:cNvSpPr txBox="1"/>
          <p:nvPr>
            <p:ph type="title"/>
          </p:nvPr>
        </p:nvSpPr>
        <p:spPr>
          <a:xfrm>
            <a:off x="518674" y="209025"/>
            <a:ext cx="10835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Working with different time zones and calendars</a:t>
            </a:r>
            <a:endParaRPr sz="4000"/>
          </a:p>
        </p:txBody>
      </p:sp>
      <p:sp>
        <p:nvSpPr>
          <p:cNvPr id="853" name="Google Shape;853;g5f3b2af8cc_2_165"/>
          <p:cNvSpPr txBox="1"/>
          <p:nvPr>
            <p:ph idx="1" type="body"/>
          </p:nvPr>
        </p:nvSpPr>
        <p:spPr>
          <a:xfrm>
            <a:off x="518678" y="1671924"/>
            <a:ext cx="10835100" cy="450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Using java.time.ZoneId instead of java.util.TimeZone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=&gt; Immutable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5f3b2af8cc_2_170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time zones</a:t>
            </a:r>
            <a:endParaRPr/>
          </a:p>
        </p:txBody>
      </p:sp>
      <p:sp>
        <p:nvSpPr>
          <p:cNvPr id="859" name="Google Shape;859;g5f3b2af8cc_2_170"/>
          <p:cNvSpPr txBox="1"/>
          <p:nvPr/>
        </p:nvSpPr>
        <p:spPr>
          <a:xfrm>
            <a:off x="769325" y="2340950"/>
            <a:ext cx="63306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region IDs are in the format “{area}/{city}”</a:t>
            </a:r>
            <a:endParaRPr/>
          </a:p>
        </p:txBody>
      </p:sp>
      <p:sp>
        <p:nvSpPr>
          <p:cNvPr id="860" name="Google Shape;860;g5f3b2af8cc_2_170"/>
          <p:cNvSpPr txBox="1"/>
          <p:nvPr/>
        </p:nvSpPr>
        <p:spPr>
          <a:xfrm>
            <a:off x="5759275" y="3120225"/>
            <a:ext cx="38874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Convert TimeZone into ZoneId</a:t>
            </a:r>
            <a:endParaRPr/>
          </a:p>
        </p:txBody>
      </p:sp>
      <p:sp>
        <p:nvSpPr>
          <p:cNvPr id="861" name="Google Shape;861;g5f3b2af8cc_2_170"/>
          <p:cNvSpPr txBox="1"/>
          <p:nvPr/>
        </p:nvSpPr>
        <p:spPr>
          <a:xfrm>
            <a:off x="743075" y="1653675"/>
            <a:ext cx="6046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ZoneId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romeZone = ZoneId.of(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"Europe/Rome"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g5f3b2af8cc_2_170"/>
          <p:cNvSpPr txBox="1"/>
          <p:nvPr/>
        </p:nvSpPr>
        <p:spPr>
          <a:xfrm>
            <a:off x="743075" y="3132975"/>
            <a:ext cx="76011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ZoneId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zoneId = TimeZone.getDefault().toZoneId();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5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5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What’s wrong with null references</a:t>
            </a:r>
            <a:endParaRPr/>
          </a:p>
        </p:txBody>
      </p:sp>
      <p:sp>
        <p:nvSpPr>
          <p:cNvPr id="523" name="Google Shape;523;p5"/>
          <p:cNvSpPr txBox="1"/>
          <p:nvPr/>
        </p:nvSpPr>
        <p:spPr>
          <a:xfrm>
            <a:off x="5546700" y="1805300"/>
            <a:ext cx="63405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5"/>
          <p:cNvSpPr txBox="1"/>
          <p:nvPr/>
        </p:nvSpPr>
        <p:spPr>
          <a:xfrm>
            <a:off x="6249250" y="3342050"/>
            <a:ext cx="5105400" cy="27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getCar() is null</a:t>
            </a:r>
            <a:endParaRPr sz="20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GetInsurance() is null</a:t>
            </a:r>
            <a:endParaRPr sz="20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Person is null</a:t>
            </a:r>
            <a:endParaRPr sz="20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=&gt; </a:t>
            </a:r>
            <a:r>
              <a:rPr lang="en-US" sz="20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NullPointerException</a:t>
            </a:r>
            <a:endParaRPr sz="20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25" name="Google Shape;525;p5"/>
          <p:cNvSpPr txBox="1"/>
          <p:nvPr/>
        </p:nvSpPr>
        <p:spPr>
          <a:xfrm>
            <a:off x="1472500" y="1557475"/>
            <a:ext cx="4376700" cy="45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Person {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car;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getCar() {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car;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Car {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Insurance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insurance;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Insurance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getInsurance() {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insurance;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Insurance {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getName() {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5"/>
          <p:cNvSpPr txBox="1"/>
          <p:nvPr/>
        </p:nvSpPr>
        <p:spPr>
          <a:xfrm>
            <a:off x="6003900" y="1717750"/>
            <a:ext cx="5426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B4C25"/>
                </a:solidFill>
                <a:latin typeface="Tahoma"/>
                <a:ea typeface="Tahoma"/>
                <a:cs typeface="Tahoma"/>
                <a:sym typeface="Tahoma"/>
              </a:rPr>
              <a:t>public String getCarInsuranceName(person person) {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B4C25"/>
                </a:solidFill>
                <a:latin typeface="Tahoma"/>
                <a:ea typeface="Tahoma"/>
                <a:cs typeface="Tahoma"/>
                <a:sym typeface="Tahoma"/>
              </a:rPr>
              <a:t>	return person.getCar().getInsurance().getName();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B4C25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5f3b2af8cc_2_179"/>
          <p:cNvSpPr txBox="1"/>
          <p:nvPr>
            <p:ph idx="1" type="body"/>
          </p:nvPr>
        </p:nvSpPr>
        <p:spPr>
          <a:xfrm>
            <a:off x="518678" y="1671924"/>
            <a:ext cx="10835100" cy="450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Combine with LocalDate, LocalDateTime, Instant </a:t>
            </a:r>
            <a:endParaRPr/>
          </a:p>
        </p:txBody>
      </p:sp>
      <p:sp>
        <p:nvSpPr>
          <p:cNvPr id="868" name="Google Shape;868;g5f3b2af8cc_2_179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time zones</a:t>
            </a:r>
            <a:endParaRPr/>
          </a:p>
        </p:txBody>
      </p:sp>
      <p:sp>
        <p:nvSpPr>
          <p:cNvPr id="869" name="Google Shape;869;g5f3b2af8cc_2_179"/>
          <p:cNvSpPr txBox="1"/>
          <p:nvPr/>
        </p:nvSpPr>
        <p:spPr>
          <a:xfrm>
            <a:off x="625950" y="2358725"/>
            <a:ext cx="94554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LocalDate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date = LocalDate.of(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2014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Month.MARCH, 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ZonedDateTime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zdt1 = date.atStartOfDay(romeZone);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LocalDateTime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dateTime = LocalDateTime.of(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2014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Month.MARCH, 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45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ZonedDateTime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zdt2 = dateTime.atZone(romeZone);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Instant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instant = Instant.now();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ZonedDateTime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zdt3 = instant.atZone(romeZone);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5f3b2af8cc_2_186"/>
          <p:cNvSpPr txBox="1"/>
          <p:nvPr>
            <p:ph idx="1" type="body"/>
          </p:nvPr>
        </p:nvSpPr>
        <p:spPr>
          <a:xfrm>
            <a:off x="518678" y="1671924"/>
            <a:ext cx="10835100" cy="450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5" name="Google Shape;875;g5f3b2af8cc_2_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288" y="2447925"/>
            <a:ext cx="7591425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g5f3b2af8cc_2_186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time zones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5f3b2af8cc_2_193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time zones</a:t>
            </a:r>
            <a:endParaRPr/>
          </a:p>
        </p:txBody>
      </p:sp>
      <p:sp>
        <p:nvSpPr>
          <p:cNvPr id="882" name="Google Shape;882;g5f3b2af8cc_2_193"/>
          <p:cNvSpPr txBox="1"/>
          <p:nvPr>
            <p:ph idx="1" type="body"/>
          </p:nvPr>
        </p:nvSpPr>
        <p:spPr>
          <a:xfrm>
            <a:off x="518678" y="1671924"/>
            <a:ext cx="10835100" cy="450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Covert LocalDateTime and Instant to each others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g5f3b2af8cc_2_193"/>
          <p:cNvSpPr txBox="1"/>
          <p:nvPr/>
        </p:nvSpPr>
        <p:spPr>
          <a:xfrm>
            <a:off x="1145275" y="2358725"/>
            <a:ext cx="92508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LocalDateTime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dateTime = LocalDateTime.of(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2014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Month.MARCH, 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45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Instant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instantFromDateTime = dateTime.toInstant(romeZone);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g5f3b2af8cc_2_193"/>
          <p:cNvSpPr txBox="1"/>
          <p:nvPr/>
        </p:nvSpPr>
        <p:spPr>
          <a:xfrm>
            <a:off x="1145275" y="3333550"/>
            <a:ext cx="75633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Instant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instant = Instant.now();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LocalDateTime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timeFromInstant = LocalDateTime.ofInstant(instant, romeZone);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5f3b2af8cc_2_200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Fixed offet from UTC/Greenwich</a:t>
            </a:r>
            <a:endParaRPr/>
          </a:p>
        </p:txBody>
      </p:sp>
      <p:sp>
        <p:nvSpPr>
          <p:cNvPr id="890" name="Google Shape;890;g5f3b2af8cc_2_200"/>
          <p:cNvSpPr txBox="1"/>
          <p:nvPr/>
        </p:nvSpPr>
        <p:spPr>
          <a:xfrm>
            <a:off x="579450" y="1701400"/>
            <a:ext cx="67284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ZoneOffset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newYorkOffset = ZoneOffset.of(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"-05:00"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g5f3b2af8cc_2_200"/>
          <p:cNvSpPr txBox="1"/>
          <p:nvPr/>
        </p:nvSpPr>
        <p:spPr>
          <a:xfrm>
            <a:off x="579450" y="2274050"/>
            <a:ext cx="93054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LocalDateTime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dateTime = LocalDateTime.of(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2014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Month.MARCH, 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45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OffsetDateTime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dateTimeInNewYork = OffsetDateTime.of(date, newYorkOffset);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5f3b2af8cc_2_207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alternative calendar systems</a:t>
            </a:r>
            <a:endParaRPr/>
          </a:p>
        </p:txBody>
      </p:sp>
      <p:sp>
        <p:nvSpPr>
          <p:cNvPr id="897" name="Google Shape;897;g5f3b2af8cc_2_207"/>
          <p:cNvSpPr txBox="1"/>
          <p:nvPr/>
        </p:nvSpPr>
        <p:spPr>
          <a:xfrm>
            <a:off x="1036200" y="1690650"/>
            <a:ext cx="78534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LocalDate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date = LocalDate.of(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2014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Month.MARCH, </a:t>
            </a:r>
            <a:r>
              <a:rPr lang="en-US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JapaneseDate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japaneseDate = JapaneseDate.from(date);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g5f3b2af8cc_2_207"/>
          <p:cNvSpPr txBox="1"/>
          <p:nvPr/>
        </p:nvSpPr>
        <p:spPr>
          <a:xfrm>
            <a:off x="1036200" y="2645050"/>
            <a:ext cx="85215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Chronology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japaneseChronology = Chronology.ofLocale(Locale.JAPAN);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ChronoLocalDate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now = japaneseChronology.dateNow();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3" name="Google Shape;903;g5f3b2af8cc_2_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50" y="940750"/>
            <a:ext cx="8509651" cy="570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23"/>
          <p:cNvSpPr txBox="1"/>
          <p:nvPr>
            <p:ph type="title"/>
          </p:nvPr>
        </p:nvSpPr>
        <p:spPr>
          <a:xfrm>
            <a:off x="6283842" y="1987420"/>
            <a:ext cx="53706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n-US"/>
              <a:t>Default methods</a:t>
            </a:r>
            <a:endParaRPr/>
          </a:p>
        </p:txBody>
      </p:sp>
      <p:sp>
        <p:nvSpPr>
          <p:cNvPr id="909" name="Google Shape;909;p23"/>
          <p:cNvSpPr txBox="1"/>
          <p:nvPr>
            <p:ph idx="1" type="body"/>
          </p:nvPr>
        </p:nvSpPr>
        <p:spPr>
          <a:xfrm>
            <a:off x="6283850" y="3792052"/>
            <a:ext cx="49116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AB200"/>
              </a:buClr>
              <a:buSzPts val="2000"/>
              <a:buChar char="●"/>
            </a:pPr>
            <a:r>
              <a:rPr lang="en-US">
                <a:solidFill>
                  <a:srgbClr val="000000"/>
                </a:solidFill>
              </a:rPr>
              <a:t>Evolving APIs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AB200"/>
              </a:buClr>
              <a:buSzPts val="2000"/>
              <a:buChar char="●"/>
            </a:pPr>
            <a:r>
              <a:rPr lang="en-US">
                <a:solidFill>
                  <a:srgbClr val="000000"/>
                </a:solidFill>
              </a:rPr>
              <a:t>Default methods in a nutshell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AB200"/>
              </a:buClr>
              <a:buSzPts val="2000"/>
              <a:buChar char="●"/>
            </a:pPr>
            <a:r>
              <a:rPr lang="en-US">
                <a:solidFill>
                  <a:srgbClr val="000000"/>
                </a:solidFill>
              </a:rPr>
              <a:t>Usage patterns for default methods	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AB200"/>
              </a:buClr>
              <a:buSzPts val="2000"/>
              <a:buChar char="●"/>
            </a:pPr>
            <a:r>
              <a:rPr lang="en-US">
                <a:solidFill>
                  <a:srgbClr val="000000"/>
                </a:solidFill>
              </a:rPr>
              <a:t>Resolution rules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AB200"/>
              </a:buClr>
              <a:buSzPts val="2000"/>
              <a:buChar char="●"/>
            </a:pPr>
            <a:r>
              <a:rPr lang="en-US">
                <a:solidFill>
                  <a:srgbClr val="000000"/>
                </a:solidFill>
              </a:rPr>
              <a:t>Summary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10" name="Google Shape;910;p2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6888" r="6897" t="0"/>
          <a:stretch/>
        </p:blipFill>
        <p:spPr>
          <a:xfrm>
            <a:off x="1683398" y="860944"/>
            <a:ext cx="4428600" cy="5137200"/>
          </a:xfrm>
          <a:prstGeom prst="rect">
            <a:avLst/>
          </a:prstGeom>
          <a:solidFill>
            <a:srgbClr val="C9C9C9"/>
          </a:solidFill>
          <a:ln>
            <a:noFill/>
          </a:ln>
        </p:spPr>
      </p:pic>
      <p:sp>
        <p:nvSpPr>
          <p:cNvPr id="911" name="Google Shape;911;p23"/>
          <p:cNvSpPr txBox="1"/>
          <p:nvPr>
            <p:ph idx="4294967295" type="sldNum"/>
          </p:nvPr>
        </p:nvSpPr>
        <p:spPr>
          <a:xfrm>
            <a:off x="11784013" y="1620838"/>
            <a:ext cx="408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</a:pPr>
            <a:fld id="{00000000-1234-1234-1234-123412341234}" type="slidenum">
              <a:rPr b="0" i="1" lang="en-US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b="0" i="1" sz="1200" u="none" cap="none" strike="noStrike">
              <a:solidFill>
                <a:srgbClr val="F5F5F5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5f40b59a97_1_13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Evolving APIs</a:t>
            </a:r>
            <a:endParaRPr/>
          </a:p>
        </p:txBody>
      </p:sp>
      <p:sp>
        <p:nvSpPr>
          <p:cNvPr id="917" name="Google Shape;917;g5f40b59a97_1_13"/>
          <p:cNvSpPr txBox="1"/>
          <p:nvPr>
            <p:ph idx="1" type="body"/>
          </p:nvPr>
        </p:nvSpPr>
        <p:spPr>
          <a:xfrm>
            <a:off x="518678" y="1671924"/>
            <a:ext cx="10835100" cy="450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8" name="Google Shape;918;g5f40b59a97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278" y="2420463"/>
            <a:ext cx="20574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9" name="Google Shape;919;g5f40b59a97_1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3715" y="2420475"/>
            <a:ext cx="284797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0" name="Google Shape;920;g5f40b59a97_1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8738" y="2420475"/>
            <a:ext cx="2847975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Google Shape;921;g5f40b59a97_1_13"/>
          <p:cNvSpPr txBox="1"/>
          <p:nvPr/>
        </p:nvSpPr>
        <p:spPr>
          <a:xfrm>
            <a:off x="1717250" y="4568325"/>
            <a:ext cx="63405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What will happen if A has more methods?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5f40b59a97_1_25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Default methods in nutshell</a:t>
            </a:r>
            <a:endParaRPr/>
          </a:p>
        </p:txBody>
      </p:sp>
      <p:sp>
        <p:nvSpPr>
          <p:cNvPr id="927" name="Google Shape;927;g5f40b59a97_1_25"/>
          <p:cNvSpPr txBox="1"/>
          <p:nvPr>
            <p:ph idx="1" type="body"/>
          </p:nvPr>
        </p:nvSpPr>
        <p:spPr>
          <a:xfrm>
            <a:off x="518678" y="1671924"/>
            <a:ext cx="10835100" cy="450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/>
              <a:t>Default methods </a:t>
            </a:r>
            <a:r>
              <a:rPr lang="en-US"/>
              <a:t>start with </a:t>
            </a:r>
            <a:r>
              <a:rPr i="1" lang="en-US"/>
              <a:t>default </a:t>
            </a:r>
            <a:r>
              <a:rPr lang="en-US"/>
              <a:t>keyword and contain a </a:t>
            </a:r>
            <a:r>
              <a:rPr i="1" lang="en-US"/>
              <a:t>body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subclass </a:t>
            </a:r>
            <a:r>
              <a:rPr i="1" lang="en-US"/>
              <a:t>doesn’t </a:t>
            </a:r>
            <a:r>
              <a:rPr lang="en-US"/>
              <a:t>need to implement </a:t>
            </a:r>
            <a:r>
              <a:rPr i="1" lang="en-US"/>
              <a:t>default methods, </a:t>
            </a:r>
            <a:r>
              <a:rPr lang="en-US"/>
              <a:t>it </a:t>
            </a:r>
            <a:r>
              <a:rPr i="1" lang="en-US"/>
              <a:t>automatically inherits</a:t>
            </a:r>
            <a:r>
              <a:rPr lang="en-US"/>
              <a:t> the default methods from interface.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pic>
        <p:nvPicPr>
          <p:cNvPr id="928" name="Google Shape;928;g5f40b59a97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175" y="2478113"/>
            <a:ext cx="425767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9" name="Google Shape;929;g5f40b59a97_1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2650" y="2663850"/>
            <a:ext cx="379095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5f40b59a97_1_33"/>
          <p:cNvSpPr txBox="1"/>
          <p:nvPr>
            <p:ph type="title"/>
          </p:nvPr>
        </p:nvSpPr>
        <p:spPr>
          <a:xfrm>
            <a:off x="518674" y="209025"/>
            <a:ext cx="105993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Usage patterns for default methods</a:t>
            </a:r>
            <a:endParaRPr/>
          </a:p>
        </p:txBody>
      </p:sp>
      <p:sp>
        <p:nvSpPr>
          <p:cNvPr id="935" name="Google Shape;935;g5f40b59a97_1_33"/>
          <p:cNvSpPr txBox="1"/>
          <p:nvPr>
            <p:ph idx="1" type="body"/>
          </p:nvPr>
        </p:nvSpPr>
        <p:spPr>
          <a:xfrm>
            <a:off x="518678" y="1671924"/>
            <a:ext cx="10835100" cy="450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Default methods can be used for optional methods.</a:t>
            </a:r>
            <a:endParaRPr/>
          </a:p>
        </p:txBody>
      </p:sp>
      <p:pic>
        <p:nvPicPr>
          <p:cNvPr id="936" name="Google Shape;936;g5f40b59a97_1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363" y="2720688"/>
            <a:ext cx="63722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6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6"/>
          <p:cNvSpPr txBox="1"/>
          <p:nvPr/>
        </p:nvSpPr>
        <p:spPr>
          <a:xfrm>
            <a:off x="782575" y="189217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Reducing NullPointerException</a:t>
            </a:r>
            <a:endParaRPr sz="20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34" name="Google Shape;534;p6"/>
          <p:cNvSpPr txBox="1"/>
          <p:nvPr/>
        </p:nvSpPr>
        <p:spPr>
          <a:xfrm>
            <a:off x="924799" y="2125391"/>
            <a:ext cx="4652100" cy="3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getCarInsuranceName(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person) {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If (person != Null) {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car = person.getCar();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If (car != Null) {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Insurance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insurance = car.getInsurance();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If (insurance != Null) {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insurance.getName();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"Unknown"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🡺</a:t>
            </a: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DEEPLY NESTED IF BLOCKS</a:t>
            </a:r>
            <a:endParaRPr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5" name="Google Shape;535;p6"/>
          <p:cNvSpPr txBox="1"/>
          <p:nvPr/>
        </p:nvSpPr>
        <p:spPr>
          <a:xfrm>
            <a:off x="1012875" y="1484924"/>
            <a:ext cx="48735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Normal</a:t>
            </a:r>
            <a:endParaRPr sz="26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36" name="Google Shape;536;p6"/>
          <p:cNvSpPr txBox="1"/>
          <p:nvPr/>
        </p:nvSpPr>
        <p:spPr>
          <a:xfrm>
            <a:off x="6095998" y="1332572"/>
            <a:ext cx="48819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Problem with null</a:t>
            </a:r>
            <a:endParaRPr sz="26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37" name="Google Shape;537;p6"/>
          <p:cNvSpPr txBox="1"/>
          <p:nvPr/>
        </p:nvSpPr>
        <p:spPr>
          <a:xfrm>
            <a:off x="6216225" y="2125388"/>
            <a:ext cx="5105400" cy="31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i="1" lang="en-US" sz="20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It’s A Source Of Error</a:t>
            </a:r>
            <a:endParaRPr sz="20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i="1" lang="en-US" sz="20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 Bloats Your Code</a:t>
            </a:r>
            <a:r>
              <a:rPr lang="en-US" sz="20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sz="20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i="1" lang="en-US" sz="20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It’s Meaningless</a:t>
            </a:r>
            <a:endParaRPr sz="20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i="1" lang="en-US" sz="20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 Breaks Java Philosophy</a:t>
            </a:r>
            <a:r>
              <a:rPr lang="en-US" sz="20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sz="20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i="1" lang="en-US" sz="20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 Creates A Hole In The Type System</a:t>
            </a:r>
            <a:endParaRPr sz="20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5f40b59a97_1_38"/>
          <p:cNvSpPr txBox="1"/>
          <p:nvPr>
            <p:ph type="title"/>
          </p:nvPr>
        </p:nvSpPr>
        <p:spPr>
          <a:xfrm>
            <a:off x="518674" y="209025"/>
            <a:ext cx="105993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Usage patterns for default methods</a:t>
            </a:r>
            <a:endParaRPr/>
          </a:p>
        </p:txBody>
      </p:sp>
      <p:sp>
        <p:nvSpPr>
          <p:cNvPr id="942" name="Google Shape;942;g5f40b59a97_1_38"/>
          <p:cNvSpPr txBox="1"/>
          <p:nvPr>
            <p:ph idx="1" type="body"/>
          </p:nvPr>
        </p:nvSpPr>
        <p:spPr>
          <a:xfrm>
            <a:off x="518678" y="1671924"/>
            <a:ext cx="10835100" cy="450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Multiple inheritance of behavior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3" name="Google Shape;943;g5f40b59a97_1_38"/>
          <p:cNvPicPr preferRelativeResize="0"/>
          <p:nvPr/>
        </p:nvPicPr>
        <p:blipFill rotWithShape="1">
          <a:blip r:embed="rId3">
            <a:alphaModFix/>
          </a:blip>
          <a:srcRect b="1450" l="-6480" r="6480" t="-1449"/>
          <a:stretch/>
        </p:blipFill>
        <p:spPr>
          <a:xfrm>
            <a:off x="4463138" y="2299313"/>
            <a:ext cx="6791325" cy="38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g5f40b59a97_1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900" y="3367250"/>
            <a:ext cx="426720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60ee94e93c_0_0"/>
          <p:cNvSpPr txBox="1"/>
          <p:nvPr>
            <p:ph type="title"/>
          </p:nvPr>
        </p:nvSpPr>
        <p:spPr>
          <a:xfrm>
            <a:off x="518674" y="209025"/>
            <a:ext cx="105993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Usage patterns for default methods</a:t>
            </a:r>
            <a:endParaRPr/>
          </a:p>
        </p:txBody>
      </p:sp>
      <p:sp>
        <p:nvSpPr>
          <p:cNvPr id="950" name="Google Shape;950;g60ee94e93c_0_0"/>
          <p:cNvSpPr txBox="1"/>
          <p:nvPr>
            <p:ph idx="1" type="body"/>
          </p:nvPr>
        </p:nvSpPr>
        <p:spPr>
          <a:xfrm>
            <a:off x="518678" y="1671924"/>
            <a:ext cx="10835100" cy="450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Multiple inheritance of behavior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1" name="Google Shape;951;g60ee94e93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050" y="2159638"/>
            <a:ext cx="3086100" cy="44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2" name="Google Shape;952;g60ee94e93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4138" y="2159650"/>
            <a:ext cx="3038475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5f40b59a97_2_0"/>
          <p:cNvSpPr txBox="1"/>
          <p:nvPr>
            <p:ph type="title"/>
          </p:nvPr>
        </p:nvSpPr>
        <p:spPr>
          <a:xfrm>
            <a:off x="518674" y="209025"/>
            <a:ext cx="105993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Usage patterns for default methods</a:t>
            </a:r>
            <a:endParaRPr/>
          </a:p>
        </p:txBody>
      </p:sp>
      <p:sp>
        <p:nvSpPr>
          <p:cNvPr id="958" name="Google Shape;958;g5f40b59a97_2_0"/>
          <p:cNvSpPr txBox="1"/>
          <p:nvPr>
            <p:ph idx="1" type="body"/>
          </p:nvPr>
        </p:nvSpPr>
        <p:spPr>
          <a:xfrm>
            <a:off x="518678" y="1671924"/>
            <a:ext cx="10835100" cy="450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Minimal interfaces with orthogonal functionalities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9" name="Google Shape;959;g5f40b59a97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575" y="2563550"/>
            <a:ext cx="335280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960" name="Google Shape;960;g5f40b59a97_2_0"/>
          <p:cNvSpPr txBox="1"/>
          <p:nvPr/>
        </p:nvSpPr>
        <p:spPr>
          <a:xfrm>
            <a:off x="6791925" y="3429000"/>
            <a:ext cx="63405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A skeleton algorithm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961" name="Google Shape;961;g5f40b59a97_2_0"/>
          <p:cNvSpPr txBox="1"/>
          <p:nvPr/>
        </p:nvSpPr>
        <p:spPr>
          <a:xfrm>
            <a:off x="6791925" y="3951075"/>
            <a:ext cx="63405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Related to template pattern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962" name="Google Shape;962;g5f40b59a97_2_0"/>
          <p:cNvSpPr txBox="1"/>
          <p:nvPr/>
        </p:nvSpPr>
        <p:spPr>
          <a:xfrm>
            <a:off x="6791925" y="2689188"/>
            <a:ext cx="50196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Subclasses have to implement methods inside default method</a:t>
            </a:r>
            <a:endParaRPr sz="1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5f40b59a97_1_46"/>
          <p:cNvSpPr txBox="1"/>
          <p:nvPr>
            <p:ph idx="1" type="body"/>
          </p:nvPr>
        </p:nvSpPr>
        <p:spPr>
          <a:xfrm>
            <a:off x="518675" y="1381350"/>
            <a:ext cx="10835100" cy="411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600"/>
              <a:t>Resolution rules</a:t>
            </a:r>
            <a:endParaRPr b="1" sz="36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Classes always win. The methods declared in class always have priority over the default methods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Otherwise, subinterfaces always win. The method with the same signature in </a:t>
            </a:r>
            <a:r>
              <a:rPr i="1" lang="en-US"/>
              <a:t>the most specific default-providing</a:t>
            </a:r>
            <a:r>
              <a:rPr lang="en-US"/>
              <a:t> interface is selected. (B extends from A-&gt; B is more specific than B)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if the choice is still ambiguous, we </a:t>
            </a:r>
            <a:r>
              <a:rPr i="1" lang="en-US"/>
              <a:t>have to select</a:t>
            </a:r>
            <a:r>
              <a:rPr lang="en-US"/>
              <a:t> which default method implementation to use.</a:t>
            </a:r>
            <a:endParaRPr/>
          </a:p>
        </p:txBody>
      </p:sp>
      <p:sp>
        <p:nvSpPr>
          <p:cNvPr id="968" name="Google Shape;968;g5f40b59a97_1_46"/>
          <p:cNvSpPr txBox="1"/>
          <p:nvPr>
            <p:ph type="title"/>
          </p:nvPr>
        </p:nvSpPr>
        <p:spPr>
          <a:xfrm>
            <a:off x="518674" y="209025"/>
            <a:ext cx="105993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Usage patterns for default methods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5f40b59a97_1_52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974" name="Google Shape;974;g5f40b59a97_1_52"/>
          <p:cNvSpPr txBox="1"/>
          <p:nvPr>
            <p:ph idx="1" type="body"/>
          </p:nvPr>
        </p:nvSpPr>
        <p:spPr>
          <a:xfrm>
            <a:off x="518678" y="1671924"/>
            <a:ext cx="10835100" cy="450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5" name="Google Shape;975;g5f40b59a97_1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50" y="1869625"/>
            <a:ext cx="54864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g5f40b59a97_1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1200" y="3853488"/>
            <a:ext cx="529590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g5f40b59a97_1_52"/>
          <p:cNvSpPr txBox="1"/>
          <p:nvPr/>
        </p:nvSpPr>
        <p:spPr>
          <a:xfrm>
            <a:off x="6096000" y="2234813"/>
            <a:ext cx="63507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The hello method from B is selected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78" name="Google Shape;978;g5f40b59a97_1_52"/>
          <p:cNvSpPr txBox="1"/>
          <p:nvPr/>
        </p:nvSpPr>
        <p:spPr>
          <a:xfrm>
            <a:off x="6096000" y="4426963"/>
            <a:ext cx="63507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The hello method from B is selected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5f40b59a97_1_68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984" name="Google Shape;984;g5f40b59a97_1_68"/>
          <p:cNvSpPr txBox="1"/>
          <p:nvPr>
            <p:ph idx="1" type="body"/>
          </p:nvPr>
        </p:nvSpPr>
        <p:spPr>
          <a:xfrm>
            <a:off x="518678" y="1671924"/>
            <a:ext cx="10835100" cy="450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5" name="Google Shape;985;g5f40b59a97_1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0150" y="1970675"/>
            <a:ext cx="36385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Google Shape;986;g5f40b59a97_1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1125" y="1751588"/>
            <a:ext cx="425767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7" name="Google Shape;987;g5f40b59a97_1_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075" y="2970788"/>
            <a:ext cx="508635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5f40b59a97_1_61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diamond problem</a:t>
            </a:r>
            <a:endParaRPr/>
          </a:p>
        </p:txBody>
      </p:sp>
      <p:pic>
        <p:nvPicPr>
          <p:cNvPr id="993" name="Google Shape;993;g5f40b59a97_1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688" y="2048338"/>
            <a:ext cx="5172075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g5f40b59a97_1_61"/>
          <p:cNvSpPr txBox="1"/>
          <p:nvPr/>
        </p:nvSpPr>
        <p:spPr>
          <a:xfrm>
            <a:off x="2091525" y="4139025"/>
            <a:ext cx="84762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What happens if B and C also have hello() method? Which default method will be chosen for D?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5f40b59a97_1_6"/>
          <p:cNvSpPr txBox="1"/>
          <p:nvPr>
            <p:ph type="title"/>
          </p:nvPr>
        </p:nvSpPr>
        <p:spPr>
          <a:xfrm>
            <a:off x="6283842" y="1987420"/>
            <a:ext cx="53706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n-US"/>
              <a:t>The Java Module System</a:t>
            </a:r>
            <a:endParaRPr/>
          </a:p>
        </p:txBody>
      </p:sp>
      <p:sp>
        <p:nvSpPr>
          <p:cNvPr id="1000" name="Google Shape;1000;g5f40b59a97_1_6"/>
          <p:cNvSpPr txBox="1"/>
          <p:nvPr>
            <p:ph idx="1" type="body"/>
          </p:nvPr>
        </p:nvSpPr>
        <p:spPr>
          <a:xfrm>
            <a:off x="6283850" y="3792050"/>
            <a:ext cx="53076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AB200"/>
              </a:buClr>
              <a:buSzPts val="2000"/>
              <a:buChar char="●"/>
            </a:pPr>
            <a:r>
              <a:rPr lang="en-US">
                <a:solidFill>
                  <a:srgbClr val="000000"/>
                </a:solidFill>
              </a:rPr>
              <a:t>The driving force:reasoning about software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AB200"/>
              </a:buClr>
              <a:buSzPts val="2000"/>
              <a:buChar char="●"/>
            </a:pPr>
            <a:r>
              <a:rPr lang="en-US">
                <a:solidFill>
                  <a:srgbClr val="000000"/>
                </a:solidFill>
              </a:rPr>
              <a:t>Default methods in a nutshell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AB200"/>
              </a:buClr>
              <a:buSzPts val="2000"/>
              <a:buChar char="●"/>
            </a:pPr>
            <a:r>
              <a:rPr lang="en-US">
                <a:solidFill>
                  <a:srgbClr val="000000"/>
                </a:solidFill>
              </a:rPr>
              <a:t>Usage patterns for default methods	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AB200"/>
              </a:buClr>
              <a:buSzPts val="2000"/>
              <a:buChar char="●"/>
            </a:pPr>
            <a:r>
              <a:rPr lang="en-US">
                <a:solidFill>
                  <a:srgbClr val="000000"/>
                </a:solidFill>
              </a:rPr>
              <a:t>Resolution rules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AB200"/>
              </a:buClr>
              <a:buSzPts val="2000"/>
              <a:buChar char="●"/>
            </a:pPr>
            <a:r>
              <a:rPr lang="en-US">
                <a:solidFill>
                  <a:srgbClr val="000000"/>
                </a:solidFill>
              </a:rPr>
              <a:t>Summary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01" name="Google Shape;1001;g5f40b59a97_1_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6888" r="6897" t="0"/>
          <a:stretch/>
        </p:blipFill>
        <p:spPr>
          <a:xfrm>
            <a:off x="1683398" y="860944"/>
            <a:ext cx="4428600" cy="5137200"/>
          </a:xfrm>
          <a:prstGeom prst="rect">
            <a:avLst/>
          </a:prstGeom>
          <a:solidFill>
            <a:srgbClr val="C9C9C9"/>
          </a:solidFill>
          <a:ln>
            <a:noFill/>
          </a:ln>
        </p:spPr>
      </p:pic>
      <p:sp>
        <p:nvSpPr>
          <p:cNvPr id="1002" name="Google Shape;1002;g5f40b59a97_1_6"/>
          <p:cNvSpPr txBox="1"/>
          <p:nvPr>
            <p:ph idx="4294967295" type="sldNum"/>
          </p:nvPr>
        </p:nvSpPr>
        <p:spPr>
          <a:xfrm>
            <a:off x="11784013" y="1620838"/>
            <a:ext cx="408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</a:pPr>
            <a:fld id="{00000000-1234-1234-1234-123412341234}" type="slidenum">
              <a:rPr b="0" i="1" lang="en-US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b="0" i="1" sz="1200" u="none" cap="none" strike="noStrike">
              <a:solidFill>
                <a:srgbClr val="F5F5F5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5f45beb57a_1_6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with several module</a:t>
            </a:r>
            <a:endParaRPr/>
          </a:p>
        </p:txBody>
      </p:sp>
      <p:sp>
        <p:nvSpPr>
          <p:cNvPr id="1008" name="Google Shape;1008;g5f45beb57a_1_6"/>
          <p:cNvSpPr txBox="1"/>
          <p:nvPr>
            <p:ph idx="1" type="body"/>
          </p:nvPr>
        </p:nvSpPr>
        <p:spPr>
          <a:xfrm>
            <a:off x="518678" y="1671924"/>
            <a:ext cx="10835100" cy="450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9" name="Google Shape;1009;g5f45beb57a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38" y="1721888"/>
            <a:ext cx="652462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0" name="Google Shape;1010;g5f45beb57a_1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4288" y="2844213"/>
            <a:ext cx="4410075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Google Shape;1011;g5f45beb57a_1_6"/>
          <p:cNvSpPr/>
          <p:nvPr/>
        </p:nvSpPr>
        <p:spPr>
          <a:xfrm>
            <a:off x="3984900" y="3984900"/>
            <a:ext cx="1056900" cy="52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5f45beb57a_1_16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with several module</a:t>
            </a:r>
            <a:endParaRPr/>
          </a:p>
        </p:txBody>
      </p:sp>
      <p:pic>
        <p:nvPicPr>
          <p:cNvPr id="1017" name="Google Shape;1017;g5f45beb57a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725" y="2651638"/>
            <a:ext cx="6076950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g5f45beb57a_1_16"/>
          <p:cNvSpPr txBox="1"/>
          <p:nvPr/>
        </p:nvSpPr>
        <p:spPr>
          <a:xfrm>
            <a:off x="3401475" y="4942600"/>
            <a:ext cx="63405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Use requires {module name} to import other modules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7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7"/>
          <p:cNvSpPr txBox="1"/>
          <p:nvPr/>
        </p:nvSpPr>
        <p:spPr>
          <a:xfrm>
            <a:off x="913800" y="211217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Optional Class</a:t>
            </a:r>
            <a:endParaRPr sz="36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5" name="Google Shape;545;p7"/>
          <p:cNvSpPr txBox="1"/>
          <p:nvPr/>
        </p:nvSpPr>
        <p:spPr>
          <a:xfrm>
            <a:off x="1651475" y="4334375"/>
            <a:ext cx="91491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2" marL="9144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=&gt; Optionals are Signals That A Missing Value Is Permitted There (missing value that expected)</a:t>
            </a:r>
            <a:br>
              <a:rPr lang="en-US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Easier to debug</a:t>
            </a:r>
            <a:endParaRPr/>
          </a:p>
        </p:txBody>
      </p:sp>
      <p:sp>
        <p:nvSpPr>
          <p:cNvPr id="546" name="Google Shape;546;p7"/>
          <p:cNvSpPr txBox="1"/>
          <p:nvPr/>
        </p:nvSpPr>
        <p:spPr>
          <a:xfrm>
            <a:off x="2216425" y="1308900"/>
            <a:ext cx="4956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Person {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car;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getCar() {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car;}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Car {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Insurance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insurance;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Insurance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getInsurance() {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insurance;}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Insurance {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getName() {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name;}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7" name="Google Shape;54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6925" y="1591292"/>
            <a:ext cx="2390775" cy="567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7450" y="2335250"/>
            <a:ext cx="1940925" cy="5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1000" y="3315891"/>
            <a:ext cx="1940925" cy="433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5f45beb57a_1_26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with several module</a:t>
            </a:r>
            <a:endParaRPr/>
          </a:p>
        </p:txBody>
      </p:sp>
      <p:pic>
        <p:nvPicPr>
          <p:cNvPr id="1024" name="Google Shape;1024;g5f45beb57a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775" y="2186525"/>
            <a:ext cx="712470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5f45beb57a_1_34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Compiling and packaging</a:t>
            </a:r>
            <a:endParaRPr/>
          </a:p>
        </p:txBody>
      </p:sp>
      <p:pic>
        <p:nvPicPr>
          <p:cNvPr id="1030" name="Google Shape;1030;g5f45beb57a_1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400" y="1699325"/>
            <a:ext cx="66294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Google Shape;1035;g5f45beb57a_1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325" y="1584675"/>
            <a:ext cx="5848350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Google Shape;1036;g5f45beb57a_1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2550" y="4194525"/>
            <a:ext cx="4610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Google Shape;1037;g5f45beb57a_1_41"/>
          <p:cNvSpPr txBox="1"/>
          <p:nvPr/>
        </p:nvSpPr>
        <p:spPr>
          <a:xfrm>
            <a:off x="7595525" y="3313400"/>
            <a:ext cx="63405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74E13"/>
                </a:solidFill>
                <a:highlight>
                  <a:srgbClr val="F1C232"/>
                </a:highlight>
              </a:rPr>
              <a:t>expenses.readers module pom.xml file</a:t>
            </a:r>
            <a:endParaRPr>
              <a:solidFill>
                <a:srgbClr val="274E13"/>
              </a:solidFill>
              <a:highlight>
                <a:srgbClr val="F1C232"/>
              </a:highlight>
            </a:endParaRPr>
          </a:p>
        </p:txBody>
      </p:sp>
      <p:sp>
        <p:nvSpPr>
          <p:cNvPr id="1038" name="Google Shape;1038;g5f45beb57a_1_41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Compiling and packaging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5f45beb57a_1_50"/>
          <p:cNvSpPr txBox="1"/>
          <p:nvPr/>
        </p:nvSpPr>
        <p:spPr>
          <a:xfrm>
            <a:off x="7595525" y="3313400"/>
            <a:ext cx="63405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74E13"/>
                </a:solidFill>
                <a:highlight>
                  <a:srgbClr val="F1C232"/>
                </a:highlight>
              </a:rPr>
              <a:t>expenses.application module pom.xml file</a:t>
            </a:r>
            <a:endParaRPr>
              <a:solidFill>
                <a:srgbClr val="274E13"/>
              </a:solidFill>
              <a:highlight>
                <a:srgbClr val="F1C232"/>
              </a:highlight>
            </a:endParaRPr>
          </a:p>
        </p:txBody>
      </p:sp>
      <p:pic>
        <p:nvPicPr>
          <p:cNvPr id="1044" name="Google Shape;1044;g5f45beb57a_1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100" y="1576550"/>
            <a:ext cx="5610225" cy="46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5" name="Google Shape;1045;g5f45beb57a_1_50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Compiling and packaging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5f45beb57a_1_59"/>
          <p:cNvSpPr txBox="1"/>
          <p:nvPr/>
        </p:nvSpPr>
        <p:spPr>
          <a:xfrm>
            <a:off x="8851775" y="3291150"/>
            <a:ext cx="63405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74E13"/>
                </a:solidFill>
                <a:highlight>
                  <a:srgbClr val="F1C232"/>
                </a:highlight>
              </a:rPr>
              <a:t>expenses module pom.xml file</a:t>
            </a:r>
            <a:endParaRPr>
              <a:solidFill>
                <a:srgbClr val="274E13"/>
              </a:solidFill>
              <a:highlight>
                <a:srgbClr val="F1C232"/>
              </a:highlight>
            </a:endParaRPr>
          </a:p>
        </p:txBody>
      </p:sp>
      <p:pic>
        <p:nvPicPr>
          <p:cNvPr id="1051" name="Google Shape;1051;g5f45beb57a_1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825" y="1892688"/>
            <a:ext cx="5695950" cy="526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Google Shape;1052;g5f45beb57a_1_59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Compiling and packaging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5f45beb57a_1_69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 declaration and clauses</a:t>
            </a:r>
            <a:endParaRPr/>
          </a:p>
        </p:txBody>
      </p:sp>
      <p:sp>
        <p:nvSpPr>
          <p:cNvPr id="1058" name="Google Shape;1058;g5f45beb57a_1_69"/>
          <p:cNvSpPr txBox="1"/>
          <p:nvPr>
            <p:ph idx="1" type="body"/>
          </p:nvPr>
        </p:nvSpPr>
        <p:spPr>
          <a:xfrm>
            <a:off x="518678" y="1671924"/>
            <a:ext cx="10835100" cy="450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requires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exports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requires transitive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9" name="Google Shape;1059;g5f45beb57a_1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0150" y="1920500"/>
            <a:ext cx="44958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0" name="Google Shape;1060;g5f45beb57a_1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9225" y="2876550"/>
            <a:ext cx="40576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1" name="Google Shape;1061;g5f45beb57a_1_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6113" y="4395813"/>
            <a:ext cx="461962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5f45beb57a_1_77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 declaration and clauses</a:t>
            </a:r>
            <a:endParaRPr/>
          </a:p>
        </p:txBody>
      </p:sp>
      <p:sp>
        <p:nvSpPr>
          <p:cNvPr id="1067" name="Google Shape;1067;g5f45beb57a_1_77"/>
          <p:cNvSpPr txBox="1"/>
          <p:nvPr>
            <p:ph idx="1" type="body"/>
          </p:nvPr>
        </p:nvSpPr>
        <p:spPr>
          <a:xfrm>
            <a:off x="518678" y="1671924"/>
            <a:ext cx="10835100" cy="450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exports to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open and opens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uses and provides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8" name="Google Shape;1068;g5f45beb57a_1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113" y="1459613"/>
            <a:ext cx="39338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9" name="Google Shape;1069;g5f45beb57a_1_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250" y="2876563"/>
            <a:ext cx="361950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5f45beb57a_1_98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bigger example</a:t>
            </a:r>
            <a:endParaRPr/>
          </a:p>
        </p:txBody>
      </p:sp>
      <p:sp>
        <p:nvSpPr>
          <p:cNvPr id="1075" name="Google Shape;1075;g5f45beb57a_1_98"/>
          <p:cNvSpPr txBox="1"/>
          <p:nvPr>
            <p:ph idx="1" type="body"/>
          </p:nvPr>
        </p:nvSpPr>
        <p:spPr>
          <a:xfrm>
            <a:off x="518678" y="1671924"/>
            <a:ext cx="10835100" cy="450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6" name="Google Shape;1076;g5f45beb57a_1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988" y="1990725"/>
            <a:ext cx="629602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5f45beb57a_1_104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g5f45beb57a_1_104"/>
          <p:cNvSpPr txBox="1"/>
          <p:nvPr>
            <p:ph idx="1" type="body"/>
          </p:nvPr>
        </p:nvSpPr>
        <p:spPr>
          <a:xfrm>
            <a:off x="518678" y="1671924"/>
            <a:ext cx="10835100" cy="450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3" name="Google Shape;1083;g5f45beb57a_1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000" y="488788"/>
            <a:ext cx="7086600" cy="53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51"/>
          <p:cNvSpPr txBox="1"/>
          <p:nvPr>
            <p:ph type="ctrTitle"/>
          </p:nvPr>
        </p:nvSpPr>
        <p:spPr>
          <a:xfrm>
            <a:off x="6375721" y="1821022"/>
            <a:ext cx="4853700" cy="16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8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8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8"/>
          <p:cNvSpPr txBox="1"/>
          <p:nvPr/>
        </p:nvSpPr>
        <p:spPr>
          <a:xfrm>
            <a:off x="782574" y="136250"/>
            <a:ext cx="10364400" cy="16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Creating Optional Objects</a:t>
            </a:r>
            <a:endParaRPr sz="36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57" name="Google Shape;557;p8"/>
          <p:cNvSpPr txBox="1"/>
          <p:nvPr/>
        </p:nvSpPr>
        <p:spPr>
          <a:xfrm>
            <a:off x="946775" y="1888325"/>
            <a:ext cx="32991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Empty Optional</a:t>
            </a:r>
            <a:endParaRPr sz="24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58" name="Google Shape;558;p8"/>
          <p:cNvSpPr txBox="1"/>
          <p:nvPr/>
        </p:nvSpPr>
        <p:spPr>
          <a:xfrm>
            <a:off x="946774" y="2636730"/>
            <a:ext cx="32991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optcar =  Optional.empty();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9" name="Google Shape;559;p8"/>
          <p:cNvSpPr txBox="1"/>
          <p:nvPr/>
        </p:nvSpPr>
        <p:spPr>
          <a:xfrm>
            <a:off x="4127125" y="1830188"/>
            <a:ext cx="3675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Optional From A Non-null Value</a:t>
            </a:r>
            <a:endParaRPr sz="24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0" name="Google Shape;560;p8"/>
          <p:cNvSpPr txBox="1"/>
          <p:nvPr/>
        </p:nvSpPr>
        <p:spPr>
          <a:xfrm>
            <a:off x="4177125" y="2624852"/>
            <a:ext cx="3303300" cy="14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car =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Car();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optcar =  Optional.of(car);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=&gt;</a:t>
            </a:r>
            <a:r>
              <a:rPr lang="en-US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 Car Were Null, A Nullpointerexception Would Be Thrown Immediately</a:t>
            </a:r>
            <a:endParaRPr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1" name="Google Shape;561;p8"/>
          <p:cNvSpPr txBox="1"/>
          <p:nvPr/>
        </p:nvSpPr>
        <p:spPr>
          <a:xfrm>
            <a:off x="7842172" y="1830199"/>
            <a:ext cx="3304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Optional From Null</a:t>
            </a:r>
            <a:endParaRPr sz="24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2" name="Google Shape;562;p8"/>
          <p:cNvSpPr txBox="1"/>
          <p:nvPr/>
        </p:nvSpPr>
        <p:spPr>
          <a:xfrm>
            <a:off x="7842172" y="2624851"/>
            <a:ext cx="33048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car =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Car();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optcar = Optional.ofNullable(car);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=&gt;</a:t>
            </a:r>
            <a:r>
              <a:rPr lang="en-US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 Car Were Null, return Optional.empty()</a:t>
            </a:r>
            <a:endParaRPr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9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9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9"/>
          <p:cNvSpPr txBox="1"/>
          <p:nvPr/>
        </p:nvSpPr>
        <p:spPr>
          <a:xfrm>
            <a:off x="737624" y="147250"/>
            <a:ext cx="10364400" cy="16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MAP IN OPTIONAL</a:t>
            </a:r>
            <a:endParaRPr sz="36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0" name="Google Shape;570;p9"/>
          <p:cNvSpPr txBox="1"/>
          <p:nvPr/>
        </p:nvSpPr>
        <p:spPr>
          <a:xfrm>
            <a:off x="782649" y="1706593"/>
            <a:ext cx="32991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 sz="24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1" name="Google Shape;571;p9"/>
          <p:cNvSpPr txBox="1"/>
          <p:nvPr/>
        </p:nvSpPr>
        <p:spPr>
          <a:xfrm>
            <a:off x="782649" y="2282855"/>
            <a:ext cx="32991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 =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(insurance !=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name = insurance.getName();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2" name="Google Shape;572;p9"/>
          <p:cNvSpPr txBox="1"/>
          <p:nvPr/>
        </p:nvSpPr>
        <p:spPr>
          <a:xfrm>
            <a:off x="4321264" y="1706593"/>
            <a:ext cx="3291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 sz="24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3" name="Google Shape;573;p9"/>
          <p:cNvSpPr txBox="1"/>
          <p:nvPr/>
        </p:nvSpPr>
        <p:spPr>
          <a:xfrm>
            <a:off x="4310223" y="2282855"/>
            <a:ext cx="33033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 =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Insurance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opt = Optional.ofNullable(insurance);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(opt.isPresent()){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name = opt.get().getName();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4" name="Google Shape;574;p9"/>
          <p:cNvSpPr txBox="1"/>
          <p:nvPr/>
        </p:nvSpPr>
        <p:spPr>
          <a:xfrm>
            <a:off x="7842173" y="1706593"/>
            <a:ext cx="3304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 sz="24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5" name="Google Shape;575;p9"/>
          <p:cNvSpPr txBox="1"/>
          <p:nvPr/>
        </p:nvSpPr>
        <p:spPr>
          <a:xfrm>
            <a:off x="7842173" y="2282855"/>
            <a:ext cx="33048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Insurance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opt = Optional.ofNullable(insurance);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name = opt.map(Insurance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getName);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6" name="Google Shape;576;p9"/>
          <p:cNvSpPr/>
          <p:nvPr/>
        </p:nvSpPr>
        <p:spPr>
          <a:xfrm>
            <a:off x="1465983" y="4323916"/>
            <a:ext cx="8997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=&gt;Use map to prevent if blocks</a:t>
            </a:r>
            <a:endParaRPr b="0" i="0" sz="5400" u="none" cap="none" strike="noStrike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0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10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10"/>
          <p:cNvSpPr txBox="1"/>
          <p:nvPr/>
        </p:nvSpPr>
        <p:spPr>
          <a:xfrm>
            <a:off x="913775" y="618517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IS THERE ANY DIFFERENCES BETWEEN STREAM AND OPTIONAL</a:t>
            </a:r>
            <a:endParaRPr sz="36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84" name="Google Shape;58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6430" y="2374582"/>
            <a:ext cx="872490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adlines">
  <a:themeElements>
    <a:clrScheme name="Headlines">
      <a:dk1>
        <a:srgbClr val="000000"/>
      </a:dk1>
      <a:lt1>
        <a:srgbClr val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Quotable">
  <a:themeElements>
    <a:clrScheme name="Custom 10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FFFFFF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