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3" r:id="rId27"/>
    <p:sldId id="285" r:id="rId28"/>
    <p:sldId id="286" r:id="rId29"/>
    <p:sldId id="287" r:id="rId30"/>
    <p:sldId id="288" r:id="rId31"/>
    <p:sldId id="290" r:id="rId32"/>
    <p:sldId id="291" r:id="rId33"/>
    <p:sldId id="292" r:id="rId34"/>
    <p:sldId id="293" r:id="rId35"/>
    <p:sldId id="294" r:id="rId36"/>
    <p:sldId id="295" r:id="rId37"/>
    <p:sldId id="296" r:id="rId38"/>
    <p:sldId id="317" r:id="rId39"/>
    <p:sldId id="318" r:id="rId4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3F8B49-A922-426A-AB0C-285D583A860F}">
  <a:tblStyle styleId="{A33F8B49-A922-426A-AB0C-285D583A860F}"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80" autoAdjust="0"/>
  </p:normalViewPr>
  <p:slideViewPr>
    <p:cSldViewPr snapToGrid="0">
      <p:cViewPr varScale="1">
        <p:scale>
          <a:sx n="53" d="100"/>
          <a:sy n="53" d="100"/>
        </p:scale>
        <p:origin x="1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t>A lambda expression does not have a name. 	</a:t>
            </a:r>
          </a:p>
          <a:p>
            <a:pPr lvl="0" rtl="0">
              <a:spcBef>
                <a:spcPts val="0"/>
              </a:spcBef>
              <a:buClr>
                <a:schemeClr val="dk1"/>
              </a:buClr>
              <a:buSzPct val="100000"/>
              <a:buFont typeface="Arial"/>
              <a:buNone/>
            </a:pPr>
            <a:r>
              <a:rPr lang="en"/>
              <a:t>A lambda expression does not have a   throws clause. It is inferred from the context of its use </a:t>
            </a:r>
          </a:p>
          <a:p>
            <a:pPr lvl="0" rtl="0">
              <a:spcBef>
                <a:spcPts val="0"/>
              </a:spcBef>
              <a:buClr>
                <a:schemeClr val="dk1"/>
              </a:buClr>
              <a:buSzPct val="100000"/>
              <a:buFont typeface="Arial"/>
              <a:buNone/>
            </a:pPr>
            <a:r>
              <a:rPr lang="en"/>
              <a:t>and its body.</a:t>
            </a:r>
          </a:p>
          <a:p>
            <a:pPr lvl="0" rtl="0">
              <a:spcBef>
                <a:spcPts val="0"/>
              </a:spcBef>
              <a:buClr>
                <a:schemeClr val="dk1"/>
              </a:buClr>
              <a:buSzPct val="100000"/>
              <a:buFont typeface="Arial"/>
              <a:buNone/>
            </a:pPr>
            <a:r>
              <a:rPr lang="en"/>
              <a:t>A lambda expression cannot declare type parameters. That is, a lambda expression cannot be generic</a:t>
            </a:r>
          </a:p>
          <a:p>
            <a:pPr lvl="0" rtl="0">
              <a:spcBef>
                <a:spcPts val="0"/>
              </a:spcBef>
              <a:buClr>
                <a:srgbClr val="000000"/>
              </a:buClr>
              <a:buFont typeface="Arial"/>
              <a:buNone/>
            </a:pPr>
            <a:endParaRPr/>
          </a:p>
          <a:p>
            <a:pPr lvl="0" rtl="0">
              <a:spcBef>
                <a:spcPts val="0"/>
              </a:spcBef>
              <a:buClr>
                <a:schemeClr val="dk1"/>
              </a:buClr>
              <a:buFont typeface="Arial"/>
              <a:buNone/>
            </a:pPr>
            <a:endParaRPr/>
          </a:p>
          <a:p>
            <a:pPr lvl="0" rtl="0">
              <a:spcBef>
                <a:spcPts val="0"/>
              </a:spcBef>
              <a:buClr>
                <a:schemeClr val="dk1"/>
              </a:buClr>
              <a:buSzPct val="100000"/>
              <a:buFont typeface="Arial"/>
              <a:buNone/>
            </a:pPr>
            <a:r>
              <a:rPr lang="en"/>
              <a:t>A lambda expression does not have a explicit return type. It is auto recognized by the compiler from the context of its use and from its body.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chemeClr val="dk1"/>
                </a:solidFill>
              </a:rPr>
              <a:t>Accessing outer scope variables from lambda expressions is very similar to anonymous objects. You can access final variables from the local outer scope as well as instance fields and static variables</a:t>
            </a:r>
          </a:p>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200">
              <a:solidFill>
                <a:schemeClr val="dk1"/>
              </a:solidFill>
            </a:endParaRPr>
          </a:p>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chemeClr val="dk1"/>
                </a:solidFill>
              </a:rPr>
              <a:t>So where exactly can you use lambdas? You can use a lambda expression in the context of a</a:t>
            </a:r>
          </a:p>
          <a:p>
            <a:pPr lvl="0" rtl="0">
              <a:lnSpc>
                <a:spcPct val="115000"/>
              </a:lnSpc>
              <a:spcBef>
                <a:spcPts val="0"/>
              </a:spcBef>
              <a:buNone/>
            </a:pPr>
            <a:r>
              <a:rPr lang="en" sz="1200">
                <a:solidFill>
                  <a:schemeClr val="dk1"/>
                </a:solidFill>
              </a:rPr>
              <a:t>functional interface. Don’t worry if this sounds abstract; we now explain in detail what this means and what a functional interface</a:t>
            </a:r>
          </a:p>
          <a:p>
            <a:pPr lvl="0" rtl="0">
              <a:lnSpc>
                <a:spcPct val="115000"/>
              </a:lnSpc>
              <a:spcBef>
                <a:spcPts val="0"/>
              </a:spcBef>
              <a:buNone/>
            </a:pPr>
            <a:r>
              <a:rPr lang="en" sz="1200">
                <a:solidFill>
                  <a:schemeClr val="dk1"/>
                </a:solidFill>
              </a:rPr>
              <a:t>is.</a:t>
            </a:r>
          </a:p>
          <a:p>
            <a:pPr lvl="0" rtl="0">
              <a:lnSpc>
                <a:spcPct val="115000"/>
              </a:lnSpc>
              <a:spcBef>
                <a:spcPts val="0"/>
              </a:spcBef>
              <a:buNone/>
            </a:pPr>
            <a:endParaRPr sz="1200">
              <a:solidFill>
                <a:schemeClr val="dk1"/>
              </a:solidFill>
            </a:endParaRPr>
          </a:p>
          <a:p>
            <a:pPr lvl="0" rtl="0">
              <a:lnSpc>
                <a:spcPct val="115000"/>
              </a:lnSpc>
              <a:spcBef>
                <a:spcPts val="0"/>
              </a:spcBef>
              <a:buNone/>
            </a:pPr>
            <a:endParaRPr sz="1200">
              <a:solidFill>
                <a:schemeClr val="dk1"/>
              </a:solidFill>
            </a:endParaRPr>
          </a:p>
          <a:p>
            <a:pPr lvl="0" rtl="0">
              <a:spcBef>
                <a:spcPts val="0"/>
              </a:spcBef>
              <a:buNone/>
            </a:pP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Functional Interface is a new term of Java 8</a:t>
            </a:r>
          </a:p>
          <a:p>
            <a:pPr marL="457200" lvl="0" indent="-317500" rtl="0">
              <a:spcBef>
                <a:spcPts val="0"/>
              </a:spcBef>
              <a:buClr>
                <a:srgbClr val="000000"/>
              </a:buClr>
              <a:buSzPct val="127272"/>
              <a:buFont typeface="Arial"/>
              <a:buChar char="-"/>
            </a:pPr>
            <a:r>
              <a:rPr lang="en"/>
              <a:t>The functional interface is an normal interface with only one abstract method.</a:t>
            </a:r>
          </a:p>
          <a:p>
            <a:pPr marL="457200" lvl="0" indent="-317500">
              <a:spcBef>
                <a:spcPts val="0"/>
              </a:spcBef>
              <a:buClr>
                <a:srgbClr val="000000"/>
              </a:buClr>
              <a:buSzPct val="127272"/>
              <a:buFont typeface="Arial"/>
              <a:buChar char="-"/>
            </a:pPr>
            <a:r>
              <a:rPr lang="en"/>
              <a:t>Take a look at the example here, the well-known Runnable and Comparator interface are now become functional interface, so what we can see here that the term of functional interface is new but all the interfaces back from previous Java versions are becoming functional interface without any needed of modification.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When we count the abstract method from an interface to check if it’s functional interface or not. The methods from Object class don’t count.</a:t>
            </a:r>
          </a:p>
          <a:p>
            <a:pPr marL="457200" lvl="0" indent="-317500" rtl="0">
              <a:spcBef>
                <a:spcPts val="0"/>
              </a:spcBef>
              <a:buClr>
                <a:srgbClr val="000000"/>
              </a:buClr>
              <a:buSzPct val="127272"/>
              <a:buFont typeface="Arial"/>
              <a:buChar char="-"/>
            </a:pPr>
            <a:r>
              <a:rPr lang="en"/>
              <a:t>Why some methods of the Object class sometimes are added to an interface? But most of the time and this is the reason because someone would like to redeclared methods from Object class in the interface in order to extend comments from Object’s class in order to give some special semantic and to add javadoc that might be different from Object class.</a:t>
            </a:r>
          </a:p>
          <a:p>
            <a:pPr marL="457200" lvl="0" indent="-317500" rtl="0">
              <a:spcBef>
                <a:spcPts val="0"/>
              </a:spcBef>
              <a:buClr>
                <a:srgbClr val="000000"/>
              </a:buClr>
              <a:buSzPct val="127272"/>
              <a:buFont typeface="Arial"/>
              <a:buChar char="-"/>
            </a:pPr>
            <a:r>
              <a:rPr lang="en"/>
              <a:t>http://grepcode.com/file_/repository.grepcode.com/java/root/jdk/openjdk/6-b14/java/util/Comparator.java/?v=source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By the default, the compiler of Java will automatically check if interface is a functional interface or not.</a:t>
            </a:r>
          </a:p>
          <a:p>
            <a:pPr marL="457200" lvl="0" indent="-317500">
              <a:spcBef>
                <a:spcPts val="0"/>
              </a:spcBef>
              <a:buClr>
                <a:srgbClr val="000000"/>
              </a:buClr>
              <a:buSzPct val="127272"/>
              <a:buFont typeface="Arial"/>
              <a:buChar char="-"/>
            </a:pPr>
            <a:r>
              <a:rPr lang="en"/>
              <a:t>But for convenience, the functional interface can be annotated inside the code.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It can be annotated by adding @FunctionalInterface on the top of the interface like the example below.</a:t>
            </a:r>
          </a:p>
          <a:p>
            <a:pPr marL="457200" lvl="0" indent="-317500" rtl="0">
              <a:spcBef>
                <a:spcPts val="0"/>
              </a:spcBef>
              <a:buClr>
                <a:srgbClr val="000000"/>
              </a:buClr>
              <a:buSzPct val="127272"/>
              <a:buFont typeface="Arial"/>
              <a:buChar char="-"/>
            </a:pPr>
            <a:r>
              <a:rPr lang="en"/>
              <a:t>By doing so, the IDE will help you to detect if it is a functional interface before compiler do its job.</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a:spcBef>
                <a:spcPts val="0"/>
              </a:spcBef>
              <a:buClr>
                <a:srgbClr val="000000"/>
              </a:buClr>
              <a:buSzPct val="127272"/>
              <a:buFont typeface="Arial"/>
              <a:buChar char="-"/>
            </a:pPr>
            <a:r>
              <a:rPr lang="en"/>
              <a:t>In this example, I declared another abstract method in the functional interface and as you can see, with the annotation, the IDE will check and show an error message that this interface is not a functional interface. So you can immediately notice and correct the problem.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With the new term of functional interface defined in java 8.</a:t>
            </a:r>
          </a:p>
          <a:p>
            <a:pPr marL="457200" lvl="0" indent="-317500">
              <a:spcBef>
                <a:spcPts val="0"/>
              </a:spcBef>
              <a:buClr>
                <a:srgbClr val="000000"/>
              </a:buClr>
              <a:buSzPct val="127272"/>
              <a:buFont typeface="Arial"/>
              <a:buChar char="-"/>
            </a:pPr>
            <a:r>
              <a:rPr lang="en"/>
              <a:t>It also includes a brand new sets of functional interfaces.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All these functional interfaces are defined in new package named java.util.function.</a:t>
            </a:r>
          </a:p>
          <a:p>
            <a:pPr marL="457200" lvl="0" indent="-317500" rtl="0">
              <a:spcBef>
                <a:spcPts val="0"/>
              </a:spcBef>
              <a:buClr>
                <a:srgbClr val="000000"/>
              </a:buClr>
              <a:buSzPct val="127272"/>
              <a:buFont typeface="Arial"/>
              <a:buChar char="-"/>
            </a:pPr>
            <a:r>
              <a:rPr lang="en"/>
              <a:t>It contains around 43 interfaces and grouped into 4 categories as I listed below: Supplier, consumer, predicate, function.</a:t>
            </a:r>
          </a:p>
          <a:p>
            <a:pPr marL="457200" lvl="0" indent="-317500" rtl="0">
              <a:spcBef>
                <a:spcPts val="0"/>
              </a:spcBef>
              <a:buClr>
                <a:srgbClr val="000000"/>
              </a:buClr>
              <a:buSzPct val="127272"/>
              <a:buFont typeface="Arial"/>
              <a:buChar char="-"/>
            </a:pPr>
            <a:r>
              <a:rPr lang="en"/>
              <a:t>You will see and use it a lot when you working with Java 8 and lambda expression.</a:t>
            </a:r>
          </a:p>
          <a:p>
            <a:pPr marL="457200" lvl="0" indent="-317500" rtl="0">
              <a:spcBef>
                <a:spcPts val="0"/>
              </a:spcBef>
              <a:buClr>
                <a:srgbClr val="000000"/>
              </a:buClr>
              <a:buSzPct val="127272"/>
              <a:buFont typeface="Arial"/>
              <a:buChar char="-"/>
            </a:pPr>
            <a:r>
              <a:rPr lang="en"/>
              <a:t>In the scope of this presentation I will not go and explain for every interfaces. Instead, I will pick one of them to give you an example.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Classes implement interface that contains a default method, they can perform following:</a:t>
            </a:r>
            <a:r>
              <a:rPr lang="en" sz="1200" b="0" i="0" u="none" strike="noStrike" cap="none" baseline="0">
                <a:solidFill>
                  <a:schemeClr val="dk1"/>
                </a:solidFill>
                <a:latin typeface="Arial"/>
                <a:ea typeface="Arial"/>
                <a:cs typeface="Arial"/>
                <a:sym typeface="Arial"/>
                <a:rtl val="0"/>
              </a:rPr>
              <a:t/>
            </a:r>
            <a:br>
              <a:rPr lang="en" sz="1200" b="0" i="0" u="none" strike="noStrike" cap="none" baseline="0">
                <a:solidFill>
                  <a:schemeClr val="dk1"/>
                </a:solidFill>
                <a:latin typeface="Arial"/>
                <a:ea typeface="Arial"/>
                <a:cs typeface="Arial"/>
                <a:sym typeface="Arial"/>
                <a:rtl val="0"/>
              </a:rPr>
            </a:br>
            <a:endParaRPr lang="en" sz="12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 Not override the default method and will inherit the default method</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Override the default method similar to other methods we override in subclass</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Redeclare default method as abstract, which force subclass to override it</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0" name="Shape 3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Classes implement interface that contains a default method, they can perform following:</a:t>
            </a:r>
            <a:r>
              <a:rPr lang="en" sz="1200" b="0" i="0" u="none" strike="noStrike" cap="none" baseline="0">
                <a:solidFill>
                  <a:schemeClr val="dk1"/>
                </a:solidFill>
                <a:latin typeface="Arial"/>
                <a:ea typeface="Arial"/>
                <a:cs typeface="Arial"/>
                <a:sym typeface="Arial"/>
                <a:rtl val="0"/>
              </a:rPr>
              <a:t/>
            </a:r>
            <a:br>
              <a:rPr lang="en" sz="1200" b="0" i="0" u="none" strike="noStrike" cap="none" baseline="0">
                <a:solidFill>
                  <a:schemeClr val="dk1"/>
                </a:solidFill>
                <a:latin typeface="Arial"/>
                <a:ea typeface="Arial"/>
                <a:cs typeface="Arial"/>
                <a:sym typeface="Arial"/>
                <a:rtl val="0"/>
              </a:rPr>
            </a:br>
            <a:endParaRPr lang="en" sz="12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 Not override the default method and will inherit the default method</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Override the default method similar to other methods we override in subclass</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Redeclare default method as abstract, which force subclass to override it</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4" name="Shape 3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2" name="Shape 3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2" name="Shape 3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Shape 581"/>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2" name="Shape 5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300">
                <a:solidFill>
                  <a:schemeClr val="dk1"/>
                </a:solidFill>
              </a:rPr>
              <a:t>The code is quite not elegant and not easy to read. </a:t>
            </a:r>
          </a:p>
          <a:p>
            <a:pPr lvl="0" rtl="0">
              <a:lnSpc>
                <a:spcPct val="115000"/>
              </a:lnSpc>
              <a:spcBef>
                <a:spcPts val="0"/>
              </a:spcBef>
              <a:buNone/>
            </a:pPr>
            <a:r>
              <a:rPr lang="en" sz="1300">
                <a:solidFill>
                  <a:schemeClr val="dk1"/>
                </a:solidFill>
              </a:rPr>
              <a:t>Anonymous classes use a bulky syntax. Lambda expressions </a:t>
            </a:r>
          </a:p>
          <a:p>
            <a:pPr lvl="0" rtl="0">
              <a:lnSpc>
                <a:spcPct val="115000"/>
              </a:lnSpc>
              <a:spcBef>
                <a:spcPts val="0"/>
              </a:spcBef>
              <a:buNone/>
            </a:pPr>
            <a:r>
              <a:rPr lang="en" sz="1300">
                <a:solidFill>
                  <a:schemeClr val="dk1"/>
                </a:solidFill>
              </a:rPr>
              <a:t>use a very concise syntax to achieve the same result. </a:t>
            </a:r>
          </a:p>
          <a:p>
            <a:pPr lvl="0" rtl="0">
              <a:lnSpc>
                <a:spcPct val="115000"/>
              </a:lnSpc>
              <a:spcBef>
                <a:spcPts val="0"/>
              </a:spcBef>
              <a:buClr>
                <a:schemeClr val="dk1"/>
              </a:buClr>
              <a:buFont typeface="Arial"/>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212"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300">
                <a:solidFill>
                  <a:schemeClr val="dk1"/>
                </a:solidFill>
              </a:rPr>
              <a:t>The body of a lambda expression is a block of code enclosed in braces. Like </a:t>
            </a:r>
          </a:p>
          <a:p>
            <a:pPr lvl="0" rtl="0">
              <a:lnSpc>
                <a:spcPct val="115000"/>
              </a:lnSpc>
              <a:spcBef>
                <a:spcPts val="0"/>
              </a:spcBef>
              <a:buNone/>
            </a:pPr>
            <a:r>
              <a:rPr lang="en" sz="1300">
                <a:solidFill>
                  <a:schemeClr val="dk1"/>
                </a:solidFill>
              </a:rPr>
              <a:t>a method's body, the body of a lambda expression may declare local variables; use statements including break, </a:t>
            </a:r>
          </a:p>
          <a:p>
            <a:pPr lvl="0" rtl="0">
              <a:lnSpc>
                <a:spcPct val="115000"/>
              </a:lnSpc>
              <a:spcBef>
                <a:spcPts val="0"/>
              </a:spcBef>
              <a:buNone/>
            </a:pPr>
            <a:r>
              <a:rPr lang="en" sz="1300">
                <a:solidFill>
                  <a:schemeClr val="dk1"/>
                </a:solidFill>
              </a:rPr>
              <a:t>continue, and return; throw exceptions, etc. </a:t>
            </a:r>
          </a:p>
          <a:p>
            <a:pPr lvl="0" rtl="0">
              <a:spcBef>
                <a:spcPts val="0"/>
              </a:spcBef>
              <a:buNone/>
            </a:pP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rot="10800000" flipH="1">
            <a:off x="0" y="4124812"/>
            <a:ext cx="8458200" cy="949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0" name="Shape 10"/>
          <p:cNvSpPr txBox="1">
            <a:spLocks noGrp="1"/>
          </p:cNvSpPr>
          <p:nvPr>
            <p:ph type="ctrTitle"/>
          </p:nvPr>
        </p:nvSpPr>
        <p:spPr>
          <a:xfrm>
            <a:off x="685800" y="1734342"/>
            <a:ext cx="7772400" cy="2245499"/>
          </a:xfrm>
          <a:prstGeom prst="rect">
            <a:avLst/>
          </a:prstGeom>
        </p:spPr>
        <p:txBody>
          <a:bodyPr lIns="91425" tIns="91425" rIns="91425" b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a:endParaRPr/>
          </a:p>
        </p:txBody>
      </p:sp>
      <p:sp>
        <p:nvSpPr>
          <p:cNvPr id="11" name="Shape 11"/>
          <p:cNvSpPr txBox="1">
            <a:spLocks noGrp="1"/>
          </p:cNvSpPr>
          <p:nvPr>
            <p:ph type="subTitle" idx="1"/>
          </p:nvPr>
        </p:nvSpPr>
        <p:spPr>
          <a:xfrm>
            <a:off x="685800" y="4124476"/>
            <a:ext cx="7772400" cy="949500"/>
          </a:xfrm>
          <a:prstGeom prst="rect">
            <a:avLst/>
          </a:prstGeom>
        </p:spPr>
        <p:txBody>
          <a:bodyPr lIns="91425" tIns="91425" rIns="91425" b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sz="3000" b="1">
                <a:solidFill>
                  <a:schemeClr val="lt2"/>
                </a:solidFill>
              </a:defRPr>
            </a:lvl2pPr>
            <a:lvl3pPr>
              <a:spcBef>
                <a:spcPts val="0"/>
              </a:spcBef>
              <a:buClr>
                <a:schemeClr val="lt2"/>
              </a:buClr>
              <a:buSzPct val="100000"/>
              <a:buNone/>
              <a:defRPr sz="3000" b="1">
                <a:solidFill>
                  <a:schemeClr val="lt2"/>
                </a:solidFill>
              </a:defRPr>
            </a:lvl3pPr>
            <a:lvl4pPr>
              <a:spcBef>
                <a:spcPts val="0"/>
              </a:spcBef>
              <a:buClr>
                <a:schemeClr val="lt2"/>
              </a:buClr>
              <a:buSzPct val="100000"/>
              <a:buNone/>
              <a:defRPr sz="3000" b="1">
                <a:solidFill>
                  <a:schemeClr val="lt2"/>
                </a:solidFill>
              </a:defRPr>
            </a:lvl4pPr>
            <a:lvl5pPr>
              <a:spcBef>
                <a:spcPts val="0"/>
              </a:spcBef>
              <a:buClr>
                <a:schemeClr val="lt2"/>
              </a:buClr>
              <a:buSzPct val="100000"/>
              <a:buNone/>
              <a:defRPr sz="3000" b="1">
                <a:solidFill>
                  <a:schemeClr val="lt2"/>
                </a:solidFill>
              </a:defRPr>
            </a:lvl5pPr>
            <a:lvl6pPr>
              <a:spcBef>
                <a:spcPts val="0"/>
              </a:spcBef>
              <a:buClr>
                <a:schemeClr val="lt2"/>
              </a:buClr>
              <a:buSzPct val="100000"/>
              <a:buNone/>
              <a:defRPr sz="3000" b="1">
                <a:solidFill>
                  <a:schemeClr val="lt2"/>
                </a:solidFill>
              </a:defRPr>
            </a:lvl6pPr>
            <a:lvl7pPr>
              <a:spcBef>
                <a:spcPts val="0"/>
              </a:spcBef>
              <a:buClr>
                <a:schemeClr val="lt2"/>
              </a:buClr>
              <a:buSzPct val="100000"/>
              <a:buNone/>
              <a:defRPr sz="3000" b="1">
                <a:solidFill>
                  <a:schemeClr val="lt2"/>
                </a:solidFill>
              </a:defRPr>
            </a:lvl7pPr>
            <a:lvl8pPr>
              <a:spcBef>
                <a:spcPts val="0"/>
              </a:spcBef>
              <a:buClr>
                <a:schemeClr val="lt2"/>
              </a:buClr>
              <a:buSzPct val="100000"/>
              <a:buNone/>
              <a:defRPr sz="3000" b="1">
                <a:solidFill>
                  <a:schemeClr val="lt2"/>
                </a:solidFill>
              </a:defRPr>
            </a:lvl8pPr>
            <a:lvl9pPr>
              <a:spcBef>
                <a:spcPts val="0"/>
              </a:spcBef>
              <a:buClr>
                <a:schemeClr val="lt2"/>
              </a:buClr>
              <a:buSzPct val="100000"/>
              <a:buNone/>
              <a:defRPr sz="3000" b="1">
                <a:solidFill>
                  <a:schemeClr val="lt2"/>
                </a:solidFill>
              </a:defRPr>
            </a:lvl9pPr>
          </a:lstStyle>
          <a:p>
            <a:endParaRPr/>
          </a:p>
        </p:txBody>
      </p:sp>
      <p:sp>
        <p:nvSpPr>
          <p:cNvPr id="12" name="Shape 1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5" name="Shape 15"/>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947332"/>
            <a:ext cx="82296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0" name="Shape 20"/>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947332"/>
            <a:ext cx="40302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2"/>
          </p:nvPr>
        </p:nvSpPr>
        <p:spPr>
          <a:xfrm>
            <a:off x="4656667" y="1949211"/>
            <a:ext cx="40302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6" name="Shape 26"/>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2"/>
        <p:cNvGrpSpPr/>
        <p:nvPr/>
      </p:nvGrpSpPr>
      <p:grpSpPr>
        <a:xfrm>
          <a:off x="0" y="0"/>
          <a:ext cx="0" cy="0"/>
          <a:chOff x="0" y="0"/>
          <a:chExt cx="0" cy="0"/>
        </a:xfrm>
      </p:grpSpPr>
      <p:sp>
        <p:nvSpPr>
          <p:cNvPr id="33" name="Shape 3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521900"/>
          </a:xfrm>
          <a:prstGeom prst="rect">
            <a:avLst/>
          </a:prstGeom>
          <a:noFill/>
          <a:ln>
            <a:noFill/>
          </a:ln>
        </p:spPr>
        <p:txBody>
          <a:bodyPr lIns="91425" tIns="91425" rIns="91425" bIns="91425" anchor="b" anchorCtr="0"/>
          <a:lstStyle>
            <a:lvl1pPr>
              <a:spcBef>
                <a:spcPts val="0"/>
              </a:spcBef>
              <a:buClr>
                <a:schemeClr val="lt1"/>
              </a:buClr>
              <a:buSzPct val="100000"/>
              <a:buNone/>
              <a:defRPr sz="4800" b="1">
                <a:solidFill>
                  <a:schemeClr val="lt1"/>
                </a:solidFill>
              </a:defRPr>
            </a:lvl1pPr>
            <a:lvl2pPr>
              <a:spcBef>
                <a:spcPts val="0"/>
              </a:spcBef>
              <a:buClr>
                <a:schemeClr val="lt1"/>
              </a:buClr>
              <a:buSzPct val="100000"/>
              <a:buNone/>
              <a:defRPr sz="4800" b="1">
                <a:solidFill>
                  <a:schemeClr val="lt1"/>
                </a:solidFill>
              </a:defRPr>
            </a:lvl2pPr>
            <a:lvl3pPr>
              <a:spcBef>
                <a:spcPts val="0"/>
              </a:spcBef>
              <a:buClr>
                <a:schemeClr val="lt1"/>
              </a:buClr>
              <a:buSzPct val="100000"/>
              <a:buNone/>
              <a:defRPr sz="4800" b="1">
                <a:solidFill>
                  <a:schemeClr val="lt1"/>
                </a:solidFill>
              </a:defRPr>
            </a:lvl3pPr>
            <a:lvl4pPr>
              <a:spcBef>
                <a:spcPts val="0"/>
              </a:spcBef>
              <a:buClr>
                <a:schemeClr val="lt1"/>
              </a:buClr>
              <a:buSzPct val="100000"/>
              <a:buNone/>
              <a:defRPr sz="4800" b="1">
                <a:solidFill>
                  <a:schemeClr val="lt1"/>
                </a:solidFill>
              </a:defRPr>
            </a:lvl4pPr>
            <a:lvl5pPr>
              <a:spcBef>
                <a:spcPts val="0"/>
              </a:spcBef>
              <a:buClr>
                <a:schemeClr val="lt1"/>
              </a:buClr>
              <a:buSzPct val="100000"/>
              <a:buNone/>
              <a:defRPr sz="4800" b="1">
                <a:solidFill>
                  <a:schemeClr val="lt1"/>
                </a:solidFill>
              </a:defRPr>
            </a:lvl5pPr>
            <a:lvl6pPr>
              <a:spcBef>
                <a:spcPts val="0"/>
              </a:spcBef>
              <a:buClr>
                <a:schemeClr val="lt1"/>
              </a:buClr>
              <a:buSzPct val="100000"/>
              <a:buNone/>
              <a:defRPr sz="4800" b="1">
                <a:solidFill>
                  <a:schemeClr val="lt1"/>
                </a:solidFill>
              </a:defRPr>
            </a:lvl6pPr>
            <a:lvl7pPr>
              <a:spcBef>
                <a:spcPts val="0"/>
              </a:spcBef>
              <a:buClr>
                <a:schemeClr val="lt1"/>
              </a:buClr>
              <a:buSzPct val="100000"/>
              <a:buNone/>
              <a:defRPr sz="4800" b="1">
                <a:solidFill>
                  <a:schemeClr val="lt1"/>
                </a:solidFill>
              </a:defRPr>
            </a:lvl7pPr>
            <a:lvl8pPr>
              <a:spcBef>
                <a:spcPts val="0"/>
              </a:spcBef>
              <a:buClr>
                <a:schemeClr val="lt1"/>
              </a:buClr>
              <a:buSzPct val="100000"/>
              <a:buNone/>
              <a:defRPr sz="4800" b="1">
                <a:solidFill>
                  <a:schemeClr val="lt1"/>
                </a:solidFill>
              </a:defRPr>
            </a:lvl8pPr>
            <a:lvl9pPr>
              <a:spcBef>
                <a:spcPts val="0"/>
              </a:spcBef>
              <a:buClr>
                <a:schemeClr val="lt1"/>
              </a:buClr>
              <a:buSzPct val="100000"/>
              <a:buNone/>
              <a:defRPr sz="4800" b="1">
                <a:solidFill>
                  <a:schemeClr val="lt1"/>
                </a:solidFill>
              </a:defRPr>
            </a:lvl9pPr>
          </a:lstStyle>
          <a:p>
            <a:endParaRPr/>
          </a:p>
        </p:txBody>
      </p:sp>
      <p:sp>
        <p:nvSpPr>
          <p:cNvPr id="6" name="Shape 6"/>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hyperlink" Target="http://docs.oracle.com/javase/8/doc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685800" y="1734350"/>
            <a:ext cx="3836700" cy="2245499"/>
          </a:xfrm>
          <a:prstGeom prst="rect">
            <a:avLst/>
          </a:prstGeom>
        </p:spPr>
        <p:txBody>
          <a:bodyPr lIns="91425" tIns="91425" rIns="91425" bIns="91425" anchor="b" anchorCtr="0">
            <a:noAutofit/>
          </a:bodyPr>
          <a:lstStyle/>
          <a:p>
            <a:pPr>
              <a:spcBef>
                <a:spcPts val="0"/>
              </a:spcBef>
              <a:buNone/>
            </a:pPr>
            <a:r>
              <a:rPr lang="en" dirty="0" smtClean="0"/>
              <a:t>JAVA 8 </a:t>
            </a:r>
            <a:endParaRPr lang="en" dirty="0"/>
          </a:p>
        </p:txBody>
      </p:sp>
      <p:sp>
        <p:nvSpPr>
          <p:cNvPr id="36" name="Shape 36"/>
          <p:cNvSpPr txBox="1">
            <a:spLocks noGrp="1"/>
          </p:cNvSpPr>
          <p:nvPr>
            <p:ph type="subTitle" idx="1"/>
          </p:nvPr>
        </p:nvSpPr>
        <p:spPr>
          <a:xfrm>
            <a:off x="685800" y="4124476"/>
            <a:ext cx="7772400" cy="949500"/>
          </a:xfrm>
          <a:prstGeom prst="rect">
            <a:avLst/>
          </a:prstGeom>
        </p:spPr>
        <p:txBody>
          <a:bodyPr lIns="91425" tIns="91425" rIns="91425" bIns="91425" anchor="ctr" anchorCtr="0">
            <a:noAutofit/>
          </a:bodyPr>
          <a:lstStyle/>
          <a:p>
            <a:pPr>
              <a:spcBef>
                <a:spcPts val="0"/>
              </a:spcBef>
              <a:buNone/>
            </a:pPr>
            <a:r>
              <a:rPr lang="en"/>
              <a:t>At First Glance</a:t>
            </a:r>
          </a:p>
        </p:txBody>
      </p:sp>
      <p:pic>
        <p:nvPicPr>
          <p:cNvPr id="37" name="Shape 37"/>
          <p:cNvPicPr preferRelativeResize="0"/>
          <p:nvPr/>
        </p:nvPicPr>
        <p:blipFill>
          <a:blip r:embed="rId3">
            <a:alphaModFix/>
          </a:blip>
          <a:stretch>
            <a:fillRect/>
          </a:stretch>
        </p:blipFill>
        <p:spPr>
          <a:xfrm>
            <a:off x="199425" y="12342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
              <a:t>Lambda does not have:</a:t>
            </a:r>
          </a:p>
          <a:p>
            <a:pPr marL="914400" lvl="0" indent="-419100" rtl="0">
              <a:spcBef>
                <a:spcPts val="0"/>
              </a:spcBef>
              <a:buClr>
                <a:schemeClr val="dk2"/>
              </a:buClr>
              <a:buSzPct val="100000"/>
              <a:buFont typeface="Arial"/>
              <a:buChar char="✓"/>
            </a:pPr>
            <a:r>
              <a:rPr lang="en"/>
              <a:t>Name </a:t>
            </a:r>
          </a:p>
          <a:p>
            <a:pPr marL="914400" lvl="0" indent="-419100" rtl="0">
              <a:spcBef>
                <a:spcPts val="0"/>
              </a:spcBef>
              <a:buClr>
                <a:schemeClr val="dk2"/>
              </a:buClr>
              <a:buSzPct val="100000"/>
              <a:buFont typeface="Arial"/>
              <a:buChar char="✓"/>
            </a:pPr>
            <a:r>
              <a:rPr lang="en"/>
              <a:t>Return type</a:t>
            </a:r>
          </a:p>
          <a:p>
            <a:pPr marL="914400" lvl="0" indent="-419100" rtl="0">
              <a:spcBef>
                <a:spcPts val="0"/>
              </a:spcBef>
              <a:buClr>
                <a:schemeClr val="dk2"/>
              </a:buClr>
              <a:buSzPct val="100000"/>
              <a:buFont typeface="Arial"/>
              <a:buChar char="✓"/>
            </a:pPr>
            <a:r>
              <a:rPr lang="en"/>
              <a:t>Throws clause</a:t>
            </a:r>
          </a:p>
          <a:p>
            <a:pPr marL="914400" lvl="0" indent="-419100" rtl="0">
              <a:spcBef>
                <a:spcPts val="0"/>
              </a:spcBef>
              <a:buClr>
                <a:schemeClr val="dk2"/>
              </a:buClr>
              <a:buSzPct val="100000"/>
              <a:buFont typeface="Arial"/>
              <a:buChar char="✓"/>
            </a:pPr>
            <a:r>
              <a:rPr lang="en"/>
              <a:t>Type parameters</a:t>
            </a:r>
          </a:p>
        </p:txBody>
      </p:sp>
      <p:pic>
        <p:nvPicPr>
          <p:cNvPr id="123" name="Shape 123"/>
          <p:cNvPicPr preferRelativeResize="0"/>
          <p:nvPr/>
        </p:nvPicPr>
        <p:blipFill>
          <a:blip r:embed="rId3">
            <a:alphaModFix/>
          </a:blip>
          <a:stretch>
            <a:fillRect/>
          </a:stretch>
        </p:blipFill>
        <p:spPr>
          <a:xfrm>
            <a:off x="7186600" y="6255325"/>
            <a:ext cx="1500187" cy="485775"/>
          </a:xfrm>
          <a:prstGeom prst="rect">
            <a:avLst/>
          </a:prstGeom>
          <a:noFill/>
          <a:ln>
            <a:noFill/>
          </a:ln>
        </p:spPr>
      </p:pic>
      <p:sp>
        <p:nvSpPr>
          <p:cNvPr id="124" name="Shape 124"/>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 calcmode="lin" valueType="num">
                                      <p:cBhvr additive="base">
                                        <p:cTn id="7" dur="1000"/>
                                        <p:tgtEl>
                                          <p:spTgt spid="12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 calcmode="lin" valueType="num">
                                      <p:cBhvr additive="base">
                                        <p:cTn id="12" dur="1000"/>
                                        <p:tgtEl>
                                          <p:spTgt spid="12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 calcmode="lin" valueType="num">
                                      <p:cBhvr additive="base">
                                        <p:cTn id="17" dur="1000"/>
                                        <p:tgtEl>
                                          <p:spTgt spid="12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 calcmode="lin" valueType="num">
                                      <p:cBhvr additive="base">
                                        <p:cTn id="22" dur="1000"/>
                                        <p:tgtEl>
                                          <p:spTgt spid="12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22">
                                            <p:txEl>
                                              <p:pRg st="4" end="4"/>
                                            </p:txEl>
                                          </p:spTgt>
                                        </p:tgtEl>
                                        <p:attrNameLst>
                                          <p:attrName>style.visibility</p:attrName>
                                        </p:attrNameLst>
                                      </p:cBhvr>
                                      <p:to>
                                        <p:strVal val="visible"/>
                                      </p:to>
                                    </p:set>
                                    <p:anim calcmode="lin" valueType="num">
                                      <p:cBhvr additive="base">
                                        <p:cTn id="27" dur="1000"/>
                                        <p:tgtEl>
                                          <p:spTgt spid="12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345150" y="1947325"/>
            <a:ext cx="8341499" cy="3109499"/>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Examples:</a:t>
            </a:r>
          </a:p>
          <a:p>
            <a:pPr marL="457200" marR="0" lvl="0" indent="-342900" algn="l" rtl="0">
              <a:lnSpc>
                <a:spcPct val="115000"/>
              </a:lnSpc>
              <a:spcBef>
                <a:spcPts val="0"/>
              </a:spcBef>
              <a:spcAft>
                <a:spcPts val="0"/>
              </a:spcAft>
              <a:buClr>
                <a:schemeClr val="dk1"/>
              </a:buClr>
              <a:buSzPct val="100000"/>
              <a:buFont typeface="Arial"/>
              <a:buAutoNum type="arabicPeriod"/>
            </a:pPr>
            <a:r>
              <a:rPr lang="en" sz="1800" b="1">
                <a:solidFill>
                  <a:schemeClr val="dk1"/>
                </a:solidFill>
                <a:latin typeface="Courier New"/>
                <a:ea typeface="Courier New"/>
                <a:cs typeface="Courier New"/>
                <a:sym typeface="Courier New"/>
              </a:rPr>
              <a:t>(String s) -&gt; s.</a:t>
            </a:r>
            <a:r>
              <a:rPr lang="en" sz="1800">
                <a:solidFill>
                  <a:srgbClr val="0000CC"/>
                </a:solidFill>
                <a:latin typeface="Courier New"/>
                <a:ea typeface="Courier New"/>
                <a:cs typeface="Courier New"/>
                <a:sym typeface="Courier New"/>
              </a:rPr>
              <a:t>length</a:t>
            </a:r>
            <a:r>
              <a:rPr lang="en" sz="1800" b="1">
                <a:solidFill>
                  <a:srgbClr val="000000"/>
                </a:solidFill>
                <a:latin typeface="Courier New"/>
                <a:ea typeface="Courier New"/>
                <a:cs typeface="Courier New"/>
                <a:sym typeface="Courier New"/>
              </a:rPr>
              <a:t>()</a:t>
            </a:r>
          </a:p>
          <a:p>
            <a:pPr marL="457200" lvl="0" indent="-342900" rtl="0">
              <a:lnSpc>
                <a:spcPct val="115000"/>
              </a:lnSpc>
              <a:spcBef>
                <a:spcPts val="0"/>
              </a:spcBef>
              <a:buClr>
                <a:schemeClr val="dk1"/>
              </a:buClr>
              <a:buSzPct val="100000"/>
              <a:buFont typeface="Arial"/>
              <a:buAutoNum type="arabicPeriod"/>
            </a:pPr>
            <a:r>
              <a:rPr lang="en" sz="1800" b="1">
                <a:solidFill>
                  <a:schemeClr val="dk1"/>
                </a:solidFill>
                <a:latin typeface="Courier New"/>
                <a:ea typeface="Courier New"/>
                <a:cs typeface="Courier New"/>
                <a:sym typeface="Courier New"/>
              </a:rPr>
              <a:t>(Person p) -&gt; p.</a:t>
            </a:r>
            <a:r>
              <a:rPr lang="en" sz="1800">
                <a:solidFill>
                  <a:srgbClr val="0000CC"/>
                </a:solidFill>
                <a:latin typeface="Courier New"/>
                <a:ea typeface="Courier New"/>
                <a:cs typeface="Courier New"/>
                <a:sym typeface="Courier New"/>
              </a:rPr>
              <a:t>getAge</a:t>
            </a:r>
            <a:r>
              <a:rPr lang="en" sz="1800" b="1">
                <a:solidFill>
                  <a:srgbClr val="000000"/>
                </a:solidFill>
                <a:latin typeface="Courier New"/>
                <a:ea typeface="Courier New"/>
                <a:cs typeface="Courier New"/>
                <a:sym typeface="Courier New"/>
              </a:rPr>
              <a:t>(</a:t>
            </a:r>
            <a:r>
              <a:rPr lang="en" sz="1800" b="1">
                <a:solidFill>
                  <a:schemeClr val="dk1"/>
                </a:solidFill>
                <a:latin typeface="Courier New"/>
                <a:ea typeface="Courier New"/>
                <a:cs typeface="Courier New"/>
                <a:sym typeface="Courier New"/>
              </a:rPr>
              <a:t>) &gt; 20</a:t>
            </a:r>
          </a:p>
          <a:p>
            <a:pPr marL="457200" lvl="0" indent="-342900" rtl="0">
              <a:lnSpc>
                <a:spcPct val="115000"/>
              </a:lnSpc>
              <a:spcBef>
                <a:spcPts val="0"/>
              </a:spcBef>
              <a:buClr>
                <a:schemeClr val="dk1"/>
              </a:buClr>
              <a:buSzPct val="100000"/>
              <a:buFont typeface="Arial"/>
              <a:buAutoNum type="arabicPeriod"/>
            </a:pPr>
            <a:r>
              <a:rPr lang="en" sz="1800" b="1">
                <a:solidFill>
                  <a:schemeClr val="dk1"/>
                </a:solidFill>
                <a:latin typeface="Courier New"/>
                <a:ea typeface="Courier New"/>
                <a:cs typeface="Courier New"/>
                <a:sym typeface="Courier New"/>
              </a:rPr>
              <a:t>() -&gt; 92</a:t>
            </a:r>
          </a:p>
          <a:p>
            <a:pPr marL="457200" lvl="0" indent="-342900" rtl="0">
              <a:lnSpc>
                <a:spcPct val="115000"/>
              </a:lnSpc>
              <a:spcBef>
                <a:spcPts val="0"/>
              </a:spcBef>
              <a:buClr>
                <a:schemeClr val="dk1"/>
              </a:buClr>
              <a:buSzPct val="100000"/>
              <a:buFont typeface="Arial"/>
              <a:buAutoNum type="arabicPeriod"/>
            </a:pPr>
            <a:r>
              <a:rPr lang="en" sz="1800" b="1">
                <a:solidFill>
                  <a:schemeClr val="dk1"/>
                </a:solidFill>
                <a:latin typeface="Courier New"/>
                <a:ea typeface="Courier New"/>
                <a:cs typeface="Courier New"/>
                <a:sym typeface="Courier New"/>
              </a:rPr>
              <a:t>(</a:t>
            </a:r>
            <a:r>
              <a:rPr lang="en" sz="1800" b="1">
                <a:solidFill>
                  <a:srgbClr val="660000"/>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x, </a:t>
            </a:r>
            <a:r>
              <a:rPr lang="en" sz="1800" b="1">
                <a:solidFill>
                  <a:srgbClr val="660000"/>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y) -&gt; x + y</a:t>
            </a:r>
          </a:p>
          <a:p>
            <a:pPr marL="457200" marR="0" lvl="0" indent="-342900" algn="l" rtl="0">
              <a:lnSpc>
                <a:spcPct val="115000"/>
              </a:lnSpc>
              <a:spcBef>
                <a:spcPts val="0"/>
              </a:spcBef>
              <a:spcAft>
                <a:spcPts val="0"/>
              </a:spcAft>
              <a:buClr>
                <a:schemeClr val="dk1"/>
              </a:buClr>
              <a:buSzPct val="100000"/>
              <a:buFont typeface="Arial"/>
              <a:buAutoNum type="arabicPeriod"/>
            </a:pPr>
            <a:r>
              <a:rPr lang="en" sz="1800" b="1">
                <a:solidFill>
                  <a:schemeClr val="dk1"/>
                </a:solidFill>
                <a:latin typeface="Courier New"/>
                <a:ea typeface="Courier New"/>
                <a:cs typeface="Courier New"/>
                <a:sym typeface="Courier New"/>
              </a:rPr>
              <a:t>(</a:t>
            </a:r>
            <a:r>
              <a:rPr lang="en" sz="1800" b="1">
                <a:solidFill>
                  <a:srgbClr val="660000"/>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x, </a:t>
            </a:r>
            <a:r>
              <a:rPr lang="en" sz="1800" b="1">
                <a:solidFill>
                  <a:srgbClr val="660000"/>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y) -&gt; {</a:t>
            </a:r>
          </a:p>
          <a:p>
            <a:pPr marL="457200" marR="0" lvl="0" indent="457200" algn="l" rtl="0">
              <a:lnSpc>
                <a:spcPct val="115000"/>
              </a:lnSpc>
              <a:spcBef>
                <a:spcPts val="0"/>
              </a:spcBef>
              <a:spcAft>
                <a:spcPts val="0"/>
              </a:spcAft>
              <a:buClr>
                <a:schemeClr val="dk1"/>
              </a:buClr>
              <a:buSzPct val="61111"/>
              <a:buFont typeface="Arial"/>
              <a:buNone/>
            </a:pPr>
            <a:r>
              <a:rPr lang="en" sz="1800" b="1">
                <a:solidFill>
                  <a:schemeClr val="dk1"/>
                </a:solidFill>
                <a:latin typeface="Courier New"/>
                <a:ea typeface="Courier New"/>
                <a:cs typeface="Courier New"/>
                <a:sym typeface="Courier New"/>
              </a:rPr>
              <a:t>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Result:</a:t>
            </a:r>
            <a:r>
              <a:rPr lang="en" sz="1800" b="1">
                <a:solidFill>
                  <a:schemeClr val="dk1"/>
                </a:solidFill>
                <a:latin typeface="Courier New"/>
                <a:ea typeface="Courier New"/>
                <a:cs typeface="Courier New"/>
                <a:sym typeface="Courier New"/>
              </a:rPr>
              <a:t>”);</a:t>
            </a:r>
          </a:p>
          <a:p>
            <a:pPr marL="457200" indent="457200" rtl="0">
              <a:lnSpc>
                <a:spcPct val="115000"/>
              </a:lnSpc>
              <a:spcBef>
                <a:spcPts val="0"/>
              </a:spcBef>
              <a:buNone/>
            </a:pPr>
            <a:r>
              <a:rPr lang="en" sz="1800" b="1">
                <a:solidFill>
                  <a:schemeClr val="dk1"/>
                </a:solidFill>
                <a:latin typeface="Courier New"/>
                <a:ea typeface="Courier New"/>
                <a:cs typeface="Courier New"/>
                <a:sym typeface="Courier New"/>
              </a:rPr>
              <a:t>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(x + y);</a:t>
            </a:r>
          </a:p>
          <a:p>
            <a:pPr marL="457200" indent="0" rtl="0">
              <a:lnSpc>
                <a:spcPct val="115000"/>
              </a:lnSpc>
              <a:spcBef>
                <a:spcPts val="0"/>
              </a:spcBef>
              <a:buNone/>
            </a:pPr>
            <a:r>
              <a:rPr lang="en" sz="1800" b="1">
                <a:solidFill>
                  <a:schemeClr val="dk1"/>
                </a:solidFill>
                <a:latin typeface="Courier New"/>
                <a:ea typeface="Courier New"/>
                <a:cs typeface="Courier New"/>
                <a:sym typeface="Courier New"/>
              </a:rPr>
              <a:t>}</a:t>
            </a: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30" name="Shape 130"/>
          <p:cNvPicPr preferRelativeResize="0"/>
          <p:nvPr/>
        </p:nvPicPr>
        <p:blipFill>
          <a:blip r:embed="rId3">
            <a:alphaModFix/>
          </a:blip>
          <a:stretch>
            <a:fillRect/>
          </a:stretch>
        </p:blipFill>
        <p:spPr>
          <a:xfrm>
            <a:off x="7186450" y="6263350"/>
            <a:ext cx="1500187" cy="485775"/>
          </a:xfrm>
          <a:prstGeom prst="rect">
            <a:avLst/>
          </a:prstGeom>
          <a:noFill/>
          <a:ln>
            <a:noFill/>
          </a:ln>
        </p:spPr>
      </p:pic>
      <p:sp>
        <p:nvSpPr>
          <p:cNvPr id="131" name="Shape 131"/>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10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10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10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xEl>
                                              <p:pRg st="3" end="3"/>
                                            </p:txEl>
                                          </p:spTgt>
                                        </p:tgtEl>
                                        <p:attrNameLst>
                                          <p:attrName>style.visibility</p:attrName>
                                        </p:attrNameLst>
                                      </p:cBhvr>
                                      <p:to>
                                        <p:strVal val="visible"/>
                                      </p:to>
                                    </p:set>
                                    <p:animEffect transition="in" filter="fade">
                                      <p:cBhvr>
                                        <p:cTn id="22" dur="1000"/>
                                        <p:tgtEl>
                                          <p:spTgt spid="1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4" end="4"/>
                                            </p:txEl>
                                          </p:spTgt>
                                        </p:tgtEl>
                                        <p:attrNameLst>
                                          <p:attrName>style.visibility</p:attrName>
                                        </p:attrNameLst>
                                      </p:cBhvr>
                                      <p:to>
                                        <p:strVal val="visible"/>
                                      </p:to>
                                    </p:set>
                                    <p:animEffect transition="in" filter="fade">
                                      <p:cBhvr>
                                        <p:cTn id="27" dur="1000"/>
                                        <p:tgtEl>
                                          <p:spTgt spid="1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5" end="5"/>
                                            </p:txEl>
                                          </p:spTgt>
                                        </p:tgtEl>
                                        <p:attrNameLst>
                                          <p:attrName>style.visibility</p:attrName>
                                        </p:attrNameLst>
                                      </p:cBhvr>
                                      <p:to>
                                        <p:strVal val="visible"/>
                                      </p:to>
                                    </p:set>
                                    <p:animEffect transition="in" filter="fade">
                                      <p:cBhvr>
                                        <p:cTn id="32" dur="1000"/>
                                        <p:tgtEl>
                                          <p:spTgt spid="1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9">
                                            <p:txEl>
                                              <p:pRg st="6" end="6"/>
                                            </p:txEl>
                                          </p:spTgt>
                                        </p:tgtEl>
                                        <p:attrNameLst>
                                          <p:attrName>style.visibility</p:attrName>
                                        </p:attrNameLst>
                                      </p:cBhvr>
                                      <p:to>
                                        <p:strVal val="visible"/>
                                      </p:to>
                                    </p:set>
                                    <p:animEffect transition="in" filter="fade">
                                      <p:cBhvr>
                                        <p:cTn id="37" dur="1000"/>
                                        <p:tgtEl>
                                          <p:spTgt spid="12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9">
                                            <p:txEl>
                                              <p:pRg st="7" end="7"/>
                                            </p:txEl>
                                          </p:spTgt>
                                        </p:tgtEl>
                                        <p:attrNameLst>
                                          <p:attrName>style.visibility</p:attrName>
                                        </p:attrNameLst>
                                      </p:cBhvr>
                                      <p:to>
                                        <p:strVal val="visible"/>
                                      </p:to>
                                    </p:set>
                                    <p:animEffect transition="in" filter="fade">
                                      <p:cBhvr>
                                        <p:cTn id="42" dur="1000"/>
                                        <p:tgtEl>
                                          <p:spTgt spid="1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9">
                                            <p:txEl>
                                              <p:pRg st="8" end="8"/>
                                            </p:txEl>
                                          </p:spTgt>
                                        </p:tgtEl>
                                        <p:attrNameLst>
                                          <p:attrName>style.visibility</p:attrName>
                                        </p:attrNameLst>
                                      </p:cBhvr>
                                      <p:to>
                                        <p:strVal val="visible"/>
                                      </p:to>
                                    </p:set>
                                    <p:animEffect transition="in" filter="fade">
                                      <p:cBhvr>
                                        <p:cTn id="47" dur="1000"/>
                                        <p:tgtEl>
                                          <p:spTgt spid="12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9">
                                            <p:txEl>
                                              <p:pRg st="9" end="9"/>
                                            </p:txEl>
                                          </p:spTgt>
                                        </p:tgtEl>
                                        <p:attrNameLst>
                                          <p:attrName>style.visibility</p:attrName>
                                        </p:attrNameLst>
                                      </p:cBhvr>
                                      <p:to>
                                        <p:strVal val="visible"/>
                                      </p:to>
                                    </p:set>
                                    <p:animEffect transition="in" filter="fade">
                                      <p:cBhvr>
                                        <p:cTn id="52" dur="1000"/>
                                        <p:tgtEl>
                                          <p:spTgt spid="12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9">
                                            <p:txEl>
                                              <p:pRg st="10" end="10"/>
                                            </p:txEl>
                                          </p:spTgt>
                                        </p:tgtEl>
                                        <p:attrNameLst>
                                          <p:attrName>style.visibility</p:attrName>
                                        </p:attrNameLst>
                                      </p:cBhvr>
                                      <p:to>
                                        <p:strVal val="visible"/>
                                      </p:to>
                                    </p:set>
                                    <p:animEffect transition="in" filter="fade">
                                      <p:cBhvr>
                                        <p:cTn id="57" dur="1000"/>
                                        <p:tgtEl>
                                          <p:spTgt spid="12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9">
                                            <p:txEl>
                                              <p:pRg st="11" end="11"/>
                                            </p:txEl>
                                          </p:spTgt>
                                        </p:tgtEl>
                                        <p:attrNameLst>
                                          <p:attrName>style.visibility</p:attrName>
                                        </p:attrNameLst>
                                      </p:cBhvr>
                                      <p:to>
                                        <p:strVal val="visible"/>
                                      </p:to>
                                    </p:set>
                                    <p:animEffect transition="in" filter="fade">
                                      <p:cBhvr>
                                        <p:cTn id="62" dur="1000"/>
                                        <p:tgtEl>
                                          <p:spTgt spid="12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9">
                                            <p:txEl>
                                              <p:pRg st="12" end="12"/>
                                            </p:txEl>
                                          </p:spTgt>
                                        </p:tgtEl>
                                        <p:attrNameLst>
                                          <p:attrName>style.visibility</p:attrName>
                                        </p:attrNameLst>
                                      </p:cBhvr>
                                      <p:to>
                                        <p:strVal val="visible"/>
                                      </p:to>
                                    </p:set>
                                    <p:animEffect transition="in" filter="fade">
                                      <p:cBhvr>
                                        <p:cTn id="67" dur="1000"/>
                                        <p:tgtEl>
                                          <p:spTgt spid="12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9">
                                            <p:txEl>
                                              <p:pRg st="13" end="13"/>
                                            </p:txEl>
                                          </p:spTgt>
                                        </p:tgtEl>
                                        <p:attrNameLst>
                                          <p:attrName>style.visibility</p:attrName>
                                        </p:attrNameLst>
                                      </p:cBhvr>
                                      <p:to>
                                        <p:strVal val="visible"/>
                                      </p:to>
                                    </p:set>
                                    <p:animEffect transition="in" filter="fade">
                                      <p:cBhvr>
                                        <p:cTn id="72" dur="1000"/>
                                        <p:tgtEl>
                                          <p:spTgt spid="1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84450" y="1794925"/>
            <a:ext cx="8969399" cy="1819500"/>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Variable scope:</a:t>
            </a:r>
          </a:p>
          <a:p>
            <a:pPr lvl="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public void </a:t>
            </a:r>
            <a:r>
              <a:rPr lang="en" sz="1800">
                <a:solidFill>
                  <a:schemeClr val="dk1"/>
                </a:solidFill>
                <a:latin typeface="Courier New"/>
                <a:ea typeface="Courier New"/>
                <a:cs typeface="Courier New"/>
                <a:sym typeface="Courier New"/>
              </a:rPr>
              <a:t>printNumber(int </a:t>
            </a:r>
            <a:r>
              <a:rPr lang="en" sz="1800" b="1">
                <a:solidFill>
                  <a:schemeClr val="dk1"/>
                </a:solidFill>
                <a:latin typeface="Courier New"/>
                <a:ea typeface="Courier New"/>
                <a:cs typeface="Courier New"/>
                <a:sym typeface="Courier New"/>
              </a:rPr>
              <a:t>x</a:t>
            </a:r>
            <a:r>
              <a:rPr lang="en" sz="1800">
                <a:solidFill>
                  <a:schemeClr val="dk1"/>
                </a:solidFill>
                <a:latin typeface="Courier New"/>
                <a:ea typeface="Courier New"/>
                <a:cs typeface="Courier New"/>
                <a:sym typeface="Courier New"/>
              </a:rPr>
              <a:t>) {</a:t>
            </a:r>
          </a:p>
          <a:p>
            <a:pPr lvl="0" indent="45720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int </a:t>
            </a:r>
            <a:r>
              <a:rPr lang="en" sz="1800" b="1">
                <a:solidFill>
                  <a:schemeClr val="dk1"/>
                </a:solidFill>
                <a:latin typeface="Courier New"/>
                <a:ea typeface="Courier New"/>
                <a:cs typeface="Courier New"/>
                <a:sym typeface="Courier New"/>
              </a:rPr>
              <a:t>y</a:t>
            </a:r>
            <a:r>
              <a:rPr lang="en" sz="1800">
                <a:solidFill>
                  <a:schemeClr val="dk1"/>
                </a:solidFill>
                <a:latin typeface="Courier New"/>
                <a:ea typeface="Courier New"/>
                <a:cs typeface="Courier New"/>
                <a:sym typeface="Courier New"/>
              </a:rPr>
              <a:t> = 2;</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Runnable r = () -&gt; System.out.println(</a:t>
            </a:r>
            <a:r>
              <a:rPr lang="en" sz="1800">
                <a:solidFill>
                  <a:srgbClr val="0070C0"/>
                </a:solidFill>
                <a:latin typeface="Courier New"/>
                <a:ea typeface="Courier New"/>
                <a:cs typeface="Courier New"/>
                <a:sym typeface="Courier New"/>
              </a:rPr>
              <a:t>“Total is:”</a:t>
            </a:r>
            <a:r>
              <a:rPr lang="en" sz="1800">
                <a:solidFill>
                  <a:schemeClr val="dk1"/>
                </a:solidFill>
                <a:latin typeface="Courier New"/>
                <a:ea typeface="Courier New"/>
                <a:cs typeface="Courier New"/>
                <a:sym typeface="Courier New"/>
              </a:rPr>
              <a:t> + (</a:t>
            </a:r>
            <a:r>
              <a:rPr lang="en" sz="1800" b="1">
                <a:solidFill>
                  <a:schemeClr val="dk1"/>
                </a:solidFill>
                <a:latin typeface="Courier New"/>
                <a:ea typeface="Courier New"/>
                <a:cs typeface="Courier New"/>
                <a:sym typeface="Courier New"/>
              </a:rPr>
              <a:t>x</a:t>
            </a:r>
            <a:r>
              <a:rPr lang="en" sz="1800">
                <a:solidFill>
                  <a:schemeClr val="dk1"/>
                </a:solidFill>
                <a:latin typeface="Courier New"/>
                <a:ea typeface="Courier New"/>
                <a:cs typeface="Courier New"/>
                <a:sym typeface="Courier New"/>
              </a:rPr>
              <a:t>+</a:t>
            </a:r>
            <a:r>
              <a:rPr lang="en" sz="1800" b="1">
                <a:solidFill>
                  <a:schemeClr val="dk1"/>
                </a:solidFill>
                <a:latin typeface="Courier New"/>
                <a:ea typeface="Courier New"/>
                <a:cs typeface="Courier New"/>
                <a:sym typeface="Courier New"/>
              </a:rPr>
              <a:t>y</a:t>
            </a:r>
            <a:r>
              <a:rPr lang="en" sz="1800">
                <a:solidFill>
                  <a:schemeClr val="dk1"/>
                </a:solidFill>
                <a:latin typeface="Courier New"/>
                <a:ea typeface="Courier New"/>
                <a:cs typeface="Courier New"/>
                <a:sym typeface="Courier New"/>
              </a:rPr>
              <a:t>));</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new Thread(r).start();</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37" name="Shape 137"/>
          <p:cNvPicPr preferRelativeResize="0"/>
          <p:nvPr/>
        </p:nvPicPr>
        <p:blipFill>
          <a:blip r:embed="rId3">
            <a:alphaModFix/>
          </a:blip>
          <a:stretch>
            <a:fillRect/>
          </a:stretch>
        </p:blipFill>
        <p:spPr>
          <a:xfrm>
            <a:off x="7186600" y="6263375"/>
            <a:ext cx="1500187" cy="485775"/>
          </a:xfrm>
          <a:prstGeom prst="rect">
            <a:avLst/>
          </a:prstGeom>
          <a:noFill/>
          <a:ln>
            <a:noFill/>
          </a:ln>
        </p:spPr>
      </p:pic>
      <p:sp>
        <p:nvSpPr>
          <p:cNvPr id="138" name="Shape 138"/>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139" name="Shape 139"/>
          <p:cNvSpPr txBox="1"/>
          <p:nvPr/>
        </p:nvSpPr>
        <p:spPr>
          <a:xfrm>
            <a:off x="76200" y="3740550"/>
            <a:ext cx="8749799" cy="743100"/>
          </a:xfrm>
          <a:prstGeom prst="rect">
            <a:avLst/>
          </a:prstGeom>
          <a:noFill/>
          <a:ln>
            <a:noFill/>
          </a:ln>
        </p:spPr>
        <p:txBody>
          <a:bodyPr lIns="91425" tIns="91425" rIns="91425" bIns="91425" anchor="ctr" anchorCtr="0">
            <a:noAutofit/>
          </a:bodyPr>
          <a:lstStyle/>
          <a:p>
            <a:pPr marR="0" lvl="0" algn="l" rtl="0">
              <a:lnSpc>
                <a:spcPct val="100000"/>
              </a:lnSpc>
              <a:spcBef>
                <a:spcPts val="600"/>
              </a:spcBef>
              <a:spcAft>
                <a:spcPts val="0"/>
              </a:spcAft>
              <a:buNone/>
            </a:pPr>
            <a:r>
              <a:rPr lang="en" sz="2500">
                <a:solidFill>
                  <a:schemeClr val="dk2"/>
                </a:solidFill>
              </a:rPr>
              <a:t>Free variable: not define in lambda parameters.</a:t>
            </a:r>
          </a:p>
        </p:txBody>
      </p:sp>
      <p:sp>
        <p:nvSpPr>
          <p:cNvPr id="140" name="Shape 140"/>
          <p:cNvSpPr txBox="1">
            <a:spLocks noGrp="1"/>
          </p:cNvSpPr>
          <p:nvPr>
            <p:ph type="body" idx="2"/>
          </p:nvPr>
        </p:nvSpPr>
        <p:spPr>
          <a:xfrm>
            <a:off x="84450" y="1806425"/>
            <a:ext cx="8749799" cy="2275499"/>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Variable scope:</a:t>
            </a:r>
          </a:p>
          <a:p>
            <a:pPr lvl="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public void </a:t>
            </a:r>
            <a:r>
              <a:rPr lang="en" sz="1800">
                <a:solidFill>
                  <a:schemeClr val="dk1"/>
                </a:solidFill>
                <a:latin typeface="Courier New"/>
                <a:ea typeface="Courier New"/>
                <a:cs typeface="Courier New"/>
                <a:sym typeface="Courier New"/>
              </a:rPr>
              <a:t>printNumber(int x) {</a:t>
            </a:r>
          </a:p>
          <a:p>
            <a:pPr lvl="0" indent="45720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int </a:t>
            </a:r>
            <a:r>
              <a:rPr lang="en" sz="1800">
                <a:solidFill>
                  <a:schemeClr val="dk1"/>
                </a:solidFill>
                <a:latin typeface="Courier New"/>
                <a:ea typeface="Courier New"/>
                <a:cs typeface="Courier New"/>
                <a:sym typeface="Courier New"/>
              </a:rPr>
              <a:t>y = 2;</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Runnable r = () -&gt;{System.out.println(</a:t>
            </a:r>
            <a:r>
              <a:rPr lang="en" sz="1800">
                <a:solidFill>
                  <a:srgbClr val="0070C0"/>
                </a:solidFill>
                <a:latin typeface="Courier New"/>
                <a:ea typeface="Courier New"/>
                <a:cs typeface="Courier New"/>
                <a:sym typeface="Courier New"/>
              </a:rPr>
              <a:t>“Total is:”</a:t>
            </a:r>
            <a:r>
              <a:rPr lang="en" sz="1800">
                <a:solidFill>
                  <a:schemeClr val="dk1"/>
                </a:solidFill>
                <a:latin typeface="Courier New"/>
                <a:ea typeface="Courier New"/>
                <a:cs typeface="Courier New"/>
                <a:sym typeface="Courier New"/>
              </a:rPr>
              <a:t> + (x+y));</a:t>
            </a:r>
          </a:p>
          <a:p>
            <a:pPr marL="2286000" lvl="0" indent="45720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  System.out.println(</a:t>
            </a:r>
            <a:r>
              <a:rPr lang="en" sz="1800" b="1">
                <a:solidFill>
                  <a:schemeClr val="dk1"/>
                </a:solidFill>
                <a:latin typeface="Courier New"/>
                <a:ea typeface="Courier New"/>
                <a:cs typeface="Courier New"/>
                <a:sym typeface="Courier New"/>
              </a:rPr>
              <a:t>this</a:t>
            </a:r>
            <a:r>
              <a:rPr lang="en" sz="1800">
                <a:solidFill>
                  <a:schemeClr val="dk1"/>
                </a:solidFill>
                <a:latin typeface="Courier New"/>
                <a:ea typeface="Courier New"/>
                <a:cs typeface="Courier New"/>
                <a:sym typeface="Courier New"/>
              </a:rPr>
              <a:t>.toString());};</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new Thread(r).start();</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sp>
        <p:nvSpPr>
          <p:cNvPr id="141" name="Shape 141"/>
          <p:cNvSpPr txBox="1">
            <a:spLocks noGrp="1"/>
          </p:cNvSpPr>
          <p:nvPr>
            <p:ph type="body" idx="3"/>
          </p:nvPr>
        </p:nvSpPr>
        <p:spPr>
          <a:xfrm>
            <a:off x="152400" y="1762625"/>
            <a:ext cx="8969399" cy="2886599"/>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Not allow:</a:t>
            </a:r>
          </a:p>
          <a:p>
            <a:pPr lvl="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public void </a:t>
            </a:r>
            <a:r>
              <a:rPr lang="en" sz="1800">
                <a:solidFill>
                  <a:schemeClr val="dk1"/>
                </a:solidFill>
                <a:latin typeface="Courier New"/>
                <a:ea typeface="Courier New"/>
                <a:cs typeface="Courier New"/>
                <a:sym typeface="Courier New"/>
              </a:rPr>
              <a:t>printNumber(int x) {</a:t>
            </a:r>
          </a:p>
          <a:p>
            <a:pPr lvl="0" indent="457200" rtl="0">
              <a:lnSpc>
                <a:spcPct val="115000"/>
              </a:lnSpc>
              <a:spcBef>
                <a:spcPts val="0"/>
              </a:spcBef>
              <a:buClr>
                <a:schemeClr val="dk1"/>
              </a:buClr>
              <a:buSzPct val="61111"/>
              <a:buFont typeface="Arial"/>
              <a:buNone/>
            </a:pPr>
            <a:r>
              <a:rPr lang="en" sz="1800" b="1">
                <a:solidFill>
                  <a:srgbClr val="953735"/>
                </a:solidFill>
                <a:latin typeface="Courier New"/>
                <a:ea typeface="Courier New"/>
                <a:cs typeface="Courier New"/>
                <a:sym typeface="Courier New"/>
              </a:rPr>
              <a:t>int </a:t>
            </a:r>
            <a:r>
              <a:rPr lang="en" sz="1800">
                <a:solidFill>
                  <a:schemeClr val="dk1"/>
                </a:solidFill>
                <a:latin typeface="Courier New"/>
                <a:ea typeface="Courier New"/>
                <a:cs typeface="Courier New"/>
                <a:sym typeface="Courier New"/>
              </a:rPr>
              <a:t>y = 2;</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Runnable r = () -&gt; {</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	</a:t>
            </a:r>
            <a:r>
              <a:rPr lang="en" sz="1800" b="1">
                <a:solidFill>
                  <a:srgbClr val="FF0000"/>
                </a:solidFill>
                <a:latin typeface="Courier New"/>
                <a:ea typeface="Courier New"/>
                <a:cs typeface="Courier New"/>
                <a:sym typeface="Courier New"/>
              </a:rPr>
              <a:t>x++;//compile error</a:t>
            </a:r>
          </a:p>
          <a:p>
            <a:pPr marL="457200" lvl="0" indent="45720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System.out.println(</a:t>
            </a:r>
            <a:r>
              <a:rPr lang="en" sz="1800">
                <a:solidFill>
                  <a:srgbClr val="0070C0"/>
                </a:solidFill>
                <a:latin typeface="Courier New"/>
                <a:ea typeface="Courier New"/>
                <a:cs typeface="Courier New"/>
                <a:sym typeface="Courier New"/>
              </a:rPr>
              <a:t>“Total is:”</a:t>
            </a:r>
            <a:r>
              <a:rPr lang="en" sz="1800">
                <a:solidFill>
                  <a:schemeClr val="dk1"/>
                </a:solidFill>
                <a:latin typeface="Courier New"/>
                <a:ea typeface="Courier New"/>
                <a:cs typeface="Courier New"/>
                <a:sym typeface="Courier New"/>
              </a:rPr>
              <a:t> + (x+y))</a:t>
            </a:r>
          </a:p>
          <a:p>
            <a:pPr marL="457200" lvl="0" indent="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
                                        <p:tgtEl>
                                          <p:spTgt spid="139"/>
                                        </p:tgtEl>
                                      </p:cBhvr>
                                    </p:animEffect>
                                    <p:set>
                                      <p:cBhvr>
                                        <p:cTn id="17" dur="1" fill="hold">
                                          <p:stCondLst>
                                            <p:cond delay="200"/>
                                          </p:stCondLst>
                                        </p:cTn>
                                        <p:tgtEl>
                                          <p:spTgt spid="139"/>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36"/>
                                        </p:tgtEl>
                                      </p:cBhvr>
                                    </p:animEffect>
                                    <p:set>
                                      <p:cBhvr>
                                        <p:cTn id="20" dur="1" fill="hold">
                                          <p:stCondLst>
                                            <p:cond delay="500"/>
                                          </p:stCondLst>
                                        </p:cTn>
                                        <p:tgtEl>
                                          <p:spTgt spid="13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40"/>
                                        </p:tgtEl>
                                        <p:attrNameLst>
                                          <p:attrName>style.visibility</p:attrName>
                                        </p:attrNameLst>
                                      </p:cBhvr>
                                      <p:to>
                                        <p:strVal val="visible"/>
                                      </p:to>
                                    </p:set>
                                    <p:animEffect transition="in" filter="fade">
                                      <p:cBhvr>
                                        <p:cTn id="23" dur="500"/>
                                        <p:tgtEl>
                                          <p:spTgt spid="1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1"/>
                                        </p:tgtEl>
                                        <p:attrNameLst>
                                          <p:attrName>style.visibility</p:attrName>
                                        </p:attrNameLst>
                                      </p:cBhvr>
                                      <p:to>
                                        <p:strVal val="visible"/>
                                      </p:to>
                                    </p:set>
                                    <p:animEffect transition="in" filter="fade">
                                      <p:cBhvr>
                                        <p:cTn id="28" dur="1000"/>
                                        <p:tgtEl>
                                          <p:spTgt spid="141"/>
                                        </p:tgtEl>
                                      </p:cBhvr>
                                    </p:animEffect>
                                  </p:childTnLst>
                                </p:cTn>
                              </p:par>
                              <p:par>
                                <p:cTn id="29" presetID="10" presetClass="exit" presetSubtype="0" fill="hold" nodeType="withEffect">
                                  <p:stCondLst>
                                    <p:cond delay="0"/>
                                  </p:stCondLst>
                                  <p:childTnLst>
                                    <p:animEffect transition="out" filter="fade">
                                      <p:cBhvr>
                                        <p:cTn id="30" dur="100"/>
                                        <p:tgtEl>
                                          <p:spTgt spid="140"/>
                                        </p:tgtEl>
                                      </p:cBhvr>
                                    </p:animEffect>
                                    <p:set>
                                      <p:cBhvr>
                                        <p:cTn id="31" dur="1" fill="hold">
                                          <p:stCondLst>
                                            <p:cond delay="10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7186600" y="6253050"/>
            <a:ext cx="1500187" cy="485775"/>
          </a:xfrm>
          <a:prstGeom prst="rect">
            <a:avLst/>
          </a:prstGeom>
          <a:noFill/>
          <a:ln>
            <a:noFill/>
          </a:ln>
        </p:spPr>
      </p:pic>
      <p:sp>
        <p:nvSpPr>
          <p:cNvPr id="147" name="Shape 147"/>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148" name="Shape 148"/>
          <p:cNvSpPr txBox="1">
            <a:spLocks noGrp="1"/>
          </p:cNvSpPr>
          <p:nvPr>
            <p:ph type="body" idx="1"/>
          </p:nvPr>
        </p:nvSpPr>
        <p:spPr>
          <a:xfrm>
            <a:off x="457200" y="1947325"/>
            <a:ext cx="8229600" cy="4647600"/>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Where should we use Lambda?</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345150" y="1947325"/>
            <a:ext cx="8798699" cy="2126699"/>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Comparator:</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Comparator</a:t>
            </a:r>
            <a:r>
              <a:rPr lang="en" sz="1800" b="1">
                <a:solidFill>
                  <a:schemeClr val="dk1"/>
                </a:solidFill>
                <a:latin typeface="Courier New"/>
                <a:ea typeface="Courier New"/>
                <a:cs typeface="Courier New"/>
                <a:sym typeface="Courier New"/>
              </a:rPr>
              <a:t>&lt;</a:t>
            </a:r>
            <a:r>
              <a:rPr lang="en" sz="1800">
                <a:solidFill>
                  <a:schemeClr val="dk1"/>
                </a:solidFill>
                <a:latin typeface="Courier New"/>
                <a:ea typeface="Courier New"/>
                <a:cs typeface="Courier New"/>
                <a:sym typeface="Courier New"/>
              </a:rPr>
              <a:t>Person</a:t>
            </a:r>
            <a:r>
              <a:rPr lang="en" sz="1800" b="1">
                <a:solidFill>
                  <a:schemeClr val="dk1"/>
                </a:solidFill>
                <a:latin typeface="Courier New"/>
                <a:ea typeface="Courier New"/>
                <a:cs typeface="Courier New"/>
                <a:sym typeface="Courier New"/>
              </a:rPr>
              <a:t>&gt; </a:t>
            </a:r>
            <a:r>
              <a:rPr lang="en" sz="1800">
                <a:solidFill>
                  <a:schemeClr val="dk1"/>
                </a:solidFill>
                <a:latin typeface="Courier New"/>
                <a:ea typeface="Courier New"/>
                <a:cs typeface="Courier New"/>
                <a:sym typeface="Courier New"/>
              </a:rPr>
              <a:t>byAge</a:t>
            </a:r>
            <a:r>
              <a:rPr lang="en" sz="1800" b="1">
                <a:solidFill>
                  <a:schemeClr val="dk1"/>
                </a:solidFill>
                <a:latin typeface="Courier New"/>
                <a:ea typeface="Courier New"/>
                <a:cs typeface="Courier New"/>
                <a:sym typeface="Courier New"/>
              </a:rPr>
              <a:t> = </a:t>
            </a:r>
          </a:p>
          <a:p>
            <a:pPr lvl="0" rtl="0">
              <a:lnSpc>
                <a:spcPct val="115000"/>
              </a:lnSpc>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(Person p1, Person p2) -&gt; p1.</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r>
              <a:rPr lang="en" sz="1800">
                <a:solidFill>
                  <a:srgbClr val="0000CC"/>
                </a:solidFill>
                <a:latin typeface="Courier New"/>
                <a:ea typeface="Courier New"/>
                <a:cs typeface="Courier New"/>
                <a:sym typeface="Courier New"/>
              </a:rPr>
              <a:t>compareTo</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p2.</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r>
              <a:rPr lang="en" sz="1600">
                <a:solidFill>
                  <a:schemeClr val="dk1"/>
                </a:solidFill>
                <a:latin typeface="Courier New"/>
                <a:ea typeface="Courier New"/>
                <a:cs typeface="Courier New"/>
                <a:sym typeface="Courier New"/>
              </a:rPr>
              <a:t>Collections.</a:t>
            </a:r>
            <a:r>
              <a:rPr lang="en" sz="1600">
                <a:solidFill>
                  <a:srgbClr val="0000CC"/>
                </a:solidFill>
                <a:latin typeface="Courier New"/>
                <a:ea typeface="Courier New"/>
                <a:cs typeface="Courier New"/>
                <a:sym typeface="Courier New"/>
              </a:rPr>
              <a:t>sort</a:t>
            </a:r>
            <a:r>
              <a:rPr lang="en" sz="1600" b="1">
                <a:solidFill>
                  <a:schemeClr val="dk1"/>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personList,</a:t>
            </a:r>
            <a:r>
              <a:rPr lang="en" sz="1800" b="1">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byAge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54" name="Shape 154"/>
          <p:cNvPicPr preferRelativeResize="0"/>
          <p:nvPr/>
        </p:nvPicPr>
        <p:blipFill>
          <a:blip r:embed="rId3">
            <a:alphaModFix/>
          </a:blip>
          <a:stretch>
            <a:fillRect/>
          </a:stretch>
        </p:blipFill>
        <p:spPr>
          <a:xfrm>
            <a:off x="7178450" y="6255425"/>
            <a:ext cx="1500187" cy="485775"/>
          </a:xfrm>
          <a:prstGeom prst="rect">
            <a:avLst/>
          </a:prstGeom>
          <a:noFill/>
          <a:ln>
            <a:noFill/>
          </a:ln>
        </p:spPr>
      </p:pic>
      <p:sp>
        <p:nvSpPr>
          <p:cNvPr id="155" name="Shape 155"/>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156" name="Shape 156"/>
          <p:cNvSpPr txBox="1"/>
          <p:nvPr/>
        </p:nvSpPr>
        <p:spPr>
          <a:xfrm>
            <a:off x="405175" y="4186825"/>
            <a:ext cx="8281499" cy="2018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500">
                <a:solidFill>
                  <a:schemeClr val="dk1"/>
                </a:solidFill>
              </a:rPr>
              <a:t>Listener:</a:t>
            </a:r>
          </a:p>
          <a:p>
            <a:pPr rtl="0">
              <a:lnSpc>
                <a:spcPct val="115000"/>
              </a:lnSpc>
              <a:spcBef>
                <a:spcPts val="0"/>
              </a:spcBef>
              <a:buNone/>
            </a:pPr>
            <a:r>
              <a:rPr lang="en" sz="1800">
                <a:solidFill>
                  <a:schemeClr val="dk1"/>
                </a:solidFill>
                <a:latin typeface="Courier New"/>
                <a:ea typeface="Courier New"/>
                <a:cs typeface="Courier New"/>
                <a:sym typeface="Courier New"/>
              </a:rPr>
              <a:t>ActionListener listener = e </a:t>
            </a:r>
            <a:r>
              <a:rPr lang="en" sz="1800" b="1">
                <a:solidFill>
                  <a:schemeClr val="dk1"/>
                </a:solidFill>
                <a:latin typeface="Courier New"/>
                <a:ea typeface="Courier New"/>
                <a:cs typeface="Courier New"/>
                <a:sym typeface="Courier New"/>
              </a:rPr>
              <a:t>-&gt;</a:t>
            </a:r>
            <a:r>
              <a:rPr lang="en" sz="1800">
                <a:solidFill>
                  <a:schemeClr val="dk1"/>
                </a:solidFill>
                <a:latin typeface="Courier New"/>
                <a:ea typeface="Courier New"/>
                <a:cs typeface="Courier New"/>
                <a:sym typeface="Courier New"/>
              </a:rPr>
              <a:t> 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“Hello Lambda"</a:t>
            </a:r>
            <a:r>
              <a:rPr lang="en" sz="1800" b="1">
                <a:solidFill>
                  <a:schemeClr val="dk1"/>
                </a:solidFill>
                <a:latin typeface="Courier New"/>
                <a:ea typeface="Courier New"/>
                <a:cs typeface="Courier New"/>
                <a:sym typeface="Courier New"/>
              </a:rPr>
              <a:t>)</a:t>
            </a:r>
          </a:p>
          <a:p>
            <a:pPr lvl="0" rtl="0">
              <a:lnSpc>
                <a:spcPct val="115000"/>
              </a:lnSpc>
              <a:spcBef>
                <a:spcPts val="0"/>
              </a:spcBef>
              <a:buNone/>
            </a:pPr>
            <a:r>
              <a:rPr lang="en" sz="1800">
                <a:solidFill>
                  <a:schemeClr val="dk1"/>
                </a:solidFill>
                <a:latin typeface="Courier New"/>
                <a:ea typeface="Courier New"/>
                <a:cs typeface="Courier New"/>
                <a:sym typeface="Courier New"/>
              </a:rPr>
              <a:t>testButton.</a:t>
            </a:r>
            <a:r>
              <a:rPr lang="en" sz="1800">
                <a:solidFill>
                  <a:srgbClr val="0000CC"/>
                </a:solidFill>
                <a:latin typeface="Courier New"/>
                <a:ea typeface="Courier New"/>
                <a:cs typeface="Courier New"/>
                <a:sym typeface="Courier New"/>
              </a:rPr>
              <a:t>addActionListener</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listener </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spcBef>
                <a:spcPts val="0"/>
              </a:spcBef>
              <a:buNone/>
            </a:pPr>
            <a:endParaRPr/>
          </a:p>
        </p:txBody>
      </p:sp>
      <p:sp>
        <p:nvSpPr>
          <p:cNvPr id="157" name="Shape 157"/>
          <p:cNvSpPr txBox="1">
            <a:spLocks noGrp="1"/>
          </p:cNvSpPr>
          <p:nvPr>
            <p:ph type="body" idx="2"/>
          </p:nvPr>
        </p:nvSpPr>
        <p:spPr>
          <a:xfrm>
            <a:off x="202100" y="1947325"/>
            <a:ext cx="8341499" cy="1299600"/>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Example:</a:t>
            </a:r>
          </a:p>
          <a:p>
            <a:pPr marL="0" marR="0" lvl="0" indent="0" algn="l" rtl="0">
              <a:lnSpc>
                <a:spcPct val="115000"/>
              </a:lnSpc>
              <a:spcBef>
                <a:spcPts val="0"/>
              </a:spcBef>
              <a:spcAft>
                <a:spcPts val="0"/>
              </a:spcAft>
              <a:buNone/>
            </a:pPr>
            <a:r>
              <a:rPr lang="en" sz="1800" b="1">
                <a:solidFill>
                  <a:srgbClr val="953735"/>
                </a:solidFill>
                <a:latin typeface="Courier New"/>
                <a:ea typeface="Courier New"/>
                <a:cs typeface="Courier New"/>
                <a:sym typeface="Courier New"/>
              </a:rPr>
              <a:t>public void </a:t>
            </a:r>
            <a:r>
              <a:rPr lang="en" sz="1800">
                <a:solidFill>
                  <a:schemeClr val="dk1"/>
                </a:solidFill>
                <a:latin typeface="Courier New"/>
                <a:ea typeface="Courier New"/>
                <a:cs typeface="Courier New"/>
                <a:sym typeface="Courier New"/>
              </a:rPr>
              <a:t>main(String[] args){</a:t>
            </a:r>
          </a:p>
          <a:p>
            <a:pPr marL="0" marR="0" lvl="0" indent="0" algn="l" rtl="0">
              <a:lnSpc>
                <a:spcPct val="115000"/>
              </a:lnSpc>
              <a:spcBef>
                <a:spcPts val="0"/>
              </a:spcBef>
              <a:spcAft>
                <a:spcPts val="0"/>
              </a:spcAft>
              <a:buClr>
                <a:schemeClr val="dk1"/>
              </a:buClr>
              <a:buSzPct val="61111"/>
              <a:buFont typeface="Arial"/>
              <a:buNone/>
            </a:pPr>
            <a:r>
              <a:rPr lang="en" sz="1800">
                <a:solidFill>
                  <a:schemeClr val="dk1"/>
                </a:solidFill>
                <a:latin typeface="Courier New"/>
                <a:ea typeface="Courier New"/>
                <a:cs typeface="Courier New"/>
                <a:sym typeface="Courier New"/>
              </a:rPr>
              <a:t>(</a:t>
            </a:r>
            <a:r>
              <a:rPr lang="en" sz="1800" b="1">
                <a:solidFill>
                  <a:srgbClr val="953735"/>
                </a:solidFill>
                <a:latin typeface="Courier New"/>
                <a:ea typeface="Courier New"/>
                <a:cs typeface="Courier New"/>
                <a:sym typeface="Courier New"/>
              </a:rPr>
              <a:t>int </a:t>
            </a:r>
            <a:r>
              <a:rPr lang="en" sz="1800">
                <a:solidFill>
                  <a:schemeClr val="dk1"/>
                </a:solidFill>
                <a:latin typeface="Courier New"/>
                <a:ea typeface="Courier New"/>
                <a:cs typeface="Courier New"/>
                <a:sym typeface="Courier New"/>
              </a:rPr>
              <a:t>x, </a:t>
            </a:r>
            <a:r>
              <a:rPr lang="en" sz="1800" b="1">
                <a:solidFill>
                  <a:srgbClr val="953735"/>
                </a:solidFill>
                <a:latin typeface="Courier New"/>
                <a:ea typeface="Courier New"/>
                <a:cs typeface="Courier New"/>
                <a:sym typeface="Courier New"/>
              </a:rPr>
              <a:t>int </a:t>
            </a:r>
            <a:r>
              <a:rPr lang="en" sz="1800">
                <a:solidFill>
                  <a:schemeClr val="dk1"/>
                </a:solidFill>
                <a:latin typeface="Courier New"/>
                <a:ea typeface="Courier New"/>
                <a:cs typeface="Courier New"/>
                <a:sym typeface="Courier New"/>
              </a:rPr>
              <a:t>y) -&gt; System.</a:t>
            </a:r>
            <a:r>
              <a:rPr lang="en" sz="1800" i="1">
                <a:solidFill>
                  <a:schemeClr val="dk1"/>
                </a:solidFill>
                <a:latin typeface="Courier New"/>
                <a:ea typeface="Courier New"/>
                <a:cs typeface="Courier New"/>
                <a:sym typeface="Courier New"/>
              </a:rPr>
              <a:t>out.</a:t>
            </a:r>
            <a:r>
              <a:rPr lang="en" sz="1800">
                <a:solidFill>
                  <a:srgbClr val="0000CC"/>
                </a:solidFill>
                <a:latin typeface="Courier New"/>
                <a:ea typeface="Courier New"/>
                <a:cs typeface="Courier New"/>
                <a:sym typeface="Courier New"/>
              </a:rPr>
              <a:t>println</a:t>
            </a:r>
            <a:r>
              <a:rPr lang="en" sz="1800">
                <a:solidFill>
                  <a:srgbClr val="000000"/>
                </a:solidFill>
                <a:latin typeface="Courier New"/>
                <a:ea typeface="Courier New"/>
                <a:cs typeface="Courier New"/>
                <a:sym typeface="Courier New"/>
              </a:rPr>
              <a:t>(</a:t>
            </a:r>
            <a:r>
              <a:rPr lang="en" sz="1800" i="1">
                <a:solidFill>
                  <a:schemeClr val="dk1"/>
                </a:solidFill>
                <a:latin typeface="Courier New"/>
                <a:ea typeface="Courier New"/>
                <a:cs typeface="Courier New"/>
                <a:sym typeface="Courier New"/>
              </a:rPr>
              <a:t>x + y);</a:t>
            </a:r>
          </a:p>
          <a:p>
            <a:pPr marL="0" marR="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a:t>
            </a:r>
          </a:p>
          <a:p>
            <a:pPr lvl="0" rtl="0">
              <a:lnSpc>
                <a:spcPct val="115000"/>
              </a:lnSpc>
              <a:spcBef>
                <a:spcPts val="0"/>
              </a:spcBef>
              <a:buNone/>
            </a:pPr>
            <a:endParaRPr sz="1800" b="1">
              <a:solidFill>
                <a:srgbClr val="009900"/>
              </a:solidFill>
              <a:latin typeface="Courier New"/>
              <a:ea typeface="Courier New"/>
              <a:cs typeface="Courier New"/>
              <a:sym typeface="Courier New"/>
            </a:endParaRPr>
          </a:p>
          <a:p>
            <a:pPr lvl="0" rtl="0">
              <a:lnSpc>
                <a:spcPct val="115000"/>
              </a:lnSpc>
              <a:spcBef>
                <a:spcPts val="0"/>
              </a:spcBef>
              <a:buNone/>
            </a:pPr>
            <a:endParaRPr sz="1800" b="1">
              <a:solidFill>
                <a:srgbClr val="953735"/>
              </a:solidFill>
              <a:latin typeface="Courier New"/>
              <a:ea typeface="Courier New"/>
              <a:cs typeface="Courier New"/>
              <a:sym typeface="Courier New"/>
            </a:endParaRP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58" name="Shape 158"/>
          <p:cNvPicPr preferRelativeResize="0"/>
          <p:nvPr/>
        </p:nvPicPr>
        <p:blipFill>
          <a:blip r:embed="rId4">
            <a:alphaModFix/>
          </a:blip>
          <a:stretch>
            <a:fillRect/>
          </a:stretch>
        </p:blipFill>
        <p:spPr>
          <a:xfrm>
            <a:off x="2834104" y="3063675"/>
            <a:ext cx="6096070" cy="5528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nodeType="clickEffect">
                                  <p:stCondLst>
                                    <p:cond delay="0"/>
                                  </p:stCondLst>
                                  <p:childTnLst>
                                    <p:anim calcmode="lin" valueType="num">
                                      <p:cBhvr additive="base">
                                        <p:cTn id="11" dur="500"/>
                                        <p:tgtEl>
                                          <p:spTgt spid="157"/>
                                        </p:tgtEl>
                                        <p:attrNameLst>
                                          <p:attrName>ppt_w</p:attrName>
                                        </p:attrNameLst>
                                      </p:cBhvr>
                                      <p:tavLst>
                                        <p:tav tm="0">
                                          <p:val>
                                            <p:strVal val="#ppt_w"/>
                                          </p:val>
                                        </p:tav>
                                        <p:tav tm="100000">
                                          <p:val>
                                            <p:strVal val="0"/>
                                          </p:val>
                                        </p:tav>
                                      </p:tavLst>
                                    </p:anim>
                                    <p:anim calcmode="lin" valueType="num">
                                      <p:cBhvr additive="base">
                                        <p:cTn id="12" dur="500"/>
                                        <p:tgtEl>
                                          <p:spTgt spid="157"/>
                                        </p:tgtEl>
                                        <p:attrNameLst>
                                          <p:attrName>ppt_h</p:attrName>
                                        </p:attrNameLst>
                                      </p:cBhvr>
                                      <p:tavLst>
                                        <p:tav tm="0">
                                          <p:val>
                                            <p:strVal val="#ppt_h"/>
                                          </p:val>
                                        </p:tav>
                                        <p:tav tm="100000">
                                          <p:val>
                                            <p:strVal val="0"/>
                                          </p:val>
                                        </p:tav>
                                      </p:tavLst>
                                    </p:anim>
                                    <p:set>
                                      <p:cBhvr>
                                        <p:cTn id="13" dur="1" fill="hold">
                                          <p:stCondLst>
                                            <p:cond delay="500"/>
                                          </p:stCondLst>
                                        </p:cTn>
                                        <p:tgtEl>
                                          <p:spTgt spid="157"/>
                                        </p:tgtEl>
                                        <p:attrNameLst>
                                          <p:attrName>style.visibility</p:attrName>
                                        </p:attrNameLst>
                                      </p:cBhvr>
                                      <p:to>
                                        <p:strVal val="hidden"/>
                                      </p:to>
                                    </p:set>
                                  </p:childTnLst>
                                </p:cTn>
                              </p:par>
                              <p:par>
                                <p:cTn id="14" presetID="23" presetClass="exit" presetSubtype="32" fill="hold" nodeType="withEffect">
                                  <p:stCondLst>
                                    <p:cond delay="0"/>
                                  </p:stCondLst>
                                  <p:childTnLst>
                                    <p:anim calcmode="lin" valueType="num">
                                      <p:cBhvr additive="base">
                                        <p:cTn id="15" dur="1100"/>
                                        <p:tgtEl>
                                          <p:spTgt spid="158"/>
                                        </p:tgtEl>
                                        <p:attrNameLst>
                                          <p:attrName>ppt_w</p:attrName>
                                        </p:attrNameLst>
                                      </p:cBhvr>
                                      <p:tavLst>
                                        <p:tav tm="0">
                                          <p:val>
                                            <p:strVal val="#ppt_w"/>
                                          </p:val>
                                        </p:tav>
                                        <p:tav tm="100000">
                                          <p:val>
                                            <p:strVal val="0"/>
                                          </p:val>
                                        </p:tav>
                                      </p:tavLst>
                                    </p:anim>
                                    <p:anim calcmode="lin" valueType="num">
                                      <p:cBhvr additive="base">
                                        <p:cTn id="16" dur="1100"/>
                                        <p:tgtEl>
                                          <p:spTgt spid="158"/>
                                        </p:tgtEl>
                                        <p:attrNameLst>
                                          <p:attrName>ppt_h</p:attrName>
                                        </p:attrNameLst>
                                      </p:cBhvr>
                                      <p:tavLst>
                                        <p:tav tm="0">
                                          <p:val>
                                            <p:strVal val="#ppt_h"/>
                                          </p:val>
                                        </p:tav>
                                        <p:tav tm="100000">
                                          <p:val>
                                            <p:strVal val="0"/>
                                          </p:val>
                                        </p:tav>
                                      </p:tavLst>
                                    </p:anim>
                                    <p:set>
                                      <p:cBhvr>
                                        <p:cTn id="17" dur="1" fill="hold">
                                          <p:stCondLst>
                                            <p:cond delay="1100"/>
                                          </p:stCondLst>
                                        </p:cTn>
                                        <p:tgtEl>
                                          <p:spTgt spid="158"/>
                                        </p:tgtEl>
                                        <p:attrNameLst>
                                          <p:attrName>style.visibility</p:attrName>
                                        </p:attrNameLst>
                                      </p:cBhvr>
                                      <p:to>
                                        <p:strVal val="hidden"/>
                                      </p:to>
                                    </p:set>
                                  </p:childTnLst>
                                </p:cTn>
                              </p:par>
                            </p:childTnLst>
                          </p:cTn>
                        </p:par>
                        <p:par>
                          <p:cTn id="18" fill="hold">
                            <p:stCondLst>
                              <p:cond delay="1100"/>
                            </p:stCondLst>
                            <p:childTnLst>
                              <p:par>
                                <p:cTn id="19" presetID="23" presetClass="entr" presetSubtype="16" fill="hold" nodeType="afterEffect">
                                  <p:stCondLst>
                                    <p:cond delay="0"/>
                                  </p:stCondLst>
                                  <p:childTnLst>
                                    <p:set>
                                      <p:cBhvr>
                                        <p:cTn id="20" dur="1" fill="hold">
                                          <p:stCondLst>
                                            <p:cond delay="0"/>
                                          </p:stCondLst>
                                        </p:cTn>
                                        <p:tgtEl>
                                          <p:spTgt spid="153"/>
                                        </p:tgtEl>
                                        <p:attrNameLst>
                                          <p:attrName>style.visibility</p:attrName>
                                        </p:attrNameLst>
                                      </p:cBhvr>
                                      <p:to>
                                        <p:strVal val="visible"/>
                                      </p:to>
                                    </p:set>
                                    <p:anim calcmode="lin" valueType="num">
                                      <p:cBhvr additive="base">
                                        <p:cTn id="21" dur="1000"/>
                                        <p:tgtEl>
                                          <p:spTgt spid="153"/>
                                        </p:tgtEl>
                                        <p:attrNameLst>
                                          <p:attrName>ppt_w</p:attrName>
                                        </p:attrNameLst>
                                      </p:cBhvr>
                                      <p:tavLst>
                                        <p:tav tm="0">
                                          <p:val>
                                            <p:strVal val="0"/>
                                          </p:val>
                                        </p:tav>
                                        <p:tav tm="100000">
                                          <p:val>
                                            <p:strVal val="#ppt_w"/>
                                          </p:val>
                                        </p:tav>
                                      </p:tavLst>
                                    </p:anim>
                                    <p:anim calcmode="lin" valueType="num">
                                      <p:cBhvr additive="base">
                                        <p:cTn id="22" dur="1000"/>
                                        <p:tgtEl>
                                          <p:spTgt spid="153"/>
                                        </p:tgtEl>
                                        <p:attrNameLst>
                                          <p:attrName>ppt_h</p:attrName>
                                        </p:attrNameLst>
                                      </p:cBhvr>
                                      <p:tavLst>
                                        <p:tav tm="0">
                                          <p:val>
                                            <p:str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56"/>
                                        </p:tgtEl>
                                        <p:attrNameLst>
                                          <p:attrName>style.visibility</p:attrName>
                                        </p:attrNameLst>
                                      </p:cBhvr>
                                      <p:to>
                                        <p:strVal val="visible"/>
                                      </p:to>
                                    </p:set>
                                    <p:anim calcmode="lin" valueType="num">
                                      <p:cBhvr additive="base">
                                        <p:cTn id="27" dur="1000"/>
                                        <p:tgtEl>
                                          <p:spTgt spid="156"/>
                                        </p:tgtEl>
                                        <p:attrNameLst>
                                          <p:attrName>ppt_w</p:attrName>
                                        </p:attrNameLst>
                                      </p:cBhvr>
                                      <p:tavLst>
                                        <p:tav tm="0">
                                          <p:val>
                                            <p:strVal val="0"/>
                                          </p:val>
                                        </p:tav>
                                        <p:tav tm="100000">
                                          <p:val>
                                            <p:strVal val="#ppt_w"/>
                                          </p:val>
                                        </p:tav>
                                      </p:tavLst>
                                    </p:anim>
                                    <p:anim calcmode="lin" valueType="num">
                                      <p:cBhvr additive="base">
                                        <p:cTn id="28" dur="1000"/>
                                        <p:tgtEl>
                                          <p:spTgt spid="15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345150" y="1947325"/>
            <a:ext cx="8341499" cy="4531499"/>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Runnable:</a:t>
            </a:r>
          </a:p>
          <a:p>
            <a:pPr lvl="0" rtl="0">
              <a:lnSpc>
                <a:spcPct val="115000"/>
              </a:lnSpc>
              <a:spcBef>
                <a:spcPts val="0"/>
              </a:spcBef>
              <a:buNone/>
            </a:pPr>
            <a:r>
              <a:rPr lang="en" sz="1800" b="1">
                <a:solidFill>
                  <a:srgbClr val="009900"/>
                </a:solidFill>
                <a:latin typeface="Courier New"/>
                <a:ea typeface="Courier New"/>
                <a:cs typeface="Courier New"/>
                <a:sym typeface="Courier New"/>
              </a:rPr>
              <a:t>// Anonymous class</a:t>
            </a:r>
          </a:p>
          <a:p>
            <a:pPr lvl="0" rtl="0">
              <a:lnSpc>
                <a:spcPct val="115000"/>
              </a:lnSpc>
              <a:spcBef>
                <a:spcPts val="0"/>
              </a:spcBef>
              <a:buNone/>
            </a:pPr>
            <a:r>
              <a:rPr lang="en" sz="1800">
                <a:solidFill>
                  <a:schemeClr val="dk1"/>
                </a:solidFill>
                <a:latin typeface="Courier New"/>
                <a:ea typeface="Courier New"/>
                <a:cs typeface="Courier New"/>
                <a:sym typeface="Courier New"/>
              </a:rPr>
              <a:t>Runnable r1 </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 </a:t>
            </a:r>
            <a:r>
              <a:rPr lang="en" sz="1800" b="1">
                <a:solidFill>
                  <a:srgbClr val="0000FF"/>
                </a:solidFill>
                <a:latin typeface="Courier New"/>
                <a:ea typeface="Courier New"/>
                <a:cs typeface="Courier New"/>
                <a:sym typeface="Courier New"/>
              </a:rPr>
              <a:t>new</a:t>
            </a:r>
            <a:r>
              <a:rPr lang="en" sz="1800">
                <a:solidFill>
                  <a:schemeClr val="dk1"/>
                </a:solidFill>
                <a:latin typeface="Courier New"/>
                <a:ea typeface="Courier New"/>
                <a:cs typeface="Courier New"/>
                <a:sym typeface="Courier New"/>
              </a:rPr>
              <a:t> </a:t>
            </a:r>
            <a:r>
              <a:rPr lang="en" sz="1800">
                <a:solidFill>
                  <a:srgbClr val="0000CC"/>
                </a:solidFill>
                <a:latin typeface="Courier New"/>
                <a:ea typeface="Courier New"/>
                <a:cs typeface="Courier New"/>
                <a:sym typeface="Courier New"/>
              </a:rPr>
              <a:t>Runnable</a:t>
            </a:r>
            <a:r>
              <a:rPr lang="en" sz="1800" b="1">
                <a:solidFill>
                  <a:schemeClr val="dk1"/>
                </a:solidFill>
                <a:latin typeface="Courier New"/>
                <a:ea typeface="Courier New"/>
                <a:cs typeface="Courier New"/>
                <a:sym typeface="Courier New"/>
              </a:rPr>
              <a:t>(){</a:t>
            </a:r>
          </a:p>
          <a:p>
            <a:pPr lvl="0" rtl="0">
              <a:lnSpc>
                <a:spcPct val="115000"/>
              </a:lnSpc>
              <a:spcBef>
                <a:spcPts val="0"/>
              </a:spcBef>
              <a:buNone/>
            </a:pPr>
            <a:r>
              <a:rPr lang="en" sz="1800">
                <a:solidFill>
                  <a:schemeClr val="dk1"/>
                </a:solidFill>
                <a:latin typeface="Courier New"/>
                <a:ea typeface="Courier New"/>
                <a:cs typeface="Courier New"/>
                <a:sym typeface="Courier New"/>
              </a:rPr>
              <a:t>   </a:t>
            </a:r>
            <a:r>
              <a:rPr lang="en" sz="1800" b="1">
                <a:solidFill>
                  <a:srgbClr val="CC6600"/>
                </a:solidFill>
                <a:latin typeface="Courier New"/>
                <a:ea typeface="Courier New"/>
                <a:cs typeface="Courier New"/>
                <a:sym typeface="Courier New"/>
              </a:rPr>
              <a:t>@Override</a:t>
            </a:r>
          </a:p>
          <a:p>
            <a:pPr lvl="0" rtl="0">
              <a:lnSpc>
                <a:spcPct val="115000"/>
              </a:lnSpc>
              <a:spcBef>
                <a:spcPts val="0"/>
              </a:spcBef>
              <a:buNone/>
            </a:pPr>
            <a:r>
              <a:rPr lang="en" sz="1800">
                <a:solidFill>
                  <a:srgbClr val="990066"/>
                </a:solidFill>
                <a:latin typeface="Courier New"/>
                <a:ea typeface="Courier New"/>
                <a:cs typeface="Courier New"/>
                <a:sym typeface="Courier New"/>
              </a:rPr>
              <a:t>   </a:t>
            </a:r>
            <a:r>
              <a:rPr lang="en" sz="1800" b="1">
                <a:solidFill>
                  <a:srgbClr val="0000FF"/>
                </a:solidFill>
                <a:latin typeface="Courier New"/>
                <a:ea typeface="Courier New"/>
                <a:cs typeface="Courier New"/>
                <a:sym typeface="Courier New"/>
              </a:rPr>
              <a:t>public</a:t>
            </a:r>
            <a:r>
              <a:rPr lang="en" sz="1800">
                <a:solidFill>
                  <a:schemeClr val="dk1"/>
                </a:solidFill>
                <a:latin typeface="Courier New"/>
                <a:ea typeface="Courier New"/>
                <a:cs typeface="Courier New"/>
                <a:sym typeface="Courier New"/>
              </a:rPr>
              <a:t> </a:t>
            </a:r>
            <a:r>
              <a:rPr lang="en" sz="1800" b="1">
                <a:solidFill>
                  <a:srgbClr val="660000"/>
                </a:solidFill>
                <a:latin typeface="Courier New"/>
                <a:ea typeface="Courier New"/>
                <a:cs typeface="Courier New"/>
                <a:sym typeface="Courier New"/>
              </a:rPr>
              <a:t>void</a:t>
            </a:r>
            <a:r>
              <a:rPr lang="en" sz="1800">
                <a:solidFill>
                  <a:schemeClr val="dk1"/>
                </a:solidFill>
                <a:latin typeface="Courier New"/>
                <a:ea typeface="Courier New"/>
                <a:cs typeface="Courier New"/>
                <a:sym typeface="Courier New"/>
              </a:rPr>
              <a:t> </a:t>
            </a:r>
            <a:r>
              <a:rPr lang="en" sz="1800">
                <a:solidFill>
                  <a:srgbClr val="0000CC"/>
                </a:solidFill>
                <a:latin typeface="Courier New"/>
                <a:ea typeface="Courier New"/>
                <a:cs typeface="Courier New"/>
                <a:sym typeface="Courier New"/>
              </a:rPr>
              <a:t>run</a:t>
            </a:r>
            <a:r>
              <a:rPr lang="en" sz="1800" b="1">
                <a:solidFill>
                  <a:schemeClr val="dk1"/>
                </a:solidFill>
                <a:latin typeface="Courier New"/>
                <a:ea typeface="Courier New"/>
                <a:cs typeface="Courier New"/>
                <a:sym typeface="Courier New"/>
              </a:rPr>
              <a:t>(){</a:t>
            </a:r>
          </a:p>
          <a:p>
            <a:pPr lvl="0" rtl="0">
              <a:lnSpc>
                <a:spcPct val="115000"/>
              </a:lnSpc>
              <a:spcBef>
                <a:spcPts val="0"/>
              </a:spcBef>
              <a:buNone/>
            </a:pPr>
            <a:r>
              <a:rPr lang="en" sz="1800">
                <a:solidFill>
                  <a:schemeClr val="dk1"/>
                </a:solidFill>
                <a:latin typeface="Courier New"/>
                <a:ea typeface="Courier New"/>
                <a:cs typeface="Courier New"/>
                <a:sym typeface="Courier New"/>
              </a:rPr>
              <a:t>      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"Hello world one!"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r>
              <a:rPr lang="en" sz="1800" b="1">
                <a:solidFill>
                  <a:schemeClr val="dk1"/>
                </a:solidFill>
                <a:latin typeface="Courier New"/>
                <a:ea typeface="Courier New"/>
                <a:cs typeface="Courier New"/>
                <a:sym typeface="Courier New"/>
              </a:rPr>
              <a:t>   }</a:t>
            </a:r>
          </a:p>
          <a:p>
            <a:pPr lvl="0" rtl="0">
              <a:lnSpc>
                <a:spcPct val="115000"/>
              </a:lnSpc>
              <a:spcBef>
                <a:spcPts val="0"/>
              </a:spcBef>
              <a:buNone/>
            </a:pP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r>
              <a:rPr lang="en" sz="1800" b="1">
                <a:solidFill>
                  <a:srgbClr val="009900"/>
                </a:solidFill>
                <a:latin typeface="Courier New"/>
                <a:ea typeface="Courier New"/>
                <a:cs typeface="Courier New"/>
                <a:sym typeface="Courier New"/>
              </a:rPr>
              <a:t>// Lambda Runnable</a:t>
            </a:r>
          </a:p>
          <a:p>
            <a:pPr lvl="0" rtl="0">
              <a:lnSpc>
                <a:spcPct val="115000"/>
              </a:lnSpc>
              <a:spcBef>
                <a:spcPts val="0"/>
              </a:spcBef>
              <a:buNone/>
            </a:pPr>
            <a:r>
              <a:rPr lang="en" sz="1800">
                <a:solidFill>
                  <a:schemeClr val="dk1"/>
                </a:solidFill>
                <a:latin typeface="Courier New"/>
                <a:ea typeface="Courier New"/>
                <a:cs typeface="Courier New"/>
                <a:sym typeface="Courier New"/>
              </a:rPr>
              <a:t>Runnable r2 </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 </a:t>
            </a:r>
            <a:r>
              <a:rPr lang="en" sz="1800" b="1">
                <a:solidFill>
                  <a:schemeClr val="dk1"/>
                </a:solidFill>
                <a:latin typeface="Courier New"/>
                <a:ea typeface="Courier New"/>
                <a:cs typeface="Courier New"/>
                <a:sym typeface="Courier New"/>
              </a:rPr>
              <a:t>-&gt;</a:t>
            </a:r>
            <a:r>
              <a:rPr lang="en" sz="1800">
                <a:solidFill>
                  <a:schemeClr val="dk1"/>
                </a:solidFill>
                <a:latin typeface="Courier New"/>
                <a:ea typeface="Courier New"/>
                <a:cs typeface="Courier New"/>
                <a:sym typeface="Courier New"/>
              </a:rPr>
              <a:t> 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"Hello world two!"</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 </a:t>
            </a:r>
          </a:p>
          <a:p>
            <a:pPr lvl="0" rtl="0">
              <a:lnSpc>
                <a:spcPct val="115000"/>
              </a:lnSpc>
              <a:spcBef>
                <a:spcPts val="0"/>
              </a:spcBef>
              <a:buNone/>
            </a:pPr>
            <a:endParaRPr sz="1800" b="1">
              <a:solidFill>
                <a:srgbClr val="953735"/>
              </a:solidFill>
              <a:latin typeface="Courier New"/>
              <a:ea typeface="Courier New"/>
              <a:cs typeface="Courier New"/>
              <a:sym typeface="Courier New"/>
            </a:endParaRP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64" name="Shape 164"/>
          <p:cNvPicPr preferRelativeResize="0"/>
          <p:nvPr/>
        </p:nvPicPr>
        <p:blipFill>
          <a:blip r:embed="rId3">
            <a:alphaModFix/>
          </a:blip>
          <a:stretch>
            <a:fillRect/>
          </a:stretch>
        </p:blipFill>
        <p:spPr>
          <a:xfrm>
            <a:off x="7186600" y="6258225"/>
            <a:ext cx="1500187" cy="485775"/>
          </a:xfrm>
          <a:prstGeom prst="rect">
            <a:avLst/>
          </a:prstGeom>
          <a:noFill/>
          <a:ln>
            <a:noFill/>
          </a:ln>
        </p:spPr>
      </p:pic>
      <p:sp>
        <p:nvSpPr>
          <p:cNvPr id="165" name="Shape 165"/>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345150" y="1947325"/>
            <a:ext cx="8341499" cy="3710100"/>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Iterator:</a:t>
            </a:r>
          </a:p>
          <a:p>
            <a:pPr lvl="0" rtl="0">
              <a:lnSpc>
                <a:spcPct val="115000"/>
              </a:lnSpc>
              <a:spcBef>
                <a:spcPts val="0"/>
              </a:spcBef>
              <a:buNone/>
            </a:pPr>
            <a:endParaRPr sz="1800" b="1">
              <a:solidFill>
                <a:srgbClr val="00B050"/>
              </a:solidFill>
              <a:latin typeface="Courier New"/>
              <a:ea typeface="Courier New"/>
              <a:cs typeface="Courier New"/>
              <a:sym typeface="Courier New"/>
            </a:endParaRPr>
          </a:p>
          <a:p>
            <a:pPr marL="0" marR="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List&lt;String&gt; features = Arrays.</a:t>
            </a:r>
            <a:r>
              <a:rPr lang="en" sz="1800" i="1">
                <a:solidFill>
                  <a:schemeClr val="dk1"/>
                </a:solidFill>
                <a:latin typeface="Courier New"/>
                <a:ea typeface="Courier New"/>
                <a:cs typeface="Courier New"/>
                <a:sym typeface="Courier New"/>
              </a:rPr>
              <a:t>asList(</a:t>
            </a:r>
            <a:r>
              <a:rPr lang="en" sz="1800">
                <a:solidFill>
                  <a:srgbClr val="9E7BFF"/>
                </a:solidFill>
                <a:latin typeface="Courier New"/>
                <a:ea typeface="Courier New"/>
                <a:cs typeface="Courier New"/>
                <a:sym typeface="Courier New"/>
              </a:rPr>
              <a:t>"Lambdas"</a:t>
            </a:r>
            <a:r>
              <a:rPr lang="en" sz="1800" i="1">
                <a:solidFill>
                  <a:schemeClr val="dk1"/>
                </a:solidFill>
                <a:latin typeface="Courier New"/>
                <a:ea typeface="Courier New"/>
                <a:cs typeface="Courier New"/>
                <a:sym typeface="Courier New"/>
              </a:rPr>
              <a:t>, </a:t>
            </a:r>
            <a:r>
              <a:rPr lang="en" sz="1800">
                <a:solidFill>
                  <a:srgbClr val="9E7BFF"/>
                </a:solidFill>
                <a:latin typeface="Courier New"/>
                <a:ea typeface="Courier New"/>
                <a:cs typeface="Courier New"/>
                <a:sym typeface="Courier New"/>
              </a:rPr>
              <a:t>"Default Method"</a:t>
            </a:r>
            <a:r>
              <a:rPr lang="en" sz="1800" i="1">
                <a:solidFill>
                  <a:schemeClr val="dk1"/>
                </a:solidFill>
                <a:latin typeface="Courier New"/>
                <a:ea typeface="Courier New"/>
                <a:cs typeface="Courier New"/>
                <a:sym typeface="Courier New"/>
              </a:rPr>
              <a:t>, </a:t>
            </a:r>
            <a:r>
              <a:rPr lang="en" sz="1800">
                <a:solidFill>
                  <a:srgbClr val="9E7BFF"/>
                </a:solidFill>
                <a:latin typeface="Courier New"/>
                <a:ea typeface="Courier New"/>
                <a:cs typeface="Courier New"/>
                <a:sym typeface="Courier New"/>
              </a:rPr>
              <a:t>"Stream API"</a:t>
            </a:r>
            <a:r>
              <a:rPr lang="en" sz="1800" i="1">
                <a:solidFill>
                  <a:schemeClr val="dk1"/>
                </a:solidFill>
                <a:latin typeface="Courier New"/>
                <a:ea typeface="Courier New"/>
                <a:cs typeface="Courier New"/>
                <a:sym typeface="Courier New"/>
              </a:rPr>
              <a:t>, </a:t>
            </a:r>
            <a:r>
              <a:rPr lang="en" sz="1800">
                <a:solidFill>
                  <a:srgbClr val="9E7BFF"/>
                </a:solidFill>
                <a:latin typeface="Courier New"/>
                <a:ea typeface="Courier New"/>
                <a:cs typeface="Courier New"/>
                <a:sym typeface="Courier New"/>
              </a:rPr>
              <a:t>"Date and Time API</a:t>
            </a:r>
            <a:r>
              <a:rPr lang="en" sz="1800">
                <a:solidFill>
                  <a:srgbClr val="0070C0"/>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r>
              <a:rPr lang="en" sz="1800" b="1">
                <a:solidFill>
                  <a:srgbClr val="00B050"/>
                </a:solidFill>
                <a:latin typeface="Courier New"/>
                <a:ea typeface="Courier New"/>
                <a:cs typeface="Courier New"/>
                <a:sym typeface="Courier New"/>
              </a:rPr>
              <a:t>//Prior to Java 8 :</a:t>
            </a:r>
          </a:p>
          <a:p>
            <a:pPr lvl="0" rtl="0">
              <a:lnSpc>
                <a:spcPct val="115000"/>
              </a:lnSpc>
              <a:spcBef>
                <a:spcPts val="0"/>
              </a:spcBef>
              <a:buNone/>
            </a:pPr>
            <a:r>
              <a:rPr lang="en" sz="1800" b="1">
                <a:solidFill>
                  <a:srgbClr val="632523"/>
                </a:solidFill>
                <a:latin typeface="Courier New"/>
                <a:ea typeface="Courier New"/>
                <a:cs typeface="Courier New"/>
                <a:sym typeface="Courier New"/>
              </a:rPr>
              <a:t>for</a:t>
            </a:r>
            <a:r>
              <a:rPr lang="en" sz="1800">
                <a:solidFill>
                  <a:srgbClr val="632523"/>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(String feature : features) {</a:t>
            </a:r>
          </a:p>
          <a:p>
            <a:pPr marL="0" marR="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    System.</a:t>
            </a:r>
            <a:r>
              <a:rPr lang="en" sz="1800" i="1">
                <a:solidFill>
                  <a:schemeClr val="dk1"/>
                </a:solidFill>
                <a:latin typeface="Courier New"/>
                <a:ea typeface="Courier New"/>
                <a:cs typeface="Courier New"/>
                <a:sym typeface="Courier New"/>
              </a:rPr>
              <a:t>out.</a:t>
            </a:r>
            <a:r>
              <a:rPr lang="en" sz="1800">
                <a:solidFill>
                  <a:srgbClr val="0000CC"/>
                </a:solidFill>
                <a:latin typeface="Courier New"/>
                <a:ea typeface="Courier New"/>
                <a:cs typeface="Courier New"/>
                <a:sym typeface="Courier New"/>
              </a:rPr>
              <a:t>println</a:t>
            </a:r>
            <a:r>
              <a:rPr lang="en" sz="1800">
                <a:solidFill>
                  <a:srgbClr val="000000"/>
                </a:solidFill>
                <a:latin typeface="Courier New"/>
                <a:ea typeface="Courier New"/>
                <a:cs typeface="Courier New"/>
                <a:sym typeface="Courier New"/>
              </a:rPr>
              <a:t>(</a:t>
            </a:r>
            <a:r>
              <a:rPr lang="en" sz="1800" i="1">
                <a:solidFill>
                  <a:schemeClr val="dk1"/>
                </a:solidFill>
                <a:latin typeface="Courier New"/>
                <a:ea typeface="Courier New"/>
                <a:cs typeface="Courier New"/>
                <a:sym typeface="Courier New"/>
              </a:rPr>
              <a:t>feature);</a:t>
            </a:r>
          </a:p>
          <a:p>
            <a:pPr lvl="0" rtl="0">
              <a:lnSpc>
                <a:spcPct val="115000"/>
              </a:lnSpc>
              <a:spcBef>
                <a:spcPts val="0"/>
              </a:spcBef>
              <a:buNone/>
            </a:pPr>
            <a:r>
              <a:rPr lang="en" sz="1800" i="1">
                <a:solidFill>
                  <a:schemeClr val="dk1"/>
                </a:solidFill>
                <a:latin typeface="Courier New"/>
                <a:ea typeface="Courier New"/>
                <a:cs typeface="Courier New"/>
                <a:sym typeface="Courier New"/>
              </a:rPr>
              <a:t>} </a:t>
            </a:r>
          </a:p>
          <a:p>
            <a:pPr lvl="0" rtl="0">
              <a:lnSpc>
                <a:spcPct val="115000"/>
              </a:lnSpc>
              <a:spcBef>
                <a:spcPts val="0"/>
              </a:spcBef>
              <a:buNone/>
            </a:pPr>
            <a:r>
              <a:rPr lang="en" sz="1800" b="1">
                <a:solidFill>
                  <a:srgbClr val="00B050"/>
                </a:solidFill>
                <a:latin typeface="Courier New"/>
                <a:ea typeface="Courier New"/>
                <a:cs typeface="Courier New"/>
                <a:sym typeface="Courier New"/>
              </a:rPr>
              <a:t>//In Java 8:</a:t>
            </a:r>
          </a:p>
          <a:p>
            <a:pPr>
              <a:spcBef>
                <a:spcPts val="0"/>
              </a:spcBef>
              <a:buNone/>
            </a:pPr>
            <a:r>
              <a:rPr lang="en" sz="1800">
                <a:solidFill>
                  <a:schemeClr val="dk1"/>
                </a:solidFill>
                <a:latin typeface="Courier New"/>
                <a:ea typeface="Courier New"/>
                <a:cs typeface="Courier New"/>
                <a:sym typeface="Courier New"/>
              </a:rPr>
              <a:t>Consumer&lt;String&gt; con = n -&gt; System.out.</a:t>
            </a:r>
            <a:r>
              <a:rPr lang="en" sz="1800">
                <a:solidFill>
                  <a:srgbClr val="0000CC"/>
                </a:solidFill>
                <a:latin typeface="Courier New"/>
                <a:ea typeface="Courier New"/>
                <a:cs typeface="Courier New"/>
                <a:sym typeface="Courier New"/>
              </a:rPr>
              <a:t>println(</a:t>
            </a:r>
            <a:r>
              <a:rPr lang="en" sz="1800">
                <a:solidFill>
                  <a:schemeClr val="dk1"/>
                </a:solidFill>
                <a:latin typeface="Courier New"/>
                <a:ea typeface="Courier New"/>
                <a:cs typeface="Courier New"/>
                <a:sym typeface="Courier New"/>
              </a:rPr>
              <a:t>n)</a:t>
            </a:r>
          </a:p>
          <a:p>
            <a:pPr marL="0" marR="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features.forEach(</a:t>
            </a:r>
            <a:r>
              <a:rPr lang="en" sz="1800">
                <a:solidFill>
                  <a:srgbClr val="000000"/>
                </a:solidFill>
                <a:latin typeface="Courier New"/>
                <a:ea typeface="Courier New"/>
                <a:cs typeface="Courier New"/>
                <a:sym typeface="Courier New"/>
              </a:rPr>
              <a:t>con</a:t>
            </a:r>
            <a:r>
              <a:rPr lang="en" sz="1800">
                <a:solidFill>
                  <a:schemeClr val="dk1"/>
                </a:solidFill>
                <a:latin typeface="Courier New"/>
                <a:ea typeface="Courier New"/>
                <a:cs typeface="Courier New"/>
                <a:sym typeface="Courier New"/>
              </a:rPr>
              <a:t>)</a:t>
            </a:r>
            <a:r>
              <a:rPr lang="en" sz="1800" i="1">
                <a:solidFill>
                  <a:schemeClr val="dk1"/>
                </a:solidFill>
                <a:latin typeface="Courier New"/>
                <a:ea typeface="Courier New"/>
                <a:cs typeface="Courier New"/>
                <a:sym typeface="Courier New"/>
              </a:rPr>
              <a:t>;</a:t>
            </a:r>
          </a:p>
          <a:p>
            <a:pPr lvl="0" rtl="0">
              <a:lnSpc>
                <a:spcPct val="115000"/>
              </a:lnSpc>
              <a:spcBef>
                <a:spcPts val="0"/>
              </a:spcBef>
              <a:buNone/>
            </a:pPr>
            <a:endParaRPr sz="1800" b="1">
              <a:solidFill>
                <a:srgbClr val="009900"/>
              </a:solidFill>
              <a:latin typeface="Courier New"/>
              <a:ea typeface="Courier New"/>
              <a:cs typeface="Courier New"/>
              <a:sym typeface="Courier New"/>
            </a:endParaRPr>
          </a:p>
          <a:p>
            <a:pPr lvl="0" rtl="0">
              <a:lnSpc>
                <a:spcPct val="115000"/>
              </a:lnSpc>
              <a:spcBef>
                <a:spcPts val="0"/>
              </a:spcBef>
              <a:buNone/>
            </a:pPr>
            <a:endParaRPr sz="1800" b="1">
              <a:solidFill>
                <a:srgbClr val="953735"/>
              </a:solidFill>
              <a:latin typeface="Courier New"/>
              <a:ea typeface="Courier New"/>
              <a:cs typeface="Courier New"/>
              <a:sym typeface="Courier New"/>
            </a:endParaRPr>
          </a:p>
          <a:p>
            <a:pPr marL="457200" lvl="0" indent="0" rtl="0">
              <a:lnSpc>
                <a:spcPct val="115000"/>
              </a:lnSpc>
              <a:spcBef>
                <a:spcPts val="0"/>
              </a:spcBef>
              <a:buNone/>
            </a:pPr>
            <a:endParaRPr sz="1800" b="1">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b="1">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171" name="Shape 171"/>
          <p:cNvPicPr preferRelativeResize="0"/>
          <p:nvPr/>
        </p:nvPicPr>
        <p:blipFill>
          <a:blip r:embed="rId3">
            <a:alphaModFix/>
          </a:blip>
          <a:stretch>
            <a:fillRect/>
          </a:stretch>
        </p:blipFill>
        <p:spPr>
          <a:xfrm>
            <a:off x="7186450" y="6266200"/>
            <a:ext cx="1500187" cy="485775"/>
          </a:xfrm>
          <a:prstGeom prst="rect">
            <a:avLst/>
          </a:prstGeom>
          <a:noFill/>
          <a:ln>
            <a:noFill/>
          </a:ln>
        </p:spPr>
      </p:pic>
      <p:sp>
        <p:nvSpPr>
          <p:cNvPr id="172" name="Shape 172"/>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What is functional interface?</a:t>
            </a:r>
          </a:p>
        </p:txBody>
      </p:sp>
      <p:pic>
        <p:nvPicPr>
          <p:cNvPr id="185" name="Shape 185"/>
          <p:cNvPicPr preferRelativeResize="0"/>
          <p:nvPr/>
        </p:nvPicPr>
        <p:blipFill>
          <a:blip r:embed="rId3">
            <a:alphaModFix/>
          </a:blip>
          <a:stretch>
            <a:fillRect/>
          </a:stretch>
        </p:blipFill>
        <p:spPr>
          <a:xfrm>
            <a:off x="7186600" y="6276700"/>
            <a:ext cx="1500187" cy="485775"/>
          </a:xfrm>
          <a:prstGeom prst="rect">
            <a:avLst/>
          </a:prstGeom>
          <a:noFill/>
          <a:ln>
            <a:noFill/>
          </a:ln>
        </p:spPr>
      </p:pic>
      <p:sp>
        <p:nvSpPr>
          <p:cNvPr id="186" name="Shape 186"/>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187" name="Shape 18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New term of Java 8</a:t>
            </a:r>
          </a:p>
          <a:p>
            <a:pPr marL="457200" lvl="0" indent="-431800" rtl="0">
              <a:lnSpc>
                <a:spcPct val="115000"/>
              </a:lnSpc>
              <a:spcBef>
                <a:spcPts val="800"/>
              </a:spcBef>
              <a:buClr>
                <a:schemeClr val="dk1"/>
              </a:buClr>
              <a:buSzPct val="100000"/>
              <a:buFont typeface="Arial"/>
              <a:buChar char="●"/>
            </a:pPr>
            <a:r>
              <a:rPr lang="en" sz="3200">
                <a:solidFill>
                  <a:schemeClr val="dk1"/>
                </a:solidFill>
              </a:rPr>
              <a:t>A functional interface is an interface with only one </a:t>
            </a:r>
            <a:r>
              <a:rPr lang="en" sz="3200" i="1">
                <a:solidFill>
                  <a:schemeClr val="dk1"/>
                </a:solidFill>
              </a:rPr>
              <a:t>abstract</a:t>
            </a:r>
            <a:r>
              <a:rPr lang="en" sz="3200">
                <a:solidFill>
                  <a:schemeClr val="dk1"/>
                </a:solidFill>
              </a:rPr>
              <a:t> method.</a:t>
            </a:r>
          </a:p>
          <a:p>
            <a:pPr lvl="0" rtl="0">
              <a:lnSpc>
                <a:spcPct val="115000"/>
              </a:lnSpc>
              <a:spcBef>
                <a:spcPts val="800"/>
              </a:spcBef>
              <a:buNone/>
            </a:pPr>
            <a:endParaRPr sz="3200">
              <a:solidFill>
                <a:schemeClr val="dk1"/>
              </a:solidFill>
            </a:endParaRPr>
          </a:p>
        </p:txBody>
      </p:sp>
      <p:pic>
        <p:nvPicPr>
          <p:cNvPr id="193" name="Shape 193"/>
          <p:cNvPicPr preferRelativeResize="0"/>
          <p:nvPr/>
        </p:nvPicPr>
        <p:blipFill>
          <a:blip r:embed="rId3">
            <a:alphaModFix/>
          </a:blip>
          <a:stretch>
            <a:fillRect/>
          </a:stretch>
        </p:blipFill>
        <p:spPr>
          <a:xfrm>
            <a:off x="7186750" y="6284250"/>
            <a:ext cx="1500187" cy="485775"/>
          </a:xfrm>
          <a:prstGeom prst="rect">
            <a:avLst/>
          </a:prstGeom>
          <a:noFill/>
          <a:ln>
            <a:noFill/>
          </a:ln>
        </p:spPr>
      </p:pic>
      <p:sp>
        <p:nvSpPr>
          <p:cNvPr id="194" name="Shape 194"/>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195" name="Shape 19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pic>
        <p:nvPicPr>
          <p:cNvPr id="196" name="Shape 196"/>
          <p:cNvPicPr preferRelativeResize="0"/>
          <p:nvPr/>
        </p:nvPicPr>
        <p:blipFill>
          <a:blip r:embed="rId4">
            <a:alphaModFix/>
          </a:blip>
          <a:stretch>
            <a:fillRect/>
          </a:stretch>
        </p:blipFill>
        <p:spPr>
          <a:xfrm>
            <a:off x="609600" y="5434137"/>
            <a:ext cx="5943600" cy="850106"/>
          </a:xfrm>
          <a:prstGeom prst="rect">
            <a:avLst/>
          </a:prstGeom>
          <a:noFill/>
          <a:ln>
            <a:noFill/>
          </a:ln>
        </p:spPr>
      </p:pic>
      <p:pic>
        <p:nvPicPr>
          <p:cNvPr id="197" name="Shape 197"/>
          <p:cNvPicPr preferRelativeResize="0"/>
          <p:nvPr/>
        </p:nvPicPr>
        <p:blipFill>
          <a:blip r:embed="rId5">
            <a:alphaModFix/>
          </a:blip>
          <a:stretch>
            <a:fillRect/>
          </a:stretch>
        </p:blipFill>
        <p:spPr>
          <a:xfrm>
            <a:off x="566725" y="4025837"/>
            <a:ext cx="6007893" cy="864393"/>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1000"/>
                                        <p:tgtEl>
                                          <p:spTgt spid="197"/>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Methods from the Object class don’t count.</a:t>
            </a:r>
          </a:p>
        </p:txBody>
      </p:sp>
      <p:pic>
        <p:nvPicPr>
          <p:cNvPr id="203" name="Shape 203"/>
          <p:cNvPicPr preferRelativeResize="0"/>
          <p:nvPr/>
        </p:nvPicPr>
        <p:blipFill>
          <a:blip r:embed="rId3">
            <a:alphaModFix/>
          </a:blip>
          <a:stretch>
            <a:fillRect/>
          </a:stretch>
        </p:blipFill>
        <p:spPr>
          <a:xfrm>
            <a:off x="7186750" y="6287200"/>
            <a:ext cx="1500187" cy="485775"/>
          </a:xfrm>
          <a:prstGeom prst="rect">
            <a:avLst/>
          </a:prstGeom>
          <a:noFill/>
          <a:ln>
            <a:noFill/>
          </a:ln>
        </p:spPr>
      </p:pic>
      <p:sp>
        <p:nvSpPr>
          <p:cNvPr id="204" name="Shape 204"/>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05" name="Shape 20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pic>
        <p:nvPicPr>
          <p:cNvPr id="206" name="Shape 206"/>
          <p:cNvPicPr preferRelativeResize="0"/>
          <p:nvPr/>
        </p:nvPicPr>
        <p:blipFill>
          <a:blip r:embed="rId4">
            <a:alphaModFix/>
          </a:blip>
          <a:stretch>
            <a:fillRect/>
          </a:stretch>
        </p:blipFill>
        <p:spPr>
          <a:xfrm>
            <a:off x="2121250" y="3457375"/>
            <a:ext cx="5222081" cy="16002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a:spcBef>
                <a:spcPts val="0"/>
              </a:spcBef>
              <a:buNone/>
            </a:pPr>
            <a:r>
              <a:rPr lang="en"/>
              <a:t>Agenda</a:t>
            </a:r>
          </a:p>
        </p:txBody>
      </p:sp>
      <p:sp>
        <p:nvSpPr>
          <p:cNvPr id="45" name="Shape 45"/>
          <p:cNvSpPr txBox="1">
            <a:spLocks noGrp="1"/>
          </p:cNvSpPr>
          <p:nvPr>
            <p:ph type="body" idx="1"/>
          </p:nvPr>
        </p:nvSpPr>
        <p:spPr>
          <a:xfrm>
            <a:off x="457200" y="1915775"/>
            <a:ext cx="8229600" cy="2638799"/>
          </a:xfrm>
          <a:prstGeom prst="rect">
            <a:avLst/>
          </a:prstGeom>
        </p:spPr>
        <p:txBody>
          <a:bodyPr lIns="91425" tIns="91425" rIns="91425" bIns="91425" anchor="t" anchorCtr="0">
            <a:noAutofit/>
          </a:bodyPr>
          <a:lstStyle/>
          <a:p>
            <a:pPr lvl="0" rtl="0">
              <a:spcBef>
                <a:spcPts val="0"/>
              </a:spcBef>
              <a:buNone/>
            </a:pPr>
            <a:endParaRPr sz="2500" dirty="0"/>
          </a:p>
          <a:p>
            <a:pPr marL="457200" lvl="0" indent="-387350" rtl="0">
              <a:spcBef>
                <a:spcPts val="0"/>
              </a:spcBef>
              <a:buClr>
                <a:schemeClr val="dk2"/>
              </a:buClr>
              <a:buSzPct val="100000"/>
              <a:buFont typeface="Arial"/>
              <a:buChar char="❖"/>
            </a:pPr>
            <a:r>
              <a:rPr lang="en" sz="2500" dirty="0"/>
              <a:t>New Terms in Java language </a:t>
            </a:r>
          </a:p>
          <a:p>
            <a:pPr marL="914400" lvl="0" indent="-387350" rtl="0">
              <a:spcBef>
                <a:spcPts val="0"/>
              </a:spcBef>
              <a:buClr>
                <a:schemeClr val="dk2"/>
              </a:buClr>
              <a:buSzPct val="100000"/>
              <a:buFont typeface="Arial"/>
              <a:buChar char="➢"/>
            </a:pPr>
            <a:r>
              <a:rPr lang="en" sz="2500" dirty="0"/>
              <a:t>Lambda Expression</a:t>
            </a:r>
          </a:p>
          <a:p>
            <a:pPr marL="914400" lvl="0" indent="-387350" rtl="0">
              <a:spcBef>
                <a:spcPts val="0"/>
              </a:spcBef>
              <a:buClr>
                <a:schemeClr val="dk2"/>
              </a:buClr>
              <a:buSzPct val="100000"/>
              <a:buFont typeface="Arial"/>
              <a:buChar char="➢"/>
            </a:pPr>
            <a:r>
              <a:rPr lang="en" sz="2500" dirty="0"/>
              <a:t>Functional Interface</a:t>
            </a:r>
          </a:p>
          <a:p>
            <a:pPr marL="914400" lvl="0" indent="-387350" rtl="0">
              <a:spcBef>
                <a:spcPts val="0"/>
              </a:spcBef>
              <a:buClr>
                <a:schemeClr val="dk2"/>
              </a:buClr>
              <a:buSzPct val="100000"/>
              <a:buFont typeface="Arial"/>
              <a:buChar char="➢"/>
            </a:pPr>
            <a:r>
              <a:rPr lang="en" sz="2500" dirty="0"/>
              <a:t>Interface’s default and Static Methods</a:t>
            </a:r>
          </a:p>
          <a:p>
            <a:pPr marL="914400" lvl="0" indent="-387350" rtl="0">
              <a:spcBef>
                <a:spcPts val="0"/>
              </a:spcBef>
              <a:buClr>
                <a:schemeClr val="dk2"/>
              </a:buClr>
              <a:buSzPct val="100000"/>
              <a:buFont typeface="Arial"/>
              <a:buChar char="➢"/>
            </a:pPr>
            <a:r>
              <a:rPr lang="en" sz="2500" dirty="0"/>
              <a:t>Method References</a:t>
            </a:r>
          </a:p>
          <a:p>
            <a:pPr marR="0" lvl="0" algn="l" rtl="0">
              <a:lnSpc>
                <a:spcPct val="100000"/>
              </a:lnSpc>
              <a:spcBef>
                <a:spcPts val="600"/>
              </a:spcBef>
              <a:spcAft>
                <a:spcPts val="0"/>
              </a:spcAft>
              <a:buNone/>
            </a:pPr>
            <a:endParaRPr sz="2500" dirty="0"/>
          </a:p>
          <a:p>
            <a:pPr lvl="0" rtl="0">
              <a:spcBef>
                <a:spcPts val="0"/>
              </a:spcBef>
              <a:buNone/>
            </a:pPr>
            <a:endParaRPr sz="2500" dirty="0"/>
          </a:p>
        </p:txBody>
      </p:sp>
      <p:pic>
        <p:nvPicPr>
          <p:cNvPr id="46" name="Shape 46"/>
          <p:cNvPicPr preferRelativeResize="0"/>
          <p:nvPr/>
        </p:nvPicPr>
        <p:blipFill>
          <a:blip r:embed="rId3">
            <a:alphaModFix/>
          </a:blip>
          <a:stretch>
            <a:fillRect/>
          </a:stretch>
        </p:blipFill>
        <p:spPr>
          <a:xfrm>
            <a:off x="7186600" y="6258950"/>
            <a:ext cx="1500187" cy="485775"/>
          </a:xfrm>
          <a:prstGeom prst="rect">
            <a:avLst/>
          </a:prstGeom>
          <a:noFill/>
          <a:ln>
            <a:noFill/>
          </a:ln>
        </p:spPr>
      </p:pic>
      <p:sp>
        <p:nvSpPr>
          <p:cNvPr id="47" name="Shape 47"/>
          <p:cNvSpPr txBox="1"/>
          <p:nvPr/>
        </p:nvSpPr>
        <p:spPr>
          <a:xfrm>
            <a:off x="457200" y="4651475"/>
            <a:ext cx="8109600" cy="1607475"/>
          </a:xfrm>
          <a:prstGeom prst="rect">
            <a:avLst/>
          </a:prstGeom>
          <a:noFill/>
          <a:ln>
            <a:noFill/>
          </a:ln>
        </p:spPr>
        <p:txBody>
          <a:bodyPr lIns="91425" tIns="91425" rIns="91425" bIns="91425" anchor="t" anchorCtr="0">
            <a:noAutofit/>
          </a:bodyPr>
          <a:lstStyle/>
          <a:p>
            <a:pPr marL="457200" lvl="0" indent="-387350" rtl="0">
              <a:spcBef>
                <a:spcPts val="600"/>
              </a:spcBef>
              <a:buClr>
                <a:schemeClr val="dk2"/>
              </a:buClr>
              <a:buSzPct val="100000"/>
              <a:buFont typeface="Arial"/>
              <a:buChar char="❖"/>
            </a:pPr>
            <a:r>
              <a:rPr lang="en" sz="2500" dirty="0">
                <a:solidFill>
                  <a:schemeClr val="dk2"/>
                </a:solidFill>
              </a:rPr>
              <a:t>New Features in Java libraries</a:t>
            </a:r>
          </a:p>
          <a:p>
            <a:pPr marL="914400" lvl="1" indent="-387350" rtl="0">
              <a:spcBef>
                <a:spcPts val="480"/>
              </a:spcBef>
              <a:buClr>
                <a:schemeClr val="dk2"/>
              </a:buClr>
              <a:buSzPct val="100000"/>
              <a:buFont typeface="Arial"/>
              <a:buChar char="➢"/>
            </a:pPr>
            <a:r>
              <a:rPr lang="en" sz="2500" dirty="0">
                <a:solidFill>
                  <a:schemeClr val="dk2"/>
                </a:solidFill>
              </a:rPr>
              <a:t>Stream </a:t>
            </a:r>
            <a:r>
              <a:rPr lang="en" sz="2500" dirty="0" smtClean="0">
                <a:solidFill>
                  <a:schemeClr val="dk2"/>
                </a:solidFill>
              </a:rPr>
              <a:t>API</a:t>
            </a:r>
          </a:p>
          <a:p>
            <a:pPr marL="914400" lvl="1" indent="-387350" rtl="0">
              <a:spcBef>
                <a:spcPts val="480"/>
              </a:spcBef>
              <a:buClr>
                <a:schemeClr val="dk2"/>
              </a:buClr>
              <a:buSzPct val="100000"/>
              <a:buFont typeface="Arial"/>
              <a:buChar char="➢"/>
            </a:pPr>
            <a:r>
              <a:rPr lang="en" sz="2500" dirty="0" smtClean="0">
                <a:solidFill>
                  <a:schemeClr val="dk2"/>
                </a:solidFill>
              </a:rPr>
              <a:t>Optional</a:t>
            </a:r>
            <a:endParaRPr lang="en" sz="2500" dirty="0">
              <a:solidFill>
                <a:schemeClr val="dk2"/>
              </a:solidFill>
            </a:endParaRPr>
          </a:p>
          <a:p>
            <a:pPr marL="914400" lvl="1" indent="-387350" rtl="0">
              <a:spcBef>
                <a:spcPts val="480"/>
              </a:spcBef>
              <a:buClr>
                <a:schemeClr val="dk2"/>
              </a:buClr>
              <a:buSzPct val="100000"/>
              <a:buFont typeface="Arial"/>
              <a:buChar char="➢"/>
            </a:pPr>
            <a:r>
              <a:rPr lang="en" sz="2500" dirty="0">
                <a:solidFill>
                  <a:schemeClr val="dk2"/>
                </a:solidFill>
              </a:rPr>
              <a:t>Date/Time API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marL="0" lvl="0" indent="0" algn="ctr" rtl="0">
              <a:spcBef>
                <a:spcPts val="0"/>
              </a:spcBef>
              <a:buNone/>
            </a:pPr>
            <a:r>
              <a:rPr lang="en" sz="4800">
                <a:solidFill>
                  <a:schemeClr val="dk1"/>
                </a:solidFill>
              </a:rPr>
              <a:t>Annotation in Functional Interface</a:t>
            </a:r>
          </a:p>
        </p:txBody>
      </p:sp>
      <p:pic>
        <p:nvPicPr>
          <p:cNvPr id="212" name="Shape 212"/>
          <p:cNvPicPr preferRelativeResize="0"/>
          <p:nvPr/>
        </p:nvPicPr>
        <p:blipFill>
          <a:blip r:embed="rId3">
            <a:alphaModFix/>
          </a:blip>
          <a:stretch>
            <a:fillRect/>
          </a:stretch>
        </p:blipFill>
        <p:spPr>
          <a:xfrm>
            <a:off x="7186600" y="6287225"/>
            <a:ext cx="1500187" cy="485775"/>
          </a:xfrm>
          <a:prstGeom prst="rect">
            <a:avLst/>
          </a:prstGeom>
          <a:noFill/>
          <a:ln>
            <a:noFill/>
          </a:ln>
        </p:spPr>
      </p:pic>
      <p:sp>
        <p:nvSpPr>
          <p:cNvPr id="213" name="Shape 213"/>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14" name="Shape 214"/>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A functional interface can be annotated.</a:t>
            </a:r>
          </a:p>
          <a:p>
            <a:pPr marL="457200" lvl="0" indent="-431800" rtl="0">
              <a:lnSpc>
                <a:spcPct val="115000"/>
              </a:lnSpc>
              <a:spcBef>
                <a:spcPts val="800"/>
              </a:spcBef>
              <a:buClr>
                <a:schemeClr val="dk1"/>
              </a:buClr>
              <a:buSzPct val="100000"/>
              <a:buFont typeface="Arial"/>
              <a:buChar char="●"/>
            </a:pPr>
            <a:r>
              <a:rPr lang="en" sz="3200">
                <a:solidFill>
                  <a:schemeClr val="dk1"/>
                </a:solidFill>
              </a:rPr>
              <a:t>It’s optional.</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pic>
        <p:nvPicPr>
          <p:cNvPr id="220" name="Shape 220"/>
          <p:cNvPicPr preferRelativeResize="0"/>
          <p:nvPr/>
        </p:nvPicPr>
        <p:blipFill>
          <a:blip r:embed="rId3">
            <a:alphaModFix/>
          </a:blip>
          <a:stretch>
            <a:fillRect/>
          </a:stretch>
        </p:blipFill>
        <p:spPr>
          <a:xfrm>
            <a:off x="7186750" y="6276700"/>
            <a:ext cx="1500187" cy="485775"/>
          </a:xfrm>
          <a:prstGeom prst="rect">
            <a:avLst/>
          </a:prstGeom>
          <a:noFill/>
          <a:ln>
            <a:noFill/>
          </a:ln>
        </p:spPr>
      </p:pic>
      <p:sp>
        <p:nvSpPr>
          <p:cNvPr id="221" name="Shape 221"/>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22" name="Shape 222"/>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pic>
        <p:nvPicPr>
          <p:cNvPr id="223" name="Shape 223"/>
          <p:cNvPicPr preferRelativeResize="0"/>
          <p:nvPr/>
        </p:nvPicPr>
        <p:blipFill>
          <a:blip r:embed="rId4">
            <a:alphaModFix/>
          </a:blip>
          <a:stretch>
            <a:fillRect/>
          </a:stretch>
        </p:blipFill>
        <p:spPr>
          <a:xfrm>
            <a:off x="1490800" y="3586825"/>
            <a:ext cx="4622006" cy="160020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10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Show compile error when define more than one abstract method.</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pic>
        <p:nvPicPr>
          <p:cNvPr id="229" name="Shape 229"/>
          <p:cNvPicPr preferRelativeResize="0"/>
          <p:nvPr/>
        </p:nvPicPr>
        <p:blipFill>
          <a:blip r:embed="rId3">
            <a:alphaModFix/>
          </a:blip>
          <a:stretch>
            <a:fillRect/>
          </a:stretch>
        </p:blipFill>
        <p:spPr>
          <a:xfrm>
            <a:off x="7186600" y="6276675"/>
            <a:ext cx="1500187" cy="485775"/>
          </a:xfrm>
          <a:prstGeom prst="rect">
            <a:avLst/>
          </a:prstGeom>
          <a:noFill/>
          <a:ln>
            <a:noFill/>
          </a:ln>
        </p:spPr>
      </p:pic>
      <p:sp>
        <p:nvSpPr>
          <p:cNvPr id="230" name="Shape 230"/>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31" name="Shape 231"/>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pic>
        <p:nvPicPr>
          <p:cNvPr id="232" name="Shape 232"/>
          <p:cNvPicPr preferRelativeResize="0"/>
          <p:nvPr/>
        </p:nvPicPr>
        <p:blipFill>
          <a:blip r:embed="rId4">
            <a:alphaModFix/>
          </a:blip>
          <a:stretch>
            <a:fillRect/>
          </a:stretch>
        </p:blipFill>
        <p:spPr>
          <a:xfrm>
            <a:off x="1481125" y="3433550"/>
            <a:ext cx="6181725" cy="164782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marL="0" indent="0" algn="ctr" rtl="0">
              <a:spcBef>
                <a:spcPts val="0"/>
              </a:spcBef>
              <a:buNone/>
            </a:pPr>
            <a:r>
              <a:rPr lang="en" sz="4800">
                <a:solidFill>
                  <a:schemeClr val="dk1"/>
                </a:solidFill>
              </a:rPr>
              <a:t>Functional Interfaces </a:t>
            </a:r>
          </a:p>
          <a:p>
            <a:pPr marL="0" lvl="0" indent="0" algn="ctr" rtl="0">
              <a:spcBef>
                <a:spcPts val="0"/>
              </a:spcBef>
              <a:buNone/>
            </a:pPr>
            <a:r>
              <a:rPr lang="en" sz="4800">
                <a:solidFill>
                  <a:schemeClr val="dk1"/>
                </a:solidFill>
              </a:rPr>
              <a:t>Toolbox</a:t>
            </a:r>
          </a:p>
        </p:txBody>
      </p:sp>
      <p:pic>
        <p:nvPicPr>
          <p:cNvPr id="238" name="Shape 238"/>
          <p:cNvPicPr preferRelativeResize="0"/>
          <p:nvPr/>
        </p:nvPicPr>
        <p:blipFill>
          <a:blip r:embed="rId3">
            <a:alphaModFix/>
          </a:blip>
          <a:stretch>
            <a:fillRect/>
          </a:stretch>
        </p:blipFill>
        <p:spPr>
          <a:xfrm>
            <a:off x="7186600" y="6276700"/>
            <a:ext cx="1500187" cy="485775"/>
          </a:xfrm>
          <a:prstGeom prst="rect">
            <a:avLst/>
          </a:prstGeom>
          <a:noFill/>
          <a:ln>
            <a:noFill/>
          </a:ln>
        </p:spPr>
      </p:pic>
      <p:sp>
        <p:nvSpPr>
          <p:cNvPr id="239" name="Shape 239"/>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40" name="Shape 240"/>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Brand new java.util.function package.</a:t>
            </a:r>
          </a:p>
          <a:p>
            <a:pPr marL="457200" lvl="0" indent="-431800" rtl="0">
              <a:lnSpc>
                <a:spcPct val="115000"/>
              </a:lnSpc>
              <a:spcBef>
                <a:spcPts val="800"/>
              </a:spcBef>
              <a:buClr>
                <a:schemeClr val="dk1"/>
              </a:buClr>
              <a:buSzPct val="100000"/>
              <a:buFont typeface="Arial"/>
              <a:buChar char="●"/>
            </a:pPr>
            <a:r>
              <a:rPr lang="en" sz="3200">
                <a:solidFill>
                  <a:schemeClr val="dk1"/>
                </a:solidFill>
              </a:rPr>
              <a:t>Rich set of functional interfaces.</a:t>
            </a:r>
          </a:p>
          <a:p>
            <a:pPr marL="457200" lvl="0" indent="-431800" rtl="0">
              <a:lnSpc>
                <a:spcPct val="115000"/>
              </a:lnSpc>
              <a:spcBef>
                <a:spcPts val="800"/>
              </a:spcBef>
              <a:buClr>
                <a:schemeClr val="dk1"/>
              </a:buClr>
              <a:buSzPct val="100000"/>
              <a:buFont typeface="Arial"/>
              <a:buChar char="●"/>
            </a:pPr>
            <a:r>
              <a:rPr lang="en" sz="3200">
                <a:solidFill>
                  <a:schemeClr val="dk1"/>
                </a:solidFill>
              </a:rPr>
              <a:t>4 categories:</a:t>
            </a:r>
          </a:p>
          <a:p>
            <a:pPr marL="914400" lvl="1" indent="-431800" rtl="0">
              <a:lnSpc>
                <a:spcPct val="115000"/>
              </a:lnSpc>
              <a:spcBef>
                <a:spcPts val="800"/>
              </a:spcBef>
              <a:buClr>
                <a:schemeClr val="dk1"/>
              </a:buClr>
              <a:buSzPct val="100000"/>
              <a:buFont typeface="Courier New"/>
              <a:buChar char="o"/>
            </a:pPr>
            <a:r>
              <a:rPr lang="en" sz="3200">
                <a:solidFill>
                  <a:schemeClr val="dk1"/>
                </a:solidFill>
              </a:rPr>
              <a:t>Supplier</a:t>
            </a:r>
          </a:p>
          <a:p>
            <a:pPr marL="914400" lvl="1" indent="-431800" rtl="0">
              <a:lnSpc>
                <a:spcPct val="115000"/>
              </a:lnSpc>
              <a:spcBef>
                <a:spcPts val="800"/>
              </a:spcBef>
              <a:buClr>
                <a:schemeClr val="dk1"/>
              </a:buClr>
              <a:buSzPct val="100000"/>
              <a:buFont typeface="Courier New"/>
              <a:buChar char="o"/>
            </a:pPr>
            <a:r>
              <a:rPr lang="en" sz="3200">
                <a:solidFill>
                  <a:schemeClr val="dk1"/>
                </a:solidFill>
              </a:rPr>
              <a:t>Consumer</a:t>
            </a:r>
          </a:p>
          <a:p>
            <a:pPr marL="914400" lvl="1" indent="-431800" rtl="0">
              <a:lnSpc>
                <a:spcPct val="115000"/>
              </a:lnSpc>
              <a:spcBef>
                <a:spcPts val="800"/>
              </a:spcBef>
              <a:buClr>
                <a:schemeClr val="dk1"/>
              </a:buClr>
              <a:buSzPct val="100000"/>
              <a:buFont typeface="Courier New"/>
              <a:buChar char="o"/>
            </a:pPr>
            <a:r>
              <a:rPr lang="en" sz="3200">
                <a:solidFill>
                  <a:schemeClr val="dk1"/>
                </a:solidFill>
              </a:rPr>
              <a:t>Predicate</a:t>
            </a:r>
          </a:p>
          <a:p>
            <a:pPr marL="914400" lvl="1" indent="-431800" rtl="0">
              <a:lnSpc>
                <a:spcPct val="115000"/>
              </a:lnSpc>
              <a:spcBef>
                <a:spcPts val="800"/>
              </a:spcBef>
              <a:buClr>
                <a:schemeClr val="dk1"/>
              </a:buClr>
              <a:buSzPct val="100000"/>
              <a:buFont typeface="Courier New"/>
              <a:buChar char="o"/>
            </a:pPr>
            <a:r>
              <a:rPr lang="en" sz="3200">
                <a:solidFill>
                  <a:schemeClr val="dk1"/>
                </a:solidFill>
              </a:rPr>
              <a:t>Function</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pic>
        <p:nvPicPr>
          <p:cNvPr id="246" name="Shape 246"/>
          <p:cNvPicPr preferRelativeResize="0"/>
          <p:nvPr/>
        </p:nvPicPr>
        <p:blipFill>
          <a:blip r:embed="rId3">
            <a:alphaModFix/>
          </a:blip>
          <a:stretch>
            <a:fillRect/>
          </a:stretch>
        </p:blipFill>
        <p:spPr>
          <a:xfrm>
            <a:off x="7186600" y="6266175"/>
            <a:ext cx="1500187" cy="485775"/>
          </a:xfrm>
          <a:prstGeom prst="rect">
            <a:avLst/>
          </a:prstGeom>
          <a:noFill/>
          <a:ln>
            <a:noFill/>
          </a:ln>
        </p:spPr>
      </p:pic>
      <p:sp>
        <p:nvSpPr>
          <p:cNvPr id="247" name="Shape 247"/>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48" name="Shape 248"/>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Functional Interface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a:solidFill>
                  <a:schemeClr val="dk1"/>
                </a:solidFill>
              </a:rPr>
              <a:t>Accept an object and return nothing.</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a:p>
            <a:pPr marL="457200" lvl="0" indent="-431800" rtl="0">
              <a:lnSpc>
                <a:spcPct val="115000"/>
              </a:lnSpc>
              <a:spcBef>
                <a:spcPts val="800"/>
              </a:spcBef>
              <a:buClr>
                <a:schemeClr val="dk1"/>
              </a:buClr>
              <a:buSzPct val="100000"/>
              <a:buFont typeface="Arial"/>
              <a:buChar char="●"/>
            </a:pPr>
            <a:r>
              <a:rPr lang="en" sz="3200">
                <a:solidFill>
                  <a:schemeClr val="dk1"/>
                </a:solidFill>
              </a:rPr>
              <a:t>Can be implemented by lambda expression.</a:t>
            </a:r>
          </a:p>
          <a:p>
            <a:pPr lvl="0" rtl="0">
              <a:lnSpc>
                <a:spcPct val="115000"/>
              </a:lnSpc>
              <a:spcBef>
                <a:spcPts val="800"/>
              </a:spcBef>
              <a:buNone/>
            </a:pPr>
            <a:endParaRPr sz="3200">
              <a:solidFill>
                <a:schemeClr val="dk1"/>
              </a:solidFill>
            </a:endParaRPr>
          </a:p>
          <a:p>
            <a:pPr lvl="0" rtl="0">
              <a:lnSpc>
                <a:spcPct val="115000"/>
              </a:lnSpc>
              <a:spcBef>
                <a:spcPts val="800"/>
              </a:spcBef>
              <a:buNone/>
            </a:pPr>
            <a:endParaRPr sz="3200">
              <a:solidFill>
                <a:schemeClr val="dk1"/>
              </a:solidFill>
            </a:endParaRPr>
          </a:p>
        </p:txBody>
      </p:sp>
      <p:pic>
        <p:nvPicPr>
          <p:cNvPr id="254" name="Shape 254"/>
          <p:cNvPicPr preferRelativeResize="0"/>
          <p:nvPr/>
        </p:nvPicPr>
        <p:blipFill>
          <a:blip r:embed="rId3">
            <a:alphaModFix/>
          </a:blip>
          <a:stretch>
            <a:fillRect/>
          </a:stretch>
        </p:blipFill>
        <p:spPr>
          <a:xfrm>
            <a:off x="7186600" y="6266175"/>
            <a:ext cx="1500187" cy="485775"/>
          </a:xfrm>
          <a:prstGeom prst="rect">
            <a:avLst/>
          </a:prstGeom>
          <a:noFill/>
          <a:ln>
            <a:noFill/>
          </a:ln>
        </p:spPr>
      </p:pic>
      <p:sp>
        <p:nvSpPr>
          <p:cNvPr id="255" name="Shape 255"/>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56" name="Shape 256"/>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Consumer Interface</a:t>
            </a:r>
          </a:p>
        </p:txBody>
      </p:sp>
      <p:pic>
        <p:nvPicPr>
          <p:cNvPr id="257" name="Shape 257"/>
          <p:cNvPicPr preferRelativeResize="0"/>
          <p:nvPr/>
        </p:nvPicPr>
        <p:blipFill>
          <a:blip r:embed="rId4">
            <a:alphaModFix/>
          </a:blip>
          <a:stretch>
            <a:fillRect/>
          </a:stretch>
        </p:blipFill>
        <p:spPr>
          <a:xfrm>
            <a:off x="971700" y="2790825"/>
            <a:ext cx="7062624" cy="1276350"/>
          </a:xfrm>
          <a:prstGeom prst="rect">
            <a:avLst/>
          </a:prstGeom>
          <a:noFill/>
          <a:ln>
            <a:noFill/>
          </a:ln>
        </p:spPr>
      </p:pic>
      <p:pic>
        <p:nvPicPr>
          <p:cNvPr id="258" name="Shape 258"/>
          <p:cNvPicPr preferRelativeResize="0"/>
          <p:nvPr/>
        </p:nvPicPr>
        <p:blipFill>
          <a:blip r:embed="rId5">
            <a:alphaModFix/>
          </a:blip>
          <a:stretch>
            <a:fillRect/>
          </a:stretch>
        </p:blipFill>
        <p:spPr>
          <a:xfrm>
            <a:off x="971700" y="5317450"/>
            <a:ext cx="7062625" cy="4572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457200" y="1947332"/>
            <a:ext cx="8229600" cy="4620299"/>
          </a:xfrm>
          <a:prstGeom prst="rect">
            <a:avLst/>
          </a:prstGeom>
        </p:spPr>
        <p:txBody>
          <a:bodyPr lIns="91425" tIns="91425" rIns="91425" bIns="91425" anchor="ctr" anchorCtr="0">
            <a:noAutofit/>
          </a:bodyPr>
          <a:lstStyle/>
          <a:p>
            <a:pPr marL="0" lvl="0" indent="0" algn="ctr" rtl="0">
              <a:spcBef>
                <a:spcPts val="0"/>
              </a:spcBef>
              <a:buNone/>
            </a:pPr>
            <a:r>
              <a:rPr lang="en" sz="4800">
                <a:solidFill>
                  <a:schemeClr val="dk1"/>
                </a:solidFill>
              </a:rPr>
              <a:t>Interface Default and Static Methods</a:t>
            </a:r>
          </a:p>
        </p:txBody>
      </p:sp>
      <p:pic>
        <p:nvPicPr>
          <p:cNvPr id="271" name="Shape 271"/>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272" name="Shape 272"/>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273" name="Shape 273"/>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sz="3600"/>
              <a:t>Interface Default and Static Methods</a:t>
            </a:r>
            <a:r>
              <a:rPr lang="en"/>
              <a:t>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0" y="936687"/>
            <a:ext cx="86868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Interface Default and Static Methods</a:t>
            </a:r>
          </a:p>
        </p:txBody>
      </p:sp>
      <p:pic>
        <p:nvPicPr>
          <p:cNvPr id="293" name="Shape 293"/>
          <p:cNvPicPr preferRelativeResize="0"/>
          <p:nvPr/>
        </p:nvPicPr>
        <p:blipFill rotWithShape="1">
          <a:blip r:embed="rId3">
            <a:alphaModFix/>
          </a:blip>
          <a:srcRect/>
          <a:stretch/>
        </p:blipFill>
        <p:spPr>
          <a:xfrm>
            <a:off x="443552" y="3813201"/>
            <a:ext cx="5797199" cy="2842800"/>
          </a:xfrm>
          <a:prstGeom prst="rect">
            <a:avLst/>
          </a:prstGeom>
          <a:noFill/>
          <a:ln>
            <a:noFill/>
          </a:ln>
        </p:spPr>
      </p:pic>
      <p:sp>
        <p:nvSpPr>
          <p:cNvPr id="294" name="Shape 294"/>
          <p:cNvSpPr/>
          <p:nvPr/>
        </p:nvSpPr>
        <p:spPr>
          <a:xfrm>
            <a:off x="443552" y="2577299"/>
            <a:ext cx="8243099" cy="1121099"/>
          </a:xfrm>
          <a:prstGeom prst="rect">
            <a:avLst/>
          </a:prstGeom>
          <a:noFill/>
          <a:ln w="25400" cap="flat">
            <a:solidFill>
              <a:srgbClr val="5C3E3D"/>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2000" b="0" i="0" u="none" strike="noStrike" cap="none" baseline="0">
                <a:solidFill>
                  <a:schemeClr val="dk1"/>
                </a:solidFill>
                <a:latin typeface="Arial"/>
                <a:ea typeface="Arial"/>
                <a:cs typeface="Arial"/>
                <a:sym typeface="Arial"/>
                <a:rtl val="0"/>
              </a:rPr>
              <a:t>[modifier] </a:t>
            </a:r>
            <a:r>
              <a:rPr lang="en" sz="2000" b="1" i="0" u="none" strike="noStrike" cap="none" baseline="0">
                <a:solidFill>
                  <a:srgbClr val="0070C0"/>
                </a:solidFill>
                <a:latin typeface="Arial"/>
                <a:ea typeface="Arial"/>
                <a:cs typeface="Arial"/>
                <a:sym typeface="Arial"/>
                <a:rtl val="0"/>
              </a:rPr>
              <a:t>default | static</a:t>
            </a:r>
            <a:r>
              <a:rPr lang="en" sz="2000" b="0" i="0" u="none" strike="noStrike" cap="none" baseline="0">
                <a:solidFill>
                  <a:schemeClr val="dk1"/>
                </a:solidFill>
                <a:latin typeface="Arial"/>
                <a:ea typeface="Arial"/>
                <a:cs typeface="Arial"/>
                <a:sym typeface="Arial"/>
                <a:rtl val="0"/>
              </a:rPr>
              <a:t> returnType nameOfMethod (Parameter List) { </a:t>
            </a:r>
            <a:br>
              <a:rPr lang="en" sz="2000" b="0" i="0" u="none" strike="noStrike" cap="none" baseline="0">
                <a:solidFill>
                  <a:schemeClr val="dk1"/>
                </a:solidFill>
                <a:latin typeface="Arial"/>
                <a:ea typeface="Arial"/>
                <a:cs typeface="Arial"/>
                <a:sym typeface="Arial"/>
                <a:rtl val="0"/>
              </a:rPr>
            </a:br>
            <a:r>
              <a:rPr lang="en" sz="2000" b="0" i="0" u="none" strike="noStrike" cap="none" baseline="0">
                <a:solidFill>
                  <a:schemeClr val="dk1"/>
                </a:solidFill>
                <a:latin typeface="Arial"/>
                <a:ea typeface="Arial"/>
                <a:cs typeface="Arial"/>
                <a:sym typeface="Arial"/>
                <a:rtl val="0"/>
              </a:rPr>
              <a:t>	// method body </a:t>
            </a:r>
            <a:br>
              <a:rPr lang="en" sz="2000" b="0" i="0" u="none" strike="noStrike" cap="none" baseline="0">
                <a:solidFill>
                  <a:schemeClr val="dk1"/>
                </a:solidFill>
                <a:latin typeface="Arial"/>
                <a:ea typeface="Arial"/>
                <a:cs typeface="Arial"/>
                <a:sym typeface="Arial"/>
                <a:rtl val="0"/>
              </a:rPr>
            </a:br>
            <a:r>
              <a:rPr lang="en" sz="2000" b="0" i="0" u="none" strike="noStrike" cap="none" baseline="0">
                <a:solidFill>
                  <a:schemeClr val="dk1"/>
                </a:solidFill>
                <a:latin typeface="Arial"/>
                <a:ea typeface="Arial"/>
                <a:cs typeface="Arial"/>
                <a:sym typeface="Arial"/>
                <a:rtl val="0"/>
              </a:rPr>
              <a:t>} </a:t>
            </a:r>
          </a:p>
        </p:txBody>
      </p:sp>
      <p:sp>
        <p:nvSpPr>
          <p:cNvPr id="295" name="Shape 295"/>
          <p:cNvSpPr txBox="1">
            <a:spLocks noGrp="1"/>
          </p:cNvSpPr>
          <p:nvPr>
            <p:ph type="body" idx="1"/>
          </p:nvPr>
        </p:nvSpPr>
        <p:spPr>
          <a:xfrm>
            <a:off x="199423" y="1796835"/>
            <a:ext cx="8487299" cy="46202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en" sz="2800" b="0" i="0" u="none" strike="noStrike" cap="none" baseline="0">
                <a:solidFill>
                  <a:schemeClr val="dk1"/>
                </a:solidFill>
                <a:latin typeface="Arial"/>
                <a:ea typeface="Arial"/>
                <a:cs typeface="Arial"/>
                <a:sym typeface="Arial"/>
                <a:rtl val="0"/>
              </a:rPr>
              <a:t>Syntax</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296" name="Shape 296"/>
          <p:cNvPicPr preferRelativeResize="0"/>
          <p:nvPr/>
        </p:nvPicPr>
        <p:blipFill>
          <a:blip r:embed="rId4">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gtEl>
                                        <p:attrNameLst>
                                          <p:attrName>style.visibility</p:attrName>
                                        </p:attrNameLst>
                                      </p:cBhvr>
                                      <p:to>
                                        <p:strVal val="visible"/>
                                      </p:to>
                                    </p:set>
                                    <p:animEffect transition="in" filter="fade">
                                      <p:cBhvr>
                                        <p:cTn id="12"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Default methods</a:t>
            </a:r>
          </a:p>
        </p:txBody>
      </p:sp>
      <p:pic>
        <p:nvPicPr>
          <p:cNvPr id="302" name="Shape 302"/>
          <p:cNvPicPr preferRelativeResize="0"/>
          <p:nvPr/>
        </p:nvPicPr>
        <p:blipFill rotWithShape="1">
          <a:blip r:embed="rId3">
            <a:alphaModFix/>
          </a:blip>
          <a:srcRect/>
          <a:stretch/>
        </p:blipFill>
        <p:spPr>
          <a:xfrm>
            <a:off x="3579001" y="3866851"/>
            <a:ext cx="5565000" cy="1085099"/>
          </a:xfrm>
          <a:prstGeom prst="rect">
            <a:avLst/>
          </a:prstGeom>
          <a:noFill/>
          <a:ln>
            <a:noFill/>
          </a:ln>
        </p:spPr>
      </p:pic>
      <p:pic>
        <p:nvPicPr>
          <p:cNvPr id="303" name="Shape 303"/>
          <p:cNvPicPr preferRelativeResize="0"/>
          <p:nvPr/>
        </p:nvPicPr>
        <p:blipFill rotWithShape="1">
          <a:blip r:embed="rId4">
            <a:alphaModFix/>
          </a:blip>
          <a:srcRect/>
          <a:stretch/>
        </p:blipFill>
        <p:spPr>
          <a:xfrm>
            <a:off x="0" y="5131698"/>
            <a:ext cx="5819700" cy="1786800"/>
          </a:xfrm>
          <a:prstGeom prst="rect">
            <a:avLst/>
          </a:prstGeom>
          <a:noFill/>
          <a:ln>
            <a:noFill/>
          </a:ln>
        </p:spPr>
      </p:pic>
      <p:pic>
        <p:nvPicPr>
          <p:cNvPr id="304" name="Shape 304"/>
          <p:cNvPicPr preferRelativeResize="0"/>
          <p:nvPr/>
        </p:nvPicPr>
        <p:blipFill rotWithShape="1">
          <a:blip r:embed="rId5">
            <a:alphaModFix/>
          </a:blip>
          <a:srcRect/>
          <a:stretch/>
        </p:blipFill>
        <p:spPr>
          <a:xfrm>
            <a:off x="0" y="3866851"/>
            <a:ext cx="3270300" cy="1458299"/>
          </a:xfrm>
          <a:prstGeom prst="rect">
            <a:avLst/>
          </a:prstGeom>
          <a:noFill/>
          <a:ln>
            <a:noFill/>
          </a:ln>
        </p:spPr>
      </p:pic>
      <p:sp>
        <p:nvSpPr>
          <p:cNvPr id="305" name="Shape 305"/>
          <p:cNvSpPr txBox="1"/>
          <p:nvPr/>
        </p:nvSpPr>
        <p:spPr>
          <a:xfrm>
            <a:off x="101250" y="1960120"/>
            <a:ext cx="9042900" cy="4856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 sz="2400" b="0" i="0" u="none" strike="noStrike" cap="none" baseline="0">
                <a:solidFill>
                  <a:schemeClr val="dk1"/>
                </a:solidFill>
                <a:latin typeface="Arial"/>
                <a:ea typeface="Arial"/>
                <a:cs typeface="Arial"/>
                <a:sym typeface="Arial"/>
                <a:rtl val="0"/>
              </a:rPr>
              <a:t>Classes implement interface that contains a default method</a:t>
            </a:r>
          </a:p>
        </p:txBody>
      </p:sp>
      <p:pic>
        <p:nvPicPr>
          <p:cNvPr id="306" name="Shape 306"/>
          <p:cNvPicPr preferRelativeResize="0"/>
          <p:nvPr/>
        </p:nvPicPr>
        <p:blipFill>
          <a:blip r:embed="rId6">
            <a:alphaModFix/>
          </a:blip>
          <a:stretch>
            <a:fillRect/>
          </a:stretch>
        </p:blipFill>
        <p:spPr>
          <a:xfrm>
            <a:off x="7186750" y="6266175"/>
            <a:ext cx="1500187" cy="485775"/>
          </a:xfrm>
          <a:prstGeom prst="rect">
            <a:avLst/>
          </a:prstGeom>
          <a:noFill/>
          <a:ln>
            <a:noFill/>
          </a:ln>
        </p:spPr>
      </p:pic>
      <p:sp>
        <p:nvSpPr>
          <p:cNvPr id="307" name="Shape 307"/>
          <p:cNvSpPr txBox="1"/>
          <p:nvPr/>
        </p:nvSpPr>
        <p:spPr>
          <a:xfrm>
            <a:off x="275700" y="2356985"/>
            <a:ext cx="9042900" cy="1458299"/>
          </a:xfrm>
          <a:prstGeom prst="rect">
            <a:avLst/>
          </a:prstGeom>
          <a:noFill/>
          <a:ln>
            <a:noFill/>
          </a:ln>
        </p:spPr>
        <p:txBody>
          <a:bodyPr lIns="91425" tIns="45700" rIns="91425" bIns="45700" anchor="t" anchorCtr="0">
            <a:noAutofit/>
          </a:bodyPr>
          <a:lstStyle/>
          <a:p>
            <a:pPr marL="457200" lvl="0" indent="-355600" rtl="0">
              <a:spcBef>
                <a:spcPts val="0"/>
              </a:spcBef>
              <a:buClr>
                <a:schemeClr val="dk1"/>
              </a:buClr>
              <a:buSzPct val="100000"/>
              <a:buFont typeface="Arial"/>
              <a:buChar char="❏"/>
            </a:pPr>
            <a:r>
              <a:rPr lang="en" sz="2000">
                <a:solidFill>
                  <a:schemeClr val="dk1"/>
                </a:solidFill>
              </a:rPr>
              <a:t>Not override the default method and will inherit the default method</a:t>
            </a:r>
          </a:p>
          <a:p>
            <a:pPr marL="457200" lvl="0" indent="-355600" rtl="0">
              <a:spcBef>
                <a:spcPts val="0"/>
              </a:spcBef>
              <a:buClr>
                <a:schemeClr val="dk1"/>
              </a:buClr>
              <a:buSzPct val="100000"/>
              <a:buFont typeface="Arial"/>
              <a:buChar char="❏"/>
            </a:pPr>
            <a:r>
              <a:rPr lang="en" sz="2000">
                <a:solidFill>
                  <a:schemeClr val="dk1"/>
                </a:solidFill>
              </a:rPr>
              <a:t>Override the default method similar to other methods we override in subclass</a:t>
            </a:r>
          </a:p>
          <a:p>
            <a:pPr marL="457200" lvl="0" indent="-355600" rtl="0">
              <a:spcBef>
                <a:spcPts val="0"/>
              </a:spcBef>
              <a:buClr>
                <a:schemeClr val="dk1"/>
              </a:buClr>
              <a:buSzPct val="100000"/>
              <a:buFont typeface="Arial"/>
              <a:buChar char="❏"/>
            </a:pPr>
            <a:r>
              <a:rPr lang="en" sz="2000">
                <a:solidFill>
                  <a:schemeClr val="dk1"/>
                </a:solidFill>
              </a:rPr>
              <a:t>Redeclare default method as abstract, which force subclass to override it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animEffect transition="in" filter="fade">
                                      <p:cBhvr>
                                        <p:cTn id="7" dur="1000"/>
                                        <p:tgtEl>
                                          <p:spTgt spid="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xEl>
                                              <p:pRg st="1" end="1"/>
                                            </p:txEl>
                                          </p:spTgt>
                                        </p:tgtEl>
                                        <p:attrNameLst>
                                          <p:attrName>style.visibility</p:attrName>
                                        </p:attrNameLst>
                                      </p:cBhvr>
                                      <p:to>
                                        <p:strVal val="visible"/>
                                      </p:to>
                                    </p:set>
                                    <p:animEffect transition="in" filter="fade">
                                      <p:cBhvr>
                                        <p:cTn id="12" dur="1000"/>
                                        <p:tgtEl>
                                          <p:spTgt spid="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
                                            <p:txEl>
                                              <p:pRg st="2" end="2"/>
                                            </p:txEl>
                                          </p:spTgt>
                                        </p:tgtEl>
                                        <p:attrNameLst>
                                          <p:attrName>style.visibility</p:attrName>
                                        </p:attrNameLst>
                                      </p:cBhvr>
                                      <p:to>
                                        <p:strVal val="visible"/>
                                      </p:to>
                                    </p:set>
                                    <p:animEffect transition="in" filter="fade">
                                      <p:cBhvr>
                                        <p:cTn id="17" dur="1000"/>
                                        <p:tgtEl>
                                          <p:spTgt spid="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4"/>
                                        </p:tgtEl>
                                        <p:attrNameLst>
                                          <p:attrName>style.visibility</p:attrName>
                                        </p:attrNameLst>
                                      </p:cBhvr>
                                      <p:to>
                                        <p:strVal val="visible"/>
                                      </p:to>
                                    </p:set>
                                    <p:animEffect transition="in" filter="fade">
                                      <p:cBhvr>
                                        <p:cTn id="22" dur="1000"/>
                                        <p:tgtEl>
                                          <p:spTgt spid="3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animEffect transition="in" filter="fade">
                                      <p:cBhvr>
                                        <p:cTn id="27" dur="1000"/>
                                        <p:tgtEl>
                                          <p:spTgt spid="30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3"/>
                                        </p:tgtEl>
                                        <p:attrNameLst>
                                          <p:attrName>style.visibility</p:attrName>
                                        </p:attrNameLst>
                                      </p:cBhvr>
                                      <p:to>
                                        <p:strVal val="visible"/>
                                      </p:to>
                                    </p:set>
                                    <p:animEffect transition="in" filter="fade">
                                      <p:cBhvr>
                                        <p:cTn id="32" dur="1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Default methods</a:t>
            </a:r>
          </a:p>
        </p:txBody>
      </p:sp>
      <p:sp>
        <p:nvSpPr>
          <p:cNvPr id="313" name="Shape 313"/>
          <p:cNvSpPr txBox="1">
            <a:spLocks noGrp="1"/>
          </p:cNvSpPr>
          <p:nvPr>
            <p:ph type="body" idx="1"/>
          </p:nvPr>
        </p:nvSpPr>
        <p:spPr>
          <a:xfrm>
            <a:off x="0" y="1947324"/>
            <a:ext cx="9144000" cy="957899"/>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2"/>
              </a:buClr>
              <a:buSzPct val="125000"/>
              <a:buFont typeface="Arial"/>
              <a:buChar char="●"/>
            </a:pPr>
            <a:r>
              <a:rPr lang="en" sz="2400" b="0" i="0" u="none" strike="noStrike" cap="none" baseline="0">
                <a:solidFill>
                  <a:schemeClr val="dk2"/>
                </a:solidFill>
                <a:latin typeface="Arial"/>
                <a:ea typeface="Arial"/>
                <a:cs typeface="Arial"/>
                <a:sym typeface="Arial"/>
                <a:rtl val="0"/>
              </a:rPr>
              <a:t>Solve the conflict </a:t>
            </a:r>
            <a:r>
              <a:rPr lang="en" sz="2400">
                <a:rtl val="0"/>
              </a:rPr>
              <a:t>w</a:t>
            </a:r>
            <a:r>
              <a:rPr lang="en" sz="2400" b="0" i="0" u="none" strike="noStrike" cap="none" baseline="0">
                <a:solidFill>
                  <a:schemeClr val="dk2"/>
                </a:solidFill>
                <a:latin typeface="Arial"/>
                <a:ea typeface="Arial"/>
                <a:cs typeface="Arial"/>
                <a:sym typeface="Arial"/>
                <a:rtl val="0"/>
              </a:rPr>
              <a:t>hen the same method declare in interface or class </a:t>
            </a:r>
          </a:p>
          <a:p>
            <a:pPr marL="457200" marR="0" lvl="0" indent="-219075" algn="l" rtl="0">
              <a:lnSpc>
                <a:spcPct val="100000"/>
              </a:lnSpc>
              <a:spcBef>
                <a:spcPts val="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14" name="Shape 314"/>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315" name="Shape 315"/>
          <p:cNvSpPr txBox="1">
            <a:spLocks noGrp="1"/>
          </p:cNvSpPr>
          <p:nvPr>
            <p:ph type="body" idx="2"/>
          </p:nvPr>
        </p:nvSpPr>
        <p:spPr>
          <a:xfrm>
            <a:off x="0" y="2905225"/>
            <a:ext cx="9144000" cy="2304599"/>
          </a:xfrm>
          <a:prstGeom prst="rect">
            <a:avLst/>
          </a:prstGeom>
          <a:noFill/>
          <a:ln>
            <a:noFill/>
          </a:ln>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 sz="2400"/>
              <a:t>Method of Superclasses, if a superclass provides a concrete method.</a:t>
            </a:r>
          </a:p>
          <a:p>
            <a:pPr marL="457200" lvl="0" indent="-381000" rtl="0">
              <a:spcBef>
                <a:spcPts val="0"/>
              </a:spcBef>
              <a:buClr>
                <a:schemeClr val="dk2"/>
              </a:buClr>
              <a:buSzPct val="100000"/>
              <a:buFont typeface="Arial"/>
              <a:buChar char="-"/>
            </a:pPr>
            <a:r>
              <a:rPr lang="en" sz="2400"/>
              <a:t>If a superinterface provides a default method, and another interface supplies a method with the same name and parameter types (default or not), then you must overriding that method.</a:t>
            </a:r>
          </a:p>
          <a:p>
            <a:pPr marL="457200" marR="0" lvl="0" indent="-219075" algn="l" rtl="0">
              <a:lnSpc>
                <a:spcPct val="100000"/>
              </a:lnSpc>
              <a:spcBef>
                <a:spcPts val="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animEffect transition="in" filter="fade">
                                      <p:cBhvr>
                                        <p:cTn id="7" dur="1000"/>
                                        <p:tgtEl>
                                          <p:spTgt spid="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xEl>
                                              <p:pRg st="1" end="1"/>
                                            </p:txEl>
                                          </p:spTgt>
                                        </p:tgtEl>
                                        <p:attrNameLst>
                                          <p:attrName>style.visibility</p:attrName>
                                        </p:attrNameLst>
                                      </p:cBhvr>
                                      <p:to>
                                        <p:strVal val="visible"/>
                                      </p:to>
                                    </p:set>
                                    <p:animEffect transition="in" filter="fade">
                                      <p:cBhvr>
                                        <p:cTn id="12" dur="1000"/>
                                        <p:tgtEl>
                                          <p:spTgt spid="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xEl>
                                              <p:pRg st="2" end="2"/>
                                            </p:txEl>
                                          </p:spTgt>
                                        </p:tgtEl>
                                        <p:attrNameLst>
                                          <p:attrName>style.visibility</p:attrName>
                                        </p:attrNameLst>
                                      </p:cBhvr>
                                      <p:to>
                                        <p:strVal val="visible"/>
                                      </p:to>
                                    </p:set>
                                    <p:animEffect transition="in" filter="fade">
                                      <p:cBhvr>
                                        <p:cTn id="17" dur="1000"/>
                                        <p:tgtEl>
                                          <p:spTgt spid="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5">
                                            <p:txEl>
                                              <p:pRg st="3" end="3"/>
                                            </p:txEl>
                                          </p:spTgt>
                                        </p:tgtEl>
                                        <p:attrNameLst>
                                          <p:attrName>style.visibility</p:attrName>
                                        </p:attrNameLst>
                                      </p:cBhvr>
                                      <p:to>
                                        <p:strVal val="visible"/>
                                      </p:to>
                                    </p:set>
                                    <p:animEffect transition="in" filter="fade">
                                      <p:cBhvr>
                                        <p:cTn id="22" dur="1000"/>
                                        <p:tgtEl>
                                          <p:spTgt spid="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5">
                                            <p:txEl>
                                              <p:pRg st="4" end="4"/>
                                            </p:txEl>
                                          </p:spTgt>
                                        </p:tgtEl>
                                        <p:attrNameLst>
                                          <p:attrName>style.visibility</p:attrName>
                                        </p:attrNameLst>
                                      </p:cBhvr>
                                      <p:to>
                                        <p:strVal val="visible"/>
                                      </p:to>
                                    </p:set>
                                    <p:animEffect transition="in" filter="fade">
                                      <p:cBhvr>
                                        <p:cTn id="27" dur="1000"/>
                                        <p:tgtEl>
                                          <p:spTgt spid="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Shape 52"/>
          <p:cNvPicPr preferRelativeResize="0"/>
          <p:nvPr/>
        </p:nvPicPr>
        <p:blipFill>
          <a:blip r:embed="rId3">
            <a:alphaModFix/>
          </a:blip>
          <a:stretch>
            <a:fillRect/>
          </a:stretch>
        </p:blipFill>
        <p:spPr>
          <a:xfrm>
            <a:off x="7186600" y="6234250"/>
            <a:ext cx="1500187" cy="485775"/>
          </a:xfrm>
          <a:prstGeom prst="rect">
            <a:avLst/>
          </a:prstGeom>
          <a:noFill/>
          <a:ln>
            <a:noFill/>
          </a:ln>
        </p:spPr>
      </p:pic>
      <p:sp>
        <p:nvSpPr>
          <p:cNvPr id="53" name="Shape 53"/>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54" name="Shape 54"/>
          <p:cNvSpPr txBox="1">
            <a:spLocks noGrp="1"/>
          </p:cNvSpPr>
          <p:nvPr>
            <p:ph type="body" idx="1"/>
          </p:nvPr>
        </p:nvSpPr>
        <p:spPr>
          <a:xfrm>
            <a:off x="457200" y="1947325"/>
            <a:ext cx="8229600" cy="4658100"/>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What is Lambda Expression?</a:t>
            </a:r>
          </a:p>
        </p:txBody>
      </p:sp>
      <p:sp>
        <p:nvSpPr>
          <p:cNvPr id="55" name="Shape 55"/>
          <p:cNvSpPr txBox="1"/>
          <p:nvPr/>
        </p:nvSpPr>
        <p:spPr>
          <a:xfrm>
            <a:off x="652150" y="5753575"/>
            <a:ext cx="2019600" cy="789000"/>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Static methods</a:t>
            </a:r>
          </a:p>
        </p:txBody>
      </p:sp>
      <p:sp>
        <p:nvSpPr>
          <p:cNvPr id="321" name="Shape 321"/>
          <p:cNvSpPr/>
          <p:nvPr/>
        </p:nvSpPr>
        <p:spPr>
          <a:xfrm>
            <a:off x="41710" y="1947323"/>
            <a:ext cx="8603399" cy="43511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 sz="2400" b="0" i="0" u="none" strike="noStrike" cap="none" baseline="0">
                <a:solidFill>
                  <a:schemeClr val="dk1"/>
                </a:solidFill>
                <a:latin typeface="Arial"/>
                <a:ea typeface="Arial"/>
                <a:cs typeface="Arial"/>
                <a:sym typeface="Arial"/>
                <a:rtl val="0"/>
              </a:rPr>
              <a:t>Similar to default methods except that we can’t override them in the implementation classes</a:t>
            </a:r>
          </a:p>
        </p:txBody>
      </p:sp>
      <p:pic>
        <p:nvPicPr>
          <p:cNvPr id="322" name="Shape 322"/>
          <p:cNvPicPr preferRelativeResize="0"/>
          <p:nvPr/>
        </p:nvPicPr>
        <p:blipFill rotWithShape="1">
          <a:blip r:embed="rId3">
            <a:alphaModFix/>
          </a:blip>
          <a:srcRect/>
          <a:stretch/>
        </p:blipFill>
        <p:spPr>
          <a:xfrm>
            <a:off x="5746089" y="3228003"/>
            <a:ext cx="3397799" cy="2449500"/>
          </a:xfrm>
          <a:prstGeom prst="rect">
            <a:avLst/>
          </a:prstGeom>
          <a:noFill/>
          <a:ln>
            <a:noFill/>
          </a:ln>
        </p:spPr>
      </p:pic>
      <p:pic>
        <p:nvPicPr>
          <p:cNvPr id="323" name="Shape 323"/>
          <p:cNvPicPr preferRelativeResize="0"/>
          <p:nvPr/>
        </p:nvPicPr>
        <p:blipFill rotWithShape="1">
          <a:blip r:embed="rId4">
            <a:alphaModFix/>
          </a:blip>
          <a:srcRect/>
          <a:stretch/>
        </p:blipFill>
        <p:spPr>
          <a:xfrm>
            <a:off x="0" y="3228003"/>
            <a:ext cx="5584500" cy="2738400"/>
          </a:xfrm>
          <a:prstGeom prst="rect">
            <a:avLst/>
          </a:prstGeom>
          <a:noFill/>
          <a:ln>
            <a:noFill/>
          </a:ln>
        </p:spPr>
      </p:pic>
      <p:pic>
        <p:nvPicPr>
          <p:cNvPr id="324" name="Shape 324"/>
          <p:cNvPicPr preferRelativeResize="0"/>
          <p:nvPr/>
        </p:nvPicPr>
        <p:blipFill>
          <a:blip r:embed="rId5">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500"/>
                                        <p:tgtEl>
                                          <p:spTgt spid="322"/>
                                        </p:tgtEl>
                                      </p:cBhvr>
                                    </p:animEffect>
                                  </p:childTnLst>
                                </p:cTn>
                              </p:par>
                              <p:par>
                                <p:cTn id="8" presetID="10" presetClass="entr" presetSubtype="0" fill="hold" nodeType="withEffect">
                                  <p:stCondLst>
                                    <p:cond delay="0"/>
                                  </p:stCondLst>
                                  <p:childTnLst>
                                    <p:set>
                                      <p:cBhvr>
                                        <p:cTn id="9" dur="1" fill="hold">
                                          <p:stCondLst>
                                            <p:cond delay="0"/>
                                          </p:stCondLst>
                                        </p:cTn>
                                        <p:tgtEl>
                                          <p:spTgt spid="323"/>
                                        </p:tgtEl>
                                        <p:attrNameLst>
                                          <p:attrName>style.visibility</p:attrName>
                                        </p:attrNameLst>
                                      </p:cBhvr>
                                      <p:to>
                                        <p:strVal val="visible"/>
                                      </p:to>
                                    </p:set>
                                    <p:animEffect transition="in" filter="fade">
                                      <p:cBhvr>
                                        <p:cTn id="10"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37" name="Shape 337"/>
          <p:cNvSpPr txBox="1">
            <a:spLocks noGrp="1"/>
          </p:cNvSpPr>
          <p:nvPr>
            <p:ph type="body" idx="1"/>
          </p:nvPr>
        </p:nvSpPr>
        <p:spPr>
          <a:xfrm>
            <a:off x="0" y="1838719"/>
            <a:ext cx="8229600" cy="4620299"/>
          </a:xfrm>
          <a:prstGeom prst="rect">
            <a:avLst/>
          </a:prstGeom>
          <a:noFill/>
          <a:ln>
            <a:noFill/>
          </a:ln>
        </p:spPr>
        <p:txBody>
          <a:bodyPr lIns="91425" tIns="91425" rIns="91425" bIns="91425" anchor="t" anchorCtr="0">
            <a:noAutofit/>
          </a:bodyPr>
          <a:lstStyle/>
          <a:p>
            <a:pPr marL="457200" marR="0" lvl="0" indent="-381000" algn="l" rtl="0">
              <a:lnSpc>
                <a:spcPct val="90000"/>
              </a:lnSpc>
              <a:spcBef>
                <a:spcPts val="0"/>
              </a:spcBef>
              <a:spcAft>
                <a:spcPts val="0"/>
              </a:spcAft>
              <a:buClr>
                <a:schemeClr val="dk1"/>
              </a:buClr>
              <a:buSzPct val="100000"/>
              <a:buFont typeface="Arial"/>
              <a:buChar char="●"/>
            </a:pPr>
            <a:r>
              <a:rPr lang="en" sz="2400" b="0" i="0" u="none" strike="noStrike" cap="none" baseline="0">
                <a:solidFill>
                  <a:schemeClr val="dk1"/>
                </a:solidFill>
                <a:latin typeface="Arial"/>
                <a:ea typeface="Arial"/>
                <a:cs typeface="Arial"/>
                <a:sym typeface="Arial"/>
                <a:rtl val="0"/>
              </a:rPr>
              <a:t>Method reference is an important feature related to lambda expressions. In order to that a method reference requires a target type context that consists of a compatible functional interface</a:t>
            </a:r>
          </a:p>
          <a:p>
            <a:pPr marL="0" marR="0" lvl="0" indent="0" algn="l" rtl="0">
              <a:lnSpc>
                <a:spcPct val="115000"/>
              </a:lnSpc>
              <a:spcBef>
                <a:spcPts val="0"/>
              </a:spcBef>
              <a:spcAft>
                <a:spcPts val="0"/>
              </a:spcAft>
              <a:buClr>
                <a:schemeClr val="dk1"/>
              </a:buClr>
              <a:buFont typeface="Arial"/>
              <a:buNone/>
            </a:pPr>
            <a:endParaRPr sz="2400" b="0" i="0" u="none" strike="noStrike" cap="none" baseline="0">
              <a:solidFill>
                <a:schemeClr val="dk2"/>
              </a:solidFill>
              <a:latin typeface="Arial"/>
              <a:ea typeface="Arial"/>
              <a:cs typeface="Arial"/>
              <a:sym typeface="Arial"/>
              <a:rtl val="0"/>
            </a:endParaRPr>
          </a:p>
          <a:p>
            <a:pPr marL="0" marR="0" lvl="0" indent="0" algn="l" rtl="0">
              <a:lnSpc>
                <a:spcPct val="115000"/>
              </a:lnSpc>
              <a:spcBef>
                <a:spcPts val="0"/>
              </a:spcBef>
              <a:spcAft>
                <a:spcPts val="0"/>
              </a:spcAft>
              <a:buClr>
                <a:schemeClr val="dk2"/>
              </a:buClr>
              <a:buFont typeface="Arial"/>
              <a:buNone/>
            </a:pPr>
            <a:endParaRPr sz="2400" b="0" i="0" u="none" strike="noStrike" cap="none" baseline="0">
              <a:solidFill>
                <a:schemeClr val="dk2"/>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38" name="Shape 338"/>
          <p:cNvPicPr preferRelativeResize="0"/>
          <p:nvPr/>
        </p:nvPicPr>
        <p:blipFill rotWithShape="1">
          <a:blip r:embed="rId3">
            <a:alphaModFix/>
          </a:blip>
          <a:srcRect/>
          <a:stretch/>
        </p:blipFill>
        <p:spPr>
          <a:xfrm>
            <a:off x="2276069" y="5983432"/>
            <a:ext cx="4883099" cy="438900"/>
          </a:xfrm>
          <a:prstGeom prst="rect">
            <a:avLst/>
          </a:prstGeom>
          <a:noFill/>
          <a:ln w="15875" cap="flat">
            <a:solidFill>
              <a:srgbClr val="0070C0"/>
            </a:solidFill>
            <a:prstDash val="solid"/>
            <a:round/>
            <a:headEnd type="none" w="med" len="med"/>
            <a:tailEnd type="none" w="med" len="med"/>
          </a:ln>
        </p:spPr>
      </p:pic>
      <p:pic>
        <p:nvPicPr>
          <p:cNvPr id="339" name="Shape 339"/>
          <p:cNvPicPr preferRelativeResize="0"/>
          <p:nvPr/>
        </p:nvPicPr>
        <p:blipFill rotWithShape="1">
          <a:blip r:embed="rId4">
            <a:alphaModFix/>
          </a:blip>
          <a:srcRect/>
          <a:stretch/>
        </p:blipFill>
        <p:spPr>
          <a:xfrm>
            <a:off x="904470" y="3728439"/>
            <a:ext cx="4883099" cy="1620000"/>
          </a:xfrm>
          <a:prstGeom prst="rect">
            <a:avLst/>
          </a:prstGeom>
          <a:noFill/>
          <a:ln>
            <a:noFill/>
          </a:ln>
        </p:spPr>
      </p:pic>
      <p:sp>
        <p:nvSpPr>
          <p:cNvPr id="340" name="Shape 340"/>
          <p:cNvSpPr/>
          <p:nvPr/>
        </p:nvSpPr>
        <p:spPr>
          <a:xfrm>
            <a:off x="904470" y="6114196"/>
            <a:ext cx="924299" cy="177600"/>
          </a:xfrm>
          <a:prstGeom prst="rightArrow">
            <a:avLst>
              <a:gd name="adj1" fmla="val 50000"/>
              <a:gd name="adj2" fmla="val 50000"/>
            </a:avLst>
          </a:prstGeom>
          <a:noFill/>
          <a:ln w="25400" cap="flat">
            <a:solidFill>
              <a:srgbClr val="0070C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pic>
        <p:nvPicPr>
          <p:cNvPr id="341" name="Shape 341"/>
          <p:cNvPicPr preferRelativeResize="0"/>
          <p:nvPr/>
        </p:nvPicPr>
        <p:blipFill>
          <a:blip r:embed="rId5">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8"/>
                                        </p:tgtEl>
                                        <p:attrNameLst>
                                          <p:attrName>style.visibility</p:attrName>
                                        </p:attrNameLst>
                                      </p:cBhvr>
                                      <p:to>
                                        <p:strVal val="visible"/>
                                      </p:to>
                                    </p:set>
                                    <p:animEffect transition="in" filter="fade">
                                      <p:cBhvr>
                                        <p:cTn id="12" dur="500"/>
                                        <p:tgtEl>
                                          <p:spTgt spid="338"/>
                                        </p:tgtEl>
                                      </p:cBhvr>
                                    </p:animEffect>
                                  </p:childTnLst>
                                </p:cTn>
                              </p:par>
                              <p:par>
                                <p:cTn id="13" presetID="10" presetClass="entr" presetSubtype="0" fill="hold" nodeType="withEffect">
                                  <p:stCondLst>
                                    <p:cond delay="0"/>
                                  </p:stCondLst>
                                  <p:childTnLst>
                                    <p:set>
                                      <p:cBhvr>
                                        <p:cTn id="14" dur="1" fill="hold">
                                          <p:stCondLst>
                                            <p:cond delay="0"/>
                                          </p:stCondLst>
                                        </p:cTn>
                                        <p:tgtEl>
                                          <p:spTgt spid="340"/>
                                        </p:tgtEl>
                                        <p:attrNameLst>
                                          <p:attrName>style.visibility</p:attrName>
                                        </p:attrNameLst>
                                      </p:cBhvr>
                                      <p:to>
                                        <p:strVal val="visible"/>
                                      </p:to>
                                    </p:set>
                                    <p:animEffect transition="in" filter="fade">
                                      <p:cBhvr>
                                        <p:cTn id="15"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47" name="Shape 347"/>
          <p:cNvSpPr txBox="1">
            <a:spLocks noGrp="1"/>
          </p:cNvSpPr>
          <p:nvPr>
            <p:ph type="body" idx="1"/>
          </p:nvPr>
        </p:nvSpPr>
        <p:spPr>
          <a:xfrm>
            <a:off x="457200" y="1947331"/>
            <a:ext cx="8229600" cy="5465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2"/>
              <a:buFont typeface="Arial"/>
              <a:buChar char="●"/>
            </a:pPr>
            <a:r>
              <a:rPr lang="en" sz="2800" b="0" i="0" u="none" strike="noStrike" cap="none" baseline="0">
                <a:solidFill>
                  <a:schemeClr val="dk2"/>
                </a:solidFill>
                <a:latin typeface="Arial"/>
                <a:ea typeface="Arial"/>
                <a:cs typeface="Arial"/>
                <a:sym typeface="Arial"/>
                <a:rtl val="0"/>
              </a:rPr>
              <a:t>There are four kinds of method references:</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48" name="Shape 348"/>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349" name="Shape 349"/>
          <p:cNvSpPr txBox="1">
            <a:spLocks noGrp="1"/>
          </p:cNvSpPr>
          <p:nvPr>
            <p:ph type="body" idx="2"/>
          </p:nvPr>
        </p:nvSpPr>
        <p:spPr>
          <a:xfrm>
            <a:off x="619300" y="2493925"/>
            <a:ext cx="8229600" cy="2317200"/>
          </a:xfrm>
          <a:prstGeom prst="rect">
            <a:avLst/>
          </a:prstGeom>
          <a:noFill/>
          <a:ln>
            <a:noFill/>
          </a:ln>
        </p:spPr>
        <p:txBody>
          <a:bodyPr lIns="91425" tIns="91425" rIns="91425" bIns="91425" anchor="t" anchorCtr="0">
            <a:noAutofit/>
          </a:bodyPr>
          <a:lstStyle/>
          <a:p>
            <a:pPr marL="457200" lvl="0" indent="-381000" rtl="0">
              <a:lnSpc>
                <a:spcPct val="115000"/>
              </a:lnSpc>
              <a:spcBef>
                <a:spcPts val="0"/>
              </a:spcBef>
              <a:buClr>
                <a:schemeClr val="dk2"/>
              </a:buClr>
              <a:buSzPct val="100000"/>
              <a:buFont typeface="Arial"/>
              <a:buChar char="-"/>
            </a:pPr>
            <a:r>
              <a:rPr lang="en" sz="2400"/>
              <a:t>Reference to a static method</a:t>
            </a:r>
          </a:p>
          <a:p>
            <a:pPr marL="457200" lvl="0" indent="-381000" rtl="0">
              <a:lnSpc>
                <a:spcPct val="115000"/>
              </a:lnSpc>
              <a:spcBef>
                <a:spcPts val="0"/>
              </a:spcBef>
              <a:buClr>
                <a:schemeClr val="dk2"/>
              </a:buClr>
              <a:buSzPct val="100000"/>
              <a:buFont typeface="Arial"/>
              <a:buChar char="-"/>
            </a:pPr>
            <a:r>
              <a:rPr lang="en" sz="2400"/>
              <a:t>Reference to an instance method of a particular object</a:t>
            </a:r>
          </a:p>
          <a:p>
            <a:pPr marL="457200" lvl="0" indent="-381000" rtl="0">
              <a:lnSpc>
                <a:spcPct val="115000"/>
              </a:lnSpc>
              <a:spcBef>
                <a:spcPts val="0"/>
              </a:spcBef>
              <a:buClr>
                <a:schemeClr val="dk2"/>
              </a:buClr>
              <a:buSzPct val="100000"/>
              <a:buFont typeface="Arial"/>
              <a:buChar char="-"/>
            </a:pPr>
            <a:r>
              <a:rPr lang="en" sz="2400"/>
              <a:t>Reference to an instance method of an arbitrary object of a particular type</a:t>
            </a:r>
          </a:p>
          <a:p>
            <a:pPr marL="457200" lvl="0" indent="-381000" rtl="0">
              <a:lnSpc>
                <a:spcPct val="115000"/>
              </a:lnSpc>
              <a:spcBef>
                <a:spcPts val="0"/>
              </a:spcBef>
              <a:buClr>
                <a:schemeClr val="dk2"/>
              </a:buClr>
              <a:buSzPct val="100000"/>
              <a:buFont typeface="Arial"/>
              <a:buChar char="-"/>
            </a:pPr>
            <a:r>
              <a:rPr lang="en" sz="2400"/>
              <a:t>Reference to a constructor</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55" name="Shape 355"/>
          <p:cNvSpPr txBox="1">
            <a:spLocks noGrp="1"/>
          </p:cNvSpPr>
          <p:nvPr>
            <p:ph type="body" idx="1"/>
          </p:nvPr>
        </p:nvSpPr>
        <p:spPr>
          <a:xfrm>
            <a:off x="0" y="1822717"/>
            <a:ext cx="8229600" cy="571200"/>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1"/>
              <a:buFont typeface="Arial"/>
              <a:buChar char="●"/>
            </a:pPr>
            <a:r>
              <a:rPr lang="en" sz="2800" b="0" i="0" u="none" strike="noStrike" cap="none" baseline="0">
                <a:solidFill>
                  <a:schemeClr val="dk2"/>
                </a:solidFill>
                <a:latin typeface="Arial"/>
                <a:ea typeface="Arial"/>
                <a:cs typeface="Arial"/>
                <a:sym typeface="Arial"/>
                <a:rtl val="0"/>
              </a:rPr>
              <a:t>Reference to a static method</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56" name="Shape 356"/>
          <p:cNvPicPr preferRelativeResize="0"/>
          <p:nvPr/>
        </p:nvPicPr>
        <p:blipFill rotWithShape="1">
          <a:blip r:embed="rId3">
            <a:alphaModFix/>
          </a:blip>
          <a:srcRect/>
          <a:stretch/>
        </p:blipFill>
        <p:spPr>
          <a:xfrm>
            <a:off x="967037" y="3226759"/>
            <a:ext cx="5954399" cy="2970300"/>
          </a:xfrm>
          <a:prstGeom prst="rect">
            <a:avLst/>
          </a:prstGeom>
          <a:noFill/>
          <a:ln>
            <a:noFill/>
          </a:ln>
        </p:spPr>
      </p:pic>
      <p:sp>
        <p:nvSpPr>
          <p:cNvPr id="357" name="Shape 357"/>
          <p:cNvSpPr/>
          <p:nvPr/>
        </p:nvSpPr>
        <p:spPr>
          <a:xfrm>
            <a:off x="2855793" y="5459105"/>
            <a:ext cx="2057400" cy="259200"/>
          </a:xfrm>
          <a:prstGeom prst="rect">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pic>
        <p:nvPicPr>
          <p:cNvPr id="358" name="Shape 358"/>
          <p:cNvPicPr preferRelativeResize="0"/>
          <p:nvPr/>
        </p:nvPicPr>
        <p:blipFill>
          <a:blip r:embed="rId4">
            <a:alphaModFix/>
          </a:blip>
          <a:stretch>
            <a:fillRect/>
          </a:stretch>
        </p:blipFill>
        <p:spPr>
          <a:xfrm>
            <a:off x="7186750" y="6266175"/>
            <a:ext cx="1500187" cy="485775"/>
          </a:xfrm>
          <a:prstGeom prst="rect">
            <a:avLst/>
          </a:prstGeom>
          <a:noFill/>
          <a:ln>
            <a:noFill/>
          </a:ln>
        </p:spPr>
      </p:pic>
      <p:sp>
        <p:nvSpPr>
          <p:cNvPr id="359" name="Shape 359"/>
          <p:cNvSpPr txBox="1">
            <a:spLocks noGrp="1"/>
          </p:cNvSpPr>
          <p:nvPr>
            <p:ph type="body" idx="2"/>
          </p:nvPr>
        </p:nvSpPr>
        <p:spPr>
          <a:xfrm>
            <a:off x="0" y="2393917"/>
            <a:ext cx="8229600" cy="571200"/>
          </a:xfrm>
          <a:prstGeom prst="rect">
            <a:avLst/>
          </a:prstGeom>
          <a:noFill/>
          <a:ln>
            <a:noFill/>
          </a:ln>
        </p:spPr>
        <p:txBody>
          <a:bodyPr lIns="91425" tIns="91425" rIns="91425" bIns="91425" anchor="t" anchorCtr="0">
            <a:noAutofit/>
          </a:bodyPr>
          <a:lstStyle/>
          <a:p>
            <a:pPr marL="38100" lvl="0" indent="0" rtl="0">
              <a:lnSpc>
                <a:spcPct val="115000"/>
              </a:lnSpc>
              <a:spcBef>
                <a:spcPts val="0"/>
              </a:spcBef>
              <a:buClr>
                <a:srgbClr val="000000"/>
              </a:buClr>
              <a:buSzPct val="45833"/>
              <a:buNone/>
            </a:pPr>
            <a:r>
              <a:rPr lang="en" sz="2400"/>
              <a:t>The syntax: </a:t>
            </a:r>
            <a:r>
              <a:rPr lang="en" sz="2400" b="1">
                <a:solidFill>
                  <a:schemeClr val="dk1"/>
                </a:solidFill>
              </a:rPr>
              <a:t>ContainingClass::staticMethodName </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1000"/>
                                        <p:tgtEl>
                                          <p:spTgt spid="3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6"/>
                                        </p:tgtEl>
                                        <p:attrNameLst>
                                          <p:attrName>style.visibility</p:attrName>
                                        </p:attrNameLst>
                                      </p:cBhvr>
                                      <p:to>
                                        <p:strVal val="visible"/>
                                      </p:to>
                                    </p:set>
                                    <p:animEffect transition="in" filter="fade">
                                      <p:cBhvr>
                                        <p:cTn id="12" dur="1000"/>
                                        <p:tgtEl>
                                          <p:spTgt spid="356"/>
                                        </p:tgtEl>
                                      </p:cBhvr>
                                    </p:animEffect>
                                  </p:childTnLst>
                                </p:cTn>
                              </p:par>
                              <p:par>
                                <p:cTn id="13" presetID="10" presetClass="entr" presetSubtype="0" fill="hold" nodeType="withEffect">
                                  <p:stCondLst>
                                    <p:cond delay="0"/>
                                  </p:stCondLst>
                                  <p:childTnLst>
                                    <p:set>
                                      <p:cBhvr>
                                        <p:cTn id="14" dur="1" fill="hold">
                                          <p:stCondLst>
                                            <p:cond delay="0"/>
                                          </p:stCondLst>
                                        </p:cTn>
                                        <p:tgtEl>
                                          <p:spTgt spid="357"/>
                                        </p:tgtEl>
                                        <p:attrNameLst>
                                          <p:attrName>style.visibility</p:attrName>
                                        </p:attrNameLst>
                                      </p:cBhvr>
                                      <p:to>
                                        <p:strVal val="visible"/>
                                      </p:to>
                                    </p:set>
                                    <p:animEffect transition="in" filter="fade">
                                      <p:cBhvr>
                                        <p:cTn id="15" dur="10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65" name="Shape 365"/>
          <p:cNvSpPr txBox="1">
            <a:spLocks noGrp="1"/>
          </p:cNvSpPr>
          <p:nvPr>
            <p:ph type="body" idx="1"/>
          </p:nvPr>
        </p:nvSpPr>
        <p:spPr>
          <a:xfrm>
            <a:off x="0" y="1822717"/>
            <a:ext cx="9144000" cy="4856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0"/>
              <a:buFont typeface="Arial"/>
              <a:buChar char="●"/>
            </a:pPr>
            <a:r>
              <a:rPr lang="en" sz="2400" b="0" i="0" u="none" strike="noStrike" cap="none" baseline="0">
                <a:solidFill>
                  <a:schemeClr val="dk2"/>
                </a:solidFill>
                <a:latin typeface="Arial"/>
                <a:ea typeface="Arial"/>
                <a:cs typeface="Arial"/>
                <a:sym typeface="Arial"/>
                <a:rtl val="0"/>
              </a:rPr>
              <a:t>Reference to an instance method of a particular object</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66" name="Shape 366"/>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367" name="Shape 367"/>
          <p:cNvSpPr txBox="1">
            <a:spLocks noGrp="1"/>
          </p:cNvSpPr>
          <p:nvPr>
            <p:ph type="body" idx="2"/>
          </p:nvPr>
        </p:nvSpPr>
        <p:spPr>
          <a:xfrm>
            <a:off x="0" y="2349367"/>
            <a:ext cx="9144000" cy="485699"/>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400"/>
              <a:t>The syntax: </a:t>
            </a:r>
            <a:r>
              <a:rPr lang="en" sz="2400" b="1"/>
              <a:t>containingObject::instanceMethodName</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endParaRPr>
          </a:p>
        </p:txBody>
      </p:sp>
      <p:pic>
        <p:nvPicPr>
          <p:cNvPr id="368" name="Shape 368"/>
          <p:cNvPicPr preferRelativeResize="0"/>
          <p:nvPr/>
        </p:nvPicPr>
        <p:blipFill>
          <a:blip r:embed="rId4">
            <a:alphaModFix/>
          </a:blip>
          <a:stretch>
            <a:fillRect/>
          </a:stretch>
        </p:blipFill>
        <p:spPr>
          <a:xfrm>
            <a:off x="700060" y="2987825"/>
            <a:ext cx="6604853" cy="2383199"/>
          </a:xfrm>
          <a:prstGeom prst="rect">
            <a:avLst/>
          </a:prstGeom>
          <a:noFill/>
          <a:ln>
            <a:noFill/>
          </a:ln>
        </p:spPr>
      </p:pic>
      <p:sp>
        <p:nvSpPr>
          <p:cNvPr id="369" name="Shape 369"/>
          <p:cNvSpPr/>
          <p:nvPr/>
        </p:nvSpPr>
        <p:spPr>
          <a:xfrm>
            <a:off x="5120300" y="4393125"/>
            <a:ext cx="2066399" cy="338100"/>
          </a:xfrm>
          <a:prstGeom prst="rect">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10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
                                        </p:tgtEl>
                                        <p:attrNameLst>
                                          <p:attrName>style.visibility</p:attrName>
                                        </p:attrNameLst>
                                      </p:cBhvr>
                                      <p:to>
                                        <p:strVal val="visible"/>
                                      </p:to>
                                    </p:set>
                                    <p:animEffect transition="in" filter="fade">
                                      <p:cBhvr>
                                        <p:cTn id="12" dur="1000"/>
                                        <p:tgtEl>
                                          <p:spTgt spid="3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9"/>
                                        </p:tgtEl>
                                        <p:attrNameLst>
                                          <p:attrName>style.visibility</p:attrName>
                                        </p:attrNameLst>
                                      </p:cBhvr>
                                      <p:to>
                                        <p:strVal val="visible"/>
                                      </p:to>
                                    </p:set>
                                    <p:animEffect transition="in" filter="fade">
                                      <p:cBhvr>
                                        <p:cTn id="17" dur="10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75" name="Shape 375"/>
          <p:cNvSpPr txBox="1">
            <a:spLocks noGrp="1"/>
          </p:cNvSpPr>
          <p:nvPr>
            <p:ph type="body" idx="1"/>
          </p:nvPr>
        </p:nvSpPr>
        <p:spPr>
          <a:xfrm>
            <a:off x="0" y="1947323"/>
            <a:ext cx="9144000" cy="9206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0"/>
              <a:buFont typeface="Arial"/>
              <a:buChar char="●"/>
            </a:pPr>
            <a:r>
              <a:rPr lang="en" sz="2400" b="0" i="0" u="none" strike="noStrike" cap="none" baseline="0">
                <a:solidFill>
                  <a:schemeClr val="dk2"/>
                </a:solidFill>
                <a:latin typeface="Arial"/>
                <a:ea typeface="Arial"/>
                <a:cs typeface="Arial"/>
                <a:sym typeface="Arial"/>
                <a:rtl val="0"/>
              </a:rPr>
              <a:t>Reference to an instance method of an arbitrary object of a particular type</a:t>
            </a:r>
          </a:p>
          <a:p>
            <a:pPr marL="0" marR="0" lvl="0" indent="0" algn="l" rtl="0">
              <a:lnSpc>
                <a:spcPct val="115000"/>
              </a:lnSpc>
              <a:spcBef>
                <a:spcPts val="800"/>
              </a:spcBef>
              <a:spcAft>
                <a:spcPts val="0"/>
              </a:spcAft>
              <a:buClr>
                <a:schemeClr val="dk2"/>
              </a:buClr>
              <a:buFont typeface="Arial"/>
              <a:buNone/>
            </a:pPr>
            <a:endParaRPr sz="3000" b="0" i="0" u="none" strike="noStrike" cap="none" baseline="0">
              <a:solidFill>
                <a:schemeClr val="dk1"/>
              </a:solidFill>
              <a:latin typeface="Arial"/>
              <a:ea typeface="Arial"/>
              <a:cs typeface="Arial"/>
              <a:sym typeface="Arial"/>
              <a:rtl val="0"/>
            </a:endParaRPr>
          </a:p>
        </p:txBody>
      </p:sp>
      <p:pic>
        <p:nvPicPr>
          <p:cNvPr id="376" name="Shape 376"/>
          <p:cNvPicPr preferRelativeResize="0"/>
          <p:nvPr/>
        </p:nvPicPr>
        <p:blipFill rotWithShape="1">
          <a:blip r:embed="rId3">
            <a:alphaModFix/>
          </a:blip>
          <a:srcRect/>
          <a:stretch/>
        </p:blipFill>
        <p:spPr>
          <a:xfrm>
            <a:off x="522350" y="3551189"/>
            <a:ext cx="8522400" cy="2742299"/>
          </a:xfrm>
          <a:prstGeom prst="rect">
            <a:avLst/>
          </a:prstGeom>
          <a:noFill/>
          <a:ln>
            <a:noFill/>
          </a:ln>
        </p:spPr>
      </p:pic>
      <p:sp>
        <p:nvSpPr>
          <p:cNvPr id="377" name="Shape 377"/>
          <p:cNvSpPr/>
          <p:nvPr/>
        </p:nvSpPr>
        <p:spPr>
          <a:xfrm>
            <a:off x="3452883" y="4922364"/>
            <a:ext cx="2825099" cy="318300"/>
          </a:xfrm>
          <a:prstGeom prst="rect">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pic>
        <p:nvPicPr>
          <p:cNvPr id="378" name="Shape 378"/>
          <p:cNvPicPr preferRelativeResize="0"/>
          <p:nvPr/>
        </p:nvPicPr>
        <p:blipFill>
          <a:blip r:embed="rId4">
            <a:alphaModFix/>
          </a:blip>
          <a:stretch>
            <a:fillRect/>
          </a:stretch>
        </p:blipFill>
        <p:spPr>
          <a:xfrm>
            <a:off x="7186750" y="6266175"/>
            <a:ext cx="1500187" cy="485775"/>
          </a:xfrm>
          <a:prstGeom prst="rect">
            <a:avLst/>
          </a:prstGeom>
          <a:noFill/>
          <a:ln>
            <a:noFill/>
          </a:ln>
        </p:spPr>
      </p:pic>
      <p:sp>
        <p:nvSpPr>
          <p:cNvPr id="379" name="Shape 379"/>
          <p:cNvSpPr txBox="1">
            <a:spLocks noGrp="1"/>
          </p:cNvSpPr>
          <p:nvPr>
            <p:ph type="body" idx="2"/>
          </p:nvPr>
        </p:nvSpPr>
        <p:spPr>
          <a:xfrm>
            <a:off x="0" y="2805674"/>
            <a:ext cx="9144000" cy="635699"/>
          </a:xfrm>
          <a:prstGeom prst="rect">
            <a:avLst/>
          </a:prstGeom>
          <a:noFill/>
          <a:ln>
            <a:noFill/>
          </a:ln>
        </p:spPr>
        <p:txBody>
          <a:bodyPr lIns="91425" tIns="91425" rIns="91425" bIns="91425" anchor="t" anchorCtr="0">
            <a:noAutofit/>
          </a:bodyPr>
          <a:lstStyle/>
          <a:p>
            <a:pPr marL="0" marR="0" lvl="0" indent="0" algn="l" rtl="0">
              <a:lnSpc>
                <a:spcPct val="115000"/>
              </a:lnSpc>
              <a:spcBef>
                <a:spcPts val="800"/>
              </a:spcBef>
              <a:spcAft>
                <a:spcPts val="0"/>
              </a:spcAft>
              <a:buClr>
                <a:schemeClr val="dk2"/>
              </a:buClr>
              <a:buSzPct val="25000"/>
              <a:buFont typeface="Arial"/>
              <a:buNone/>
            </a:pPr>
            <a:r>
              <a:rPr lang="en" sz="2400"/>
              <a:t>The syntax: </a:t>
            </a:r>
            <a:r>
              <a:rPr lang="en" sz="2400" b="1">
                <a:solidFill>
                  <a:schemeClr val="dk1"/>
                </a:solidFill>
              </a:rPr>
              <a:t>ContainingType::methodName</a:t>
            </a:r>
            <a:r>
              <a:rPr lang="en" sz="1800" b="1">
                <a:solidFill>
                  <a:schemeClr val="dk1"/>
                </a:solidFill>
              </a:rPr>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fade">
                                      <p:cBhvr>
                                        <p:cTn id="7" dur="1000"/>
                                        <p:tgtEl>
                                          <p:spTgt spid="3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
                                        </p:tgtEl>
                                        <p:attrNameLst>
                                          <p:attrName>style.visibility</p:attrName>
                                        </p:attrNameLst>
                                      </p:cBhvr>
                                      <p:to>
                                        <p:strVal val="visible"/>
                                      </p:to>
                                    </p:set>
                                    <p:animEffect transition="in" filter="fade">
                                      <p:cBhvr>
                                        <p:cTn id="12" dur="1000"/>
                                        <p:tgtEl>
                                          <p:spTgt spid="3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6"/>
                                        </p:tgtEl>
                                        <p:attrNameLst>
                                          <p:attrName>style.visibility</p:attrName>
                                        </p:attrNameLst>
                                      </p:cBhvr>
                                      <p:to>
                                        <p:strVal val="visible"/>
                                      </p:to>
                                    </p:set>
                                    <p:animEffect transition="in" filter="fade">
                                      <p:cBhvr>
                                        <p:cTn id="17" dur="1000"/>
                                        <p:tgtEl>
                                          <p:spTgt spid="376"/>
                                        </p:tgtEl>
                                      </p:cBhvr>
                                    </p:animEffect>
                                  </p:childTnLst>
                                </p:cTn>
                              </p:par>
                              <p:par>
                                <p:cTn id="18" presetID="10" presetClass="entr" presetSubtype="0" fill="hold" nodeType="withEffect">
                                  <p:stCondLst>
                                    <p:cond delay="0"/>
                                  </p:stCondLst>
                                  <p:childTnLst>
                                    <p:set>
                                      <p:cBhvr>
                                        <p:cTn id="19" dur="1" fill="hold">
                                          <p:stCondLst>
                                            <p:cond delay="0"/>
                                          </p:stCondLst>
                                        </p:cTn>
                                        <p:tgtEl>
                                          <p:spTgt spid="377"/>
                                        </p:tgtEl>
                                        <p:attrNameLst>
                                          <p:attrName>style.visibility</p:attrName>
                                        </p:attrNameLst>
                                      </p:cBhvr>
                                      <p:to>
                                        <p:strVal val="visible"/>
                                      </p:to>
                                    </p:set>
                                    <p:animEffect transition="in" filter="fade">
                                      <p:cBhvr>
                                        <p:cTn id="20" dur="10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85" name="Shape 385"/>
          <p:cNvSpPr txBox="1">
            <a:spLocks noGrp="1"/>
          </p:cNvSpPr>
          <p:nvPr>
            <p:ph type="body" idx="1"/>
          </p:nvPr>
        </p:nvSpPr>
        <p:spPr>
          <a:xfrm>
            <a:off x="0" y="1822717"/>
            <a:ext cx="8229600" cy="4856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0"/>
              <a:buFont typeface="Arial"/>
              <a:buChar char="●"/>
            </a:pPr>
            <a:r>
              <a:rPr lang="en" sz="2400" b="0" i="0" u="none" strike="noStrike" cap="none" baseline="0">
                <a:solidFill>
                  <a:schemeClr val="dk2"/>
                </a:solidFill>
                <a:latin typeface="Arial"/>
                <a:ea typeface="Arial"/>
                <a:cs typeface="Arial"/>
                <a:sym typeface="Arial"/>
                <a:rtl val="0"/>
              </a:rPr>
              <a:t>Reference to a constructor</a:t>
            </a:r>
            <a:r>
              <a:rPr lang="en" sz="2400" b="1" i="0" u="none" strike="noStrike" cap="none" baseline="0">
                <a:solidFill>
                  <a:schemeClr val="dk1"/>
                </a:solidFill>
                <a:latin typeface="Arimo"/>
                <a:ea typeface="Arimo"/>
                <a:cs typeface="Arimo"/>
                <a:sym typeface="Arimo"/>
                <a:rtl val="0"/>
              </a:rPr>
              <a:t/>
            </a:r>
            <a:br>
              <a:rPr lang="en" sz="2400" b="1" i="0" u="none" strike="noStrike" cap="none" baseline="0">
                <a:solidFill>
                  <a:schemeClr val="dk1"/>
                </a:solidFill>
                <a:latin typeface="Arimo"/>
                <a:ea typeface="Arimo"/>
                <a:cs typeface="Arimo"/>
                <a:sym typeface="Arimo"/>
                <a:rtl val="0"/>
              </a:rPr>
            </a:br>
            <a:endParaRPr lang="en" sz="2400" b="1" i="0" u="none" strike="noStrike" cap="none" baseline="0">
              <a:solidFill>
                <a:schemeClr val="dk1"/>
              </a:solidFill>
              <a:latin typeface="Arimo"/>
              <a:ea typeface="Arimo"/>
              <a:cs typeface="Arimo"/>
              <a:sym typeface="Arimo"/>
              <a:rtl val="0"/>
            </a:endParaRPr>
          </a:p>
        </p:txBody>
      </p:sp>
      <p:pic>
        <p:nvPicPr>
          <p:cNvPr id="386" name="Shape 386"/>
          <p:cNvPicPr preferRelativeResize="0"/>
          <p:nvPr/>
        </p:nvPicPr>
        <p:blipFill>
          <a:blip r:embed="rId3">
            <a:alphaModFix/>
          </a:blip>
          <a:stretch>
            <a:fillRect/>
          </a:stretch>
        </p:blipFill>
        <p:spPr>
          <a:xfrm>
            <a:off x="7186750" y="6266175"/>
            <a:ext cx="1500187" cy="485775"/>
          </a:xfrm>
          <a:prstGeom prst="rect">
            <a:avLst/>
          </a:prstGeom>
          <a:noFill/>
          <a:ln>
            <a:noFill/>
          </a:ln>
        </p:spPr>
      </p:pic>
      <p:sp>
        <p:nvSpPr>
          <p:cNvPr id="387" name="Shape 387"/>
          <p:cNvSpPr txBox="1">
            <a:spLocks noGrp="1"/>
          </p:cNvSpPr>
          <p:nvPr>
            <p:ph type="body" idx="2"/>
          </p:nvPr>
        </p:nvSpPr>
        <p:spPr>
          <a:xfrm>
            <a:off x="0" y="2308417"/>
            <a:ext cx="8229600" cy="485699"/>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sz="2400"/>
              <a:t>The syntax: </a:t>
            </a:r>
            <a:r>
              <a:rPr lang="en" sz="2400" b="1">
                <a:solidFill>
                  <a:schemeClr val="dk1"/>
                </a:solidFill>
              </a:rPr>
              <a:t>ClassName::new</a:t>
            </a:r>
            <a:r>
              <a:rPr lang="en" sz="2400" b="1" i="0" u="none" strike="noStrike" cap="none" baseline="0">
                <a:solidFill>
                  <a:schemeClr val="dk1"/>
                </a:solidFill>
                <a:latin typeface="Arimo"/>
                <a:ea typeface="Arimo"/>
                <a:cs typeface="Arimo"/>
                <a:sym typeface="Arimo"/>
              </a:rPr>
              <a:t/>
            </a:r>
            <a:br>
              <a:rPr lang="en" sz="2400" b="1" i="0" u="none" strike="noStrike" cap="none" baseline="0">
                <a:solidFill>
                  <a:schemeClr val="dk1"/>
                </a:solidFill>
                <a:latin typeface="Arimo"/>
                <a:ea typeface="Arimo"/>
                <a:cs typeface="Arimo"/>
                <a:sym typeface="Arimo"/>
              </a:rPr>
            </a:br>
            <a:endParaRPr lang="en" sz="2400" b="1" i="0" u="none" strike="noStrike" cap="none" baseline="0">
              <a:solidFill>
                <a:schemeClr val="dk1"/>
              </a:solidFill>
              <a:latin typeface="Arimo"/>
              <a:ea typeface="Arimo"/>
              <a:cs typeface="Arimo"/>
              <a:sym typeface="Arimo"/>
            </a:endParaRPr>
          </a:p>
        </p:txBody>
      </p:sp>
      <p:pic>
        <p:nvPicPr>
          <p:cNvPr id="388" name="Shape 388"/>
          <p:cNvPicPr preferRelativeResize="0"/>
          <p:nvPr/>
        </p:nvPicPr>
        <p:blipFill>
          <a:blip r:embed="rId4">
            <a:alphaModFix/>
          </a:blip>
          <a:stretch>
            <a:fillRect/>
          </a:stretch>
        </p:blipFill>
        <p:spPr>
          <a:xfrm>
            <a:off x="156700" y="2908250"/>
            <a:ext cx="5920474" cy="3489074"/>
          </a:xfrm>
          <a:prstGeom prst="rect">
            <a:avLst/>
          </a:prstGeom>
          <a:noFill/>
          <a:ln>
            <a:noFill/>
          </a:ln>
        </p:spPr>
      </p:pic>
      <p:pic>
        <p:nvPicPr>
          <p:cNvPr id="389" name="Shape 389"/>
          <p:cNvPicPr preferRelativeResize="0"/>
          <p:nvPr/>
        </p:nvPicPr>
        <p:blipFill>
          <a:blip r:embed="rId5">
            <a:alphaModFix/>
          </a:blip>
          <a:stretch>
            <a:fillRect/>
          </a:stretch>
        </p:blipFill>
        <p:spPr>
          <a:xfrm>
            <a:off x="4659100" y="2908250"/>
            <a:ext cx="4484899" cy="696449"/>
          </a:xfrm>
          <a:prstGeom prst="rect">
            <a:avLst/>
          </a:prstGeom>
          <a:noFill/>
          <a:ln>
            <a:noFill/>
          </a:ln>
        </p:spPr>
      </p:pic>
      <p:sp>
        <p:nvSpPr>
          <p:cNvPr id="390" name="Shape 390"/>
          <p:cNvSpPr/>
          <p:nvPr/>
        </p:nvSpPr>
        <p:spPr>
          <a:xfrm>
            <a:off x="2639919" y="5457875"/>
            <a:ext cx="2291699" cy="245700"/>
          </a:xfrm>
          <a:prstGeom prst="rect">
            <a:avLst/>
          </a:prstGeom>
          <a:noFill/>
          <a:ln w="25400" cap="flat">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1000"/>
                                        <p:tgtEl>
                                          <p:spTgt spid="3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8"/>
                                        </p:tgtEl>
                                        <p:attrNameLst>
                                          <p:attrName>style.visibility</p:attrName>
                                        </p:attrNameLst>
                                      </p:cBhvr>
                                      <p:to>
                                        <p:strVal val="visible"/>
                                      </p:to>
                                    </p:set>
                                    <p:animEffect transition="in" filter="fade">
                                      <p:cBhvr>
                                        <p:cTn id="12" dur="1000"/>
                                        <p:tgtEl>
                                          <p:spTgt spid="3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0"/>
                                        </p:tgtEl>
                                        <p:attrNameLst>
                                          <p:attrName>style.visibility</p:attrName>
                                        </p:attrNameLst>
                                      </p:cBhvr>
                                      <p:to>
                                        <p:strVal val="visible"/>
                                      </p:to>
                                    </p:set>
                                    <p:animEffect transition="in" filter="fade">
                                      <p:cBhvr>
                                        <p:cTn id="17" dur="100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9"/>
                                        </p:tgtEl>
                                        <p:attrNameLst>
                                          <p:attrName>style.visibility</p:attrName>
                                        </p:attrNameLst>
                                      </p:cBhvr>
                                      <p:to>
                                        <p:strVal val="visible"/>
                                      </p:to>
                                    </p:set>
                                    <p:animEffect transition="in" filter="fade">
                                      <p:cBhvr>
                                        <p:cTn id="22" dur="10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228600" y="936675"/>
            <a:ext cx="82296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a:solidFill>
                  <a:srgbClr val="F8F8F8"/>
                </a:solidFill>
                <a:latin typeface="Arial"/>
                <a:ea typeface="Arial"/>
                <a:cs typeface="Arial"/>
                <a:sym typeface="Arial"/>
                <a:rtl val="0"/>
              </a:rPr>
              <a:t>Method References</a:t>
            </a:r>
          </a:p>
        </p:txBody>
      </p:sp>
      <p:sp>
        <p:nvSpPr>
          <p:cNvPr id="396" name="Shape 396"/>
          <p:cNvSpPr txBox="1">
            <a:spLocks noGrp="1"/>
          </p:cNvSpPr>
          <p:nvPr>
            <p:ph type="body" idx="1"/>
          </p:nvPr>
        </p:nvSpPr>
        <p:spPr>
          <a:xfrm>
            <a:off x="0" y="1822716"/>
            <a:ext cx="8229600" cy="4620299"/>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chemeClr val="dk1"/>
              </a:buClr>
              <a:buSzPct val="107141"/>
              <a:buFont typeface="Arial"/>
              <a:buChar char="●"/>
            </a:pPr>
            <a:r>
              <a:rPr lang="en" sz="2400" b="0" i="0" u="none" strike="noStrike" cap="none" baseline="0">
                <a:solidFill>
                  <a:schemeClr val="dk2"/>
                </a:solidFill>
                <a:latin typeface="Arial"/>
                <a:ea typeface="Arial"/>
                <a:cs typeface="Arial"/>
                <a:sym typeface="Arial"/>
                <a:rtl val="0"/>
              </a:rPr>
              <a:t>Method references as Lambdas Expressions</a:t>
            </a:r>
            <a:r>
              <a:rPr lang="en" sz="2400" b="1" i="0" u="none" strike="noStrike" cap="none" baseline="0">
                <a:solidFill>
                  <a:schemeClr val="dk1"/>
                </a:solidFill>
                <a:latin typeface="Arimo"/>
                <a:ea typeface="Arimo"/>
                <a:cs typeface="Arimo"/>
                <a:sym typeface="Arimo"/>
                <a:rtl val="0"/>
              </a:rPr>
              <a:t/>
            </a:r>
            <a:br>
              <a:rPr lang="en" sz="2400" b="1" i="0" u="none" strike="noStrike" cap="none" baseline="0">
                <a:solidFill>
                  <a:schemeClr val="dk1"/>
                </a:solidFill>
                <a:latin typeface="Arimo"/>
                <a:ea typeface="Arimo"/>
                <a:cs typeface="Arimo"/>
                <a:sym typeface="Arimo"/>
                <a:rtl val="0"/>
              </a:rPr>
            </a:br>
            <a:r>
              <a:rPr lang="en" sz="2400" b="1" i="0" u="none" strike="noStrike" cap="none" baseline="0">
                <a:solidFill>
                  <a:schemeClr val="dk1"/>
                </a:solidFill>
                <a:latin typeface="Arimo"/>
                <a:ea typeface="Arimo"/>
                <a:cs typeface="Arimo"/>
                <a:sym typeface="Arimo"/>
                <a:rtl val="0"/>
              </a:rPr>
              <a:t/>
            </a:r>
            <a:br>
              <a:rPr lang="en" sz="2400" b="1" i="0" u="none" strike="noStrike" cap="none" baseline="0">
                <a:solidFill>
                  <a:schemeClr val="dk1"/>
                </a:solidFill>
                <a:latin typeface="Arimo"/>
                <a:ea typeface="Arimo"/>
                <a:cs typeface="Arimo"/>
                <a:sym typeface="Arimo"/>
                <a:rtl val="0"/>
              </a:rPr>
            </a:br>
            <a:endParaRPr lang="en" sz="2400" b="1" i="0" u="none" strike="noStrike" cap="none" baseline="0">
              <a:solidFill>
                <a:schemeClr val="dk1"/>
              </a:solidFill>
              <a:latin typeface="Arimo"/>
              <a:ea typeface="Arimo"/>
              <a:cs typeface="Arimo"/>
              <a:sym typeface="Arimo"/>
              <a:rtl val="0"/>
            </a:endParaRPr>
          </a:p>
        </p:txBody>
      </p:sp>
      <p:graphicFrame>
        <p:nvGraphicFramePr>
          <p:cNvPr id="397" name="Shape 397"/>
          <p:cNvGraphicFramePr/>
          <p:nvPr/>
        </p:nvGraphicFramePr>
        <p:xfrm>
          <a:off x="117536" y="2617193"/>
          <a:ext cx="8899275" cy="2501625"/>
        </p:xfrm>
        <a:graphic>
          <a:graphicData uri="http://schemas.openxmlformats.org/drawingml/2006/table">
            <a:tbl>
              <a:tblPr firstRow="1" bandRow="1">
                <a:noFill/>
                <a:tableStyleId>{A33F8B49-A922-426A-AB0C-285D583A860F}</a:tableStyleId>
              </a:tblPr>
              <a:tblGrid>
                <a:gridCol w="3581000">
                  <a:extLst>
                    <a:ext uri="{9D8B030D-6E8A-4147-A177-3AD203B41FA5}">
                      <a16:colId xmlns:a16="http://schemas.microsoft.com/office/drawing/2014/main" val="20000"/>
                    </a:ext>
                  </a:extLst>
                </a:gridCol>
                <a:gridCol w="2351850">
                  <a:extLst>
                    <a:ext uri="{9D8B030D-6E8A-4147-A177-3AD203B41FA5}">
                      <a16:colId xmlns:a16="http://schemas.microsoft.com/office/drawing/2014/main" val="20001"/>
                    </a:ext>
                  </a:extLst>
                </a:gridCol>
                <a:gridCol w="2966425">
                  <a:extLst>
                    <a:ext uri="{9D8B030D-6E8A-4147-A177-3AD203B41FA5}">
                      <a16:colId xmlns:a16="http://schemas.microsoft.com/office/drawing/2014/main" val="20002"/>
                    </a:ext>
                  </a:extLst>
                </a:gridCol>
              </a:tblGrid>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400" u="none" strike="noStrike" cap="none" baseline="0">
                          <a:rtl val="0"/>
                        </a:rPr>
                        <a:t>Syntax</a:t>
                      </a:r>
                    </a:p>
                  </a:txBody>
                  <a:tcPr marL="91450" marR="91450" marT="45725" marB="45725" anchor="ctr">
                    <a:solidFill>
                      <a:srgbClr val="0070C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 sz="2400" u="none" strike="noStrike" cap="none" baseline="0">
                          <a:rtl val="0"/>
                        </a:rPr>
                        <a:t>Example</a:t>
                      </a:r>
                    </a:p>
                  </a:txBody>
                  <a:tcPr marL="91450" marR="91450" marT="45725" marB="45725" anchor="ctr">
                    <a:solidFill>
                      <a:srgbClr val="0070C0"/>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 sz="2400" u="none" strike="noStrike" cap="none" baseline="0">
                          <a:rtl val="0"/>
                        </a:rPr>
                        <a:t>As Lambda</a:t>
                      </a:r>
                    </a:p>
                  </a:txBody>
                  <a:tcPr marL="91450" marR="91450" marT="45725" marB="45725" anchor="ctr">
                    <a:solidFill>
                      <a:srgbClr val="0070C0"/>
                    </a:solidFill>
                  </a:tcPr>
                </a:tc>
                <a:extLst>
                  <a:ext uri="{0D108BD9-81ED-4DB2-BD59-A6C34878D82A}">
                    <a16:rowId xmlns:a16="http://schemas.microsoft.com/office/drawing/2014/main" val="10000"/>
                  </a:ext>
                </a:extLst>
              </a:tr>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ClassName::new</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u="none" strike="noStrike" cap="none" baseline="0">
                          <a:rtl val="0"/>
                        </a:rPr>
                        <a:t>String::new</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 -&gt; new String()</a:t>
                      </a:r>
                    </a:p>
                  </a:txBody>
                  <a:tcPr marL="91450" marR="91450" marT="45725" marB="45725"/>
                </a:tc>
                <a:extLst>
                  <a:ext uri="{0D108BD9-81ED-4DB2-BD59-A6C34878D82A}">
                    <a16:rowId xmlns:a16="http://schemas.microsoft.com/office/drawing/2014/main" val="10001"/>
                  </a:ext>
                </a:extLst>
              </a:tr>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Class::staticMethodName</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String::valueOf</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(s) -&gt; String.valueOf(s)</a:t>
                      </a:r>
                    </a:p>
                  </a:txBody>
                  <a:tcPr marL="91450" marR="91450" marT="45725" marB="45725"/>
                </a:tc>
                <a:extLst>
                  <a:ext uri="{0D108BD9-81ED-4DB2-BD59-A6C34878D82A}">
                    <a16:rowId xmlns:a16="http://schemas.microsoft.com/office/drawing/2014/main" val="10002"/>
                  </a:ext>
                </a:extLst>
              </a:tr>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object::instanceMethodName</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x::toString</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 -&gt; "hello".toString()</a:t>
                      </a:r>
                    </a:p>
                  </a:txBody>
                  <a:tcPr marL="91450" marR="91450" marT="45725" marB="45725"/>
                </a:tc>
                <a:extLst>
                  <a:ext uri="{0D108BD9-81ED-4DB2-BD59-A6C34878D82A}">
                    <a16:rowId xmlns:a16="http://schemas.microsoft.com/office/drawing/2014/main" val="10003"/>
                  </a:ext>
                </a:extLst>
              </a:tr>
              <a:tr h="500325">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Class::instanceMethodName</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2000" b="0" i="0" u="none" strike="noStrike" cap="none" baseline="0">
                          <a:solidFill>
                            <a:schemeClr val="dk1"/>
                          </a:solidFill>
                          <a:latin typeface="Arial"/>
                          <a:ea typeface="Arial"/>
                          <a:cs typeface="Arial"/>
                          <a:sym typeface="Arial"/>
                          <a:rtl val="0"/>
                        </a:rPr>
                        <a:t>String::toString</a:t>
                      </a:r>
                    </a:p>
                  </a:txBody>
                  <a:tcPr marL="28575" marR="28575" marT="45725" marB="45725" anchor="ctr"/>
                </a:tc>
                <a:tc>
                  <a:txBody>
                    <a:bodyPr/>
                    <a:lstStyle/>
                    <a:p>
                      <a:pPr marL="0" marR="0" lvl="0" indent="0" algn="l" rtl="0">
                        <a:lnSpc>
                          <a:spcPct val="100000"/>
                        </a:lnSpc>
                        <a:spcBef>
                          <a:spcPts val="0"/>
                        </a:spcBef>
                        <a:spcAft>
                          <a:spcPts val="0"/>
                        </a:spcAft>
                        <a:buClr>
                          <a:srgbClr val="000000"/>
                        </a:buClr>
                        <a:buSzPct val="25000"/>
                        <a:buFont typeface="Arial"/>
                        <a:buNone/>
                      </a:pPr>
                      <a:r>
                        <a:rPr lang="en" sz="1900" u="none" strike="noStrike" cap="none" baseline="0">
                          <a:rtl val="0"/>
                        </a:rPr>
                        <a:t>(</a:t>
                      </a:r>
                      <a:r>
                        <a:rPr lang="en" sz="2000" b="0" i="0" u="none" strike="noStrike" cap="none" baseline="0">
                          <a:solidFill>
                            <a:schemeClr val="dk1"/>
                          </a:solidFill>
                          <a:latin typeface="Arial"/>
                          <a:ea typeface="Arial"/>
                          <a:cs typeface="Arial"/>
                          <a:sym typeface="Arial"/>
                          <a:rtl val="0"/>
                        </a:rPr>
                        <a:t>s) -&gt; s.toString()</a:t>
                      </a:r>
                    </a:p>
                  </a:txBody>
                  <a:tcPr marL="91450" marR="91450" marT="45725" marB="45725"/>
                </a:tc>
                <a:extLst>
                  <a:ext uri="{0D108BD9-81ED-4DB2-BD59-A6C34878D82A}">
                    <a16:rowId xmlns:a16="http://schemas.microsoft.com/office/drawing/2014/main" val="10004"/>
                  </a:ext>
                </a:extLst>
              </a:tr>
            </a:tbl>
          </a:graphicData>
        </a:graphic>
      </p:graphicFrame>
      <p:pic>
        <p:nvPicPr>
          <p:cNvPr id="398" name="Shape 398"/>
          <p:cNvPicPr preferRelativeResize="0"/>
          <p:nvPr/>
        </p:nvPicPr>
        <p:blipFill>
          <a:blip r:embed="rId3">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569" name="Shape 569"/>
          <p:cNvPicPr preferRelativeResize="0"/>
          <p:nvPr/>
        </p:nvPicPr>
        <p:blipFill>
          <a:blip r:embed="rId3">
            <a:alphaModFix/>
          </a:blip>
          <a:stretch>
            <a:fillRect/>
          </a:stretch>
        </p:blipFill>
        <p:spPr>
          <a:xfrm>
            <a:off x="2754100" y="1902100"/>
            <a:ext cx="3249789" cy="3249789"/>
          </a:xfrm>
          <a:prstGeom prst="rect">
            <a:avLst/>
          </a:prstGeom>
          <a:noFill/>
          <a:ln>
            <a:noFill/>
          </a:ln>
        </p:spPr>
      </p:pic>
      <p:pic>
        <p:nvPicPr>
          <p:cNvPr id="571" name="Shape 571"/>
          <p:cNvPicPr preferRelativeResize="0"/>
          <p:nvPr/>
        </p:nvPicPr>
        <p:blipFill>
          <a:blip r:embed="rId4">
            <a:alphaModFix/>
          </a:blip>
          <a:stretch>
            <a:fillRect/>
          </a:stretch>
        </p:blipFill>
        <p:spPr>
          <a:xfrm>
            <a:off x="199425" y="123425"/>
            <a:ext cx="1500187" cy="4857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p:nvPr/>
        </p:nvSpPr>
        <p:spPr>
          <a:xfrm>
            <a:off x="457350" y="1028175"/>
            <a:ext cx="8229600" cy="811500"/>
          </a:xfrm>
          <a:prstGeom prst="rect">
            <a:avLst/>
          </a:prstGeom>
          <a:noFill/>
          <a:ln>
            <a:noFill/>
          </a:ln>
        </p:spPr>
        <p:txBody>
          <a:bodyPr lIns="91425" tIns="91425" rIns="91425" bIns="91425" anchor="t" anchorCtr="0">
            <a:noAutofit/>
          </a:bodyPr>
          <a:lstStyle/>
          <a:p>
            <a:pPr lvl="0" rtl="0">
              <a:spcBef>
                <a:spcPts val="0"/>
              </a:spcBef>
              <a:buNone/>
            </a:pPr>
            <a:r>
              <a:rPr lang="en"/>
              <a:t>Add text here...</a:t>
            </a:r>
          </a:p>
        </p:txBody>
      </p:sp>
      <p:sp>
        <p:nvSpPr>
          <p:cNvPr id="577" name="Shape 57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
              <a:t>References</a:t>
            </a:r>
          </a:p>
        </p:txBody>
      </p:sp>
      <p:sp>
        <p:nvSpPr>
          <p:cNvPr id="578" name="Shape 57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Arial"/>
              <a:buChar char="❖"/>
            </a:pPr>
            <a:r>
              <a:rPr lang="en" sz="1800" i="1"/>
              <a:t>Java Platform Standard Edition 8 Documentation, </a:t>
            </a:r>
            <a:r>
              <a:rPr lang="en" sz="1800"/>
              <a:t>(</a:t>
            </a:r>
            <a:r>
              <a:rPr lang="en" sz="1800" u="sng">
                <a:solidFill>
                  <a:schemeClr val="hlink"/>
                </a:solidFill>
                <a:hlinkClick r:id="rId3"/>
              </a:rPr>
              <a:t>http://docs.oracle.com/javase/8/docs/</a:t>
            </a:r>
            <a:r>
              <a:rPr lang="en" sz="1800"/>
              <a:t>)</a:t>
            </a:r>
          </a:p>
          <a:p>
            <a:pPr marL="457200" lvl="0" indent="-342900" rtl="0">
              <a:spcBef>
                <a:spcPts val="0"/>
              </a:spcBef>
              <a:buClr>
                <a:schemeClr val="dk2"/>
              </a:buClr>
              <a:buSzPct val="100000"/>
              <a:buFont typeface="Arial"/>
              <a:buChar char="❖"/>
            </a:pPr>
            <a:r>
              <a:rPr lang="en" sz="1800" i="1"/>
              <a:t>Java 8 In Action</a:t>
            </a:r>
            <a:r>
              <a:rPr lang="en" sz="1800"/>
              <a:t>, Raoul-Gabriel Urma, Mario Fusco, and Alan Mycroft.</a:t>
            </a:r>
          </a:p>
          <a:p>
            <a:pPr marL="457200" lvl="0" indent="-342900" rtl="0">
              <a:spcBef>
                <a:spcPts val="0"/>
              </a:spcBef>
              <a:buClr>
                <a:schemeClr val="dk2"/>
              </a:buClr>
              <a:buSzPct val="100000"/>
              <a:buFont typeface="Arial"/>
              <a:buChar char="❖"/>
            </a:pPr>
            <a:r>
              <a:rPr lang="en" sz="1800" i="1"/>
              <a:t>Beginning Java 8 Language Features</a:t>
            </a:r>
            <a:r>
              <a:rPr lang="en" sz="1800"/>
              <a:t>, Kishori Sharan.</a:t>
            </a:r>
          </a:p>
          <a:p>
            <a:pPr marL="457200" lvl="0" indent="-342900" rtl="0">
              <a:spcBef>
                <a:spcPts val="0"/>
              </a:spcBef>
              <a:buClr>
                <a:schemeClr val="dk2"/>
              </a:buClr>
              <a:buSzPct val="100000"/>
              <a:buFont typeface="Arial"/>
              <a:buChar char="❖"/>
            </a:pPr>
            <a:r>
              <a:rPr lang="en" sz="1800" i="1"/>
              <a:t>What’s new in Java 8 - Pluralsight</a:t>
            </a:r>
          </a:p>
        </p:txBody>
      </p:sp>
      <p:pic>
        <p:nvPicPr>
          <p:cNvPr id="579" name="Shape 579"/>
          <p:cNvPicPr preferRelativeResize="0"/>
          <p:nvPr/>
        </p:nvPicPr>
        <p:blipFill>
          <a:blip r:embed="rId4">
            <a:alphaModFix/>
          </a:blip>
          <a:stretch>
            <a:fillRect/>
          </a:stretch>
        </p:blipFill>
        <p:spPr>
          <a:xfrm>
            <a:off x="7186750" y="6266175"/>
            <a:ext cx="1500187" cy="4857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
              <a:t>Unnamed block of code (or an unnamed function) with a list of formal parameters and a body.</a:t>
            </a:r>
          </a:p>
          <a:p>
            <a:pPr marL="914400" lvl="0" indent="-419100" rtl="0">
              <a:spcBef>
                <a:spcPts val="0"/>
              </a:spcBef>
              <a:buClr>
                <a:schemeClr val="dk2"/>
              </a:buClr>
              <a:buSzPct val="100000"/>
              <a:buFont typeface="Arial"/>
              <a:buChar char="✓"/>
            </a:pPr>
            <a:r>
              <a:rPr lang="en"/>
              <a:t>Concise</a:t>
            </a:r>
          </a:p>
          <a:p>
            <a:pPr marL="914400" lvl="0" indent="-419100" rtl="0">
              <a:spcBef>
                <a:spcPts val="0"/>
              </a:spcBef>
              <a:buClr>
                <a:schemeClr val="dk2"/>
              </a:buClr>
              <a:buSzPct val="100000"/>
              <a:buFont typeface="Arial"/>
              <a:buChar char="✓"/>
            </a:pPr>
            <a:r>
              <a:rPr lang="en"/>
              <a:t>Anonymous</a:t>
            </a:r>
          </a:p>
          <a:p>
            <a:pPr marL="914400" lvl="0" indent="-419100" rtl="0">
              <a:spcBef>
                <a:spcPts val="0"/>
              </a:spcBef>
              <a:buClr>
                <a:schemeClr val="dk2"/>
              </a:buClr>
              <a:buSzPct val="100000"/>
              <a:buFont typeface="Arial"/>
              <a:buChar char="✓"/>
            </a:pPr>
            <a:r>
              <a:rPr lang="en"/>
              <a:t>Function</a:t>
            </a:r>
          </a:p>
          <a:p>
            <a:pPr marL="914400" lvl="0" indent="-419100" rtl="0">
              <a:spcBef>
                <a:spcPts val="0"/>
              </a:spcBef>
              <a:buClr>
                <a:schemeClr val="dk2"/>
              </a:buClr>
              <a:buSzPct val="100000"/>
              <a:buFont typeface="Arial"/>
              <a:buChar char="✓"/>
            </a:pPr>
            <a:r>
              <a:rPr lang="en"/>
              <a:t>Passed around</a:t>
            </a:r>
          </a:p>
        </p:txBody>
      </p:sp>
      <p:pic>
        <p:nvPicPr>
          <p:cNvPr id="61" name="Shape 61"/>
          <p:cNvPicPr preferRelativeResize="0"/>
          <p:nvPr/>
        </p:nvPicPr>
        <p:blipFill>
          <a:blip r:embed="rId3">
            <a:alphaModFix/>
          </a:blip>
          <a:stretch>
            <a:fillRect/>
          </a:stretch>
        </p:blipFill>
        <p:spPr>
          <a:xfrm>
            <a:off x="7186600" y="6234250"/>
            <a:ext cx="1500187" cy="485775"/>
          </a:xfrm>
          <a:prstGeom prst="rect">
            <a:avLst/>
          </a:prstGeom>
          <a:noFill/>
          <a:ln>
            <a:noFill/>
          </a:ln>
        </p:spPr>
      </p:pic>
      <p:sp>
        <p:nvSpPr>
          <p:cNvPr id="62" name="Shape 62"/>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1000"/>
                                        <p:tgtEl>
                                          <p:spTgt spid="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xEl>
                                              <p:pRg st="1" end="1"/>
                                            </p:txEl>
                                          </p:spTgt>
                                        </p:tgtEl>
                                        <p:attrNameLst>
                                          <p:attrName>style.visibility</p:attrName>
                                        </p:attrNameLst>
                                      </p:cBhvr>
                                      <p:to>
                                        <p:strVal val="visible"/>
                                      </p:to>
                                    </p:set>
                                    <p:animEffect transition="in" filter="fade">
                                      <p:cBhvr>
                                        <p:cTn id="12" dur="1000"/>
                                        <p:tgtEl>
                                          <p:spTgt spid="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xEl>
                                              <p:pRg st="2" end="2"/>
                                            </p:txEl>
                                          </p:spTgt>
                                        </p:tgtEl>
                                        <p:attrNameLst>
                                          <p:attrName>style.visibility</p:attrName>
                                        </p:attrNameLst>
                                      </p:cBhvr>
                                      <p:to>
                                        <p:strVal val="visible"/>
                                      </p:to>
                                    </p:set>
                                    <p:animEffect transition="in" filter="fade">
                                      <p:cBhvr>
                                        <p:cTn id="17" dur="1000"/>
                                        <p:tgtEl>
                                          <p:spTgt spid="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
                                            <p:txEl>
                                              <p:pRg st="3" end="3"/>
                                            </p:txEl>
                                          </p:spTgt>
                                        </p:tgtEl>
                                        <p:attrNameLst>
                                          <p:attrName>style.visibility</p:attrName>
                                        </p:attrNameLst>
                                      </p:cBhvr>
                                      <p:to>
                                        <p:strVal val="visible"/>
                                      </p:to>
                                    </p:set>
                                    <p:animEffect transition="in" filter="fade">
                                      <p:cBhvr>
                                        <p:cTn id="22" dur="1000"/>
                                        <p:tgtEl>
                                          <p:spTgt spid="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
                                            <p:txEl>
                                              <p:pRg st="4" end="4"/>
                                            </p:txEl>
                                          </p:spTgt>
                                        </p:tgtEl>
                                        <p:attrNameLst>
                                          <p:attrName>style.visibility</p:attrName>
                                        </p:attrNameLst>
                                      </p:cBhvr>
                                      <p:to>
                                        <p:strVal val="visible"/>
                                      </p:to>
                                    </p:set>
                                    <p:animEffect transition="in" filter="fade">
                                      <p:cBhvr>
                                        <p:cTn id="27" dur="10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7186600" y="6234250"/>
            <a:ext cx="1500187" cy="485775"/>
          </a:xfrm>
          <a:prstGeom prst="rect">
            <a:avLst/>
          </a:prstGeom>
          <a:noFill/>
          <a:ln>
            <a:noFill/>
          </a:ln>
        </p:spPr>
      </p:pic>
      <p:sp>
        <p:nvSpPr>
          <p:cNvPr id="68" name="Shape 68"/>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69" name="Shape 69"/>
          <p:cNvSpPr txBox="1">
            <a:spLocks noGrp="1"/>
          </p:cNvSpPr>
          <p:nvPr>
            <p:ph type="body" idx="1"/>
          </p:nvPr>
        </p:nvSpPr>
        <p:spPr>
          <a:xfrm>
            <a:off x="457200" y="1947325"/>
            <a:ext cx="8229600" cy="4647600"/>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Why should we care about Lambda Expression?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457200" y="2500777"/>
            <a:ext cx="8341499" cy="2126699"/>
          </a:xfrm>
          <a:prstGeom prst="rect">
            <a:avLst/>
          </a:prstGeom>
        </p:spPr>
        <p:txBody>
          <a:bodyPr lIns="91425" tIns="91425" rIns="91425" bIns="91425" anchor="t" anchorCtr="0">
            <a:noAutofit/>
          </a:bodyPr>
          <a:lstStyle/>
          <a:p>
            <a:pPr lvl="0" rtl="0">
              <a:lnSpc>
                <a:spcPct val="115000"/>
              </a:lnSpc>
              <a:spcBef>
                <a:spcPts val="0"/>
              </a:spcBef>
              <a:buClr>
                <a:srgbClr val="000000"/>
              </a:buClr>
              <a:buSzPct val="44000"/>
              <a:buFont typeface="Arial"/>
              <a:buNone/>
            </a:pPr>
            <a:r>
              <a:rPr lang="en" sz="2500" dirty="0" smtClean="0">
                <a:solidFill>
                  <a:schemeClr val="dk1"/>
                </a:solidFill>
              </a:rPr>
              <a:t>Example:</a:t>
            </a:r>
            <a:endParaRPr lang="en" sz="2500" dirty="0">
              <a:solidFill>
                <a:schemeClr val="dk1"/>
              </a:solidFill>
            </a:endParaRPr>
          </a:p>
          <a:p>
            <a:pPr lvl="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Comparator</a:t>
            </a:r>
            <a:r>
              <a:rPr lang="en" sz="1800" b="1" dirty="0">
                <a:solidFill>
                  <a:schemeClr val="dk1"/>
                </a:solidFill>
                <a:latin typeface="Courier New"/>
                <a:ea typeface="Courier New"/>
                <a:cs typeface="Courier New"/>
                <a:sym typeface="Courier New"/>
              </a:rPr>
              <a:t>&lt;</a:t>
            </a:r>
            <a:r>
              <a:rPr lang="en" sz="1800" dirty="0">
                <a:solidFill>
                  <a:schemeClr val="dk1"/>
                </a:solidFill>
                <a:latin typeface="Courier New"/>
                <a:ea typeface="Courier New"/>
                <a:cs typeface="Courier New"/>
                <a:sym typeface="Courier New"/>
              </a:rPr>
              <a:t>Person</a:t>
            </a:r>
            <a:r>
              <a:rPr lang="en" sz="1800" b="1" dirty="0">
                <a:solidFill>
                  <a:schemeClr val="dk1"/>
                </a:solidFill>
                <a:latin typeface="Courier New"/>
                <a:ea typeface="Courier New"/>
                <a:cs typeface="Courier New"/>
                <a:sym typeface="Courier New"/>
              </a:rPr>
              <a:t>&gt; </a:t>
            </a:r>
            <a:r>
              <a:rPr lang="en" sz="1800" dirty="0">
                <a:solidFill>
                  <a:schemeClr val="dk1"/>
                </a:solidFill>
                <a:latin typeface="Courier New"/>
                <a:ea typeface="Courier New"/>
                <a:cs typeface="Courier New"/>
                <a:sym typeface="Courier New"/>
              </a:rPr>
              <a:t>byAge</a:t>
            </a:r>
            <a:r>
              <a:rPr lang="en" sz="1800" b="1" dirty="0">
                <a:solidFill>
                  <a:schemeClr val="dk1"/>
                </a:solidFill>
                <a:latin typeface="Courier New"/>
                <a:ea typeface="Courier New"/>
                <a:cs typeface="Courier New"/>
                <a:sym typeface="Courier New"/>
              </a:rPr>
              <a:t> = </a:t>
            </a:r>
            <a:r>
              <a:rPr lang="en" sz="1800" b="1" dirty="0">
                <a:solidFill>
                  <a:srgbClr val="0000FF"/>
                </a:solidFill>
                <a:latin typeface="Courier New"/>
                <a:ea typeface="Courier New"/>
                <a:cs typeface="Courier New"/>
                <a:sym typeface="Courier New"/>
              </a:rPr>
              <a:t>new</a:t>
            </a:r>
            <a:r>
              <a:rPr lang="en" sz="1800" dirty="0">
                <a:solidFill>
                  <a:schemeClr val="dk1"/>
                </a:solidFill>
                <a:latin typeface="Courier New"/>
                <a:ea typeface="Courier New"/>
                <a:cs typeface="Courier New"/>
                <a:sym typeface="Courier New"/>
              </a:rPr>
              <a:t> Comparator</a:t>
            </a:r>
            <a:r>
              <a:rPr lang="en" sz="1800" b="1" dirty="0">
                <a:solidFill>
                  <a:schemeClr val="dk1"/>
                </a:solidFill>
                <a:latin typeface="Courier New"/>
                <a:ea typeface="Courier New"/>
                <a:cs typeface="Courier New"/>
                <a:sym typeface="Courier New"/>
              </a:rPr>
              <a:t>&lt;</a:t>
            </a:r>
            <a:r>
              <a:rPr lang="en" sz="1800" dirty="0">
                <a:solidFill>
                  <a:schemeClr val="dk1"/>
                </a:solidFill>
                <a:latin typeface="Courier New"/>
                <a:ea typeface="Courier New"/>
                <a:cs typeface="Courier New"/>
                <a:sym typeface="Courier New"/>
              </a:rPr>
              <a:t>Person</a:t>
            </a:r>
            <a:r>
              <a:rPr lang="en" sz="1800" b="1" dirty="0">
                <a:solidFill>
                  <a:schemeClr val="dk1"/>
                </a:solidFill>
                <a:latin typeface="Courier New"/>
                <a:ea typeface="Courier New"/>
                <a:cs typeface="Courier New"/>
                <a:sym typeface="Courier New"/>
              </a:rPr>
              <a:t>&gt;(){</a:t>
            </a:r>
          </a:p>
          <a:p>
            <a:pPr lvl="0" rtl="0">
              <a:lnSpc>
                <a:spcPct val="115000"/>
              </a:lnSpc>
              <a:spcBef>
                <a:spcPts val="0"/>
              </a:spcBef>
              <a:buClr>
                <a:schemeClr val="dk1"/>
              </a:buClr>
              <a:buSzPct val="61111"/>
              <a:buFont typeface="Arial"/>
              <a:buNone/>
            </a:pPr>
            <a:r>
              <a:rPr lang="en" sz="1800" b="1" dirty="0">
                <a:solidFill>
                  <a:srgbClr val="0000FF"/>
                </a:solidFill>
                <a:latin typeface="Courier New"/>
                <a:ea typeface="Courier New"/>
                <a:cs typeface="Courier New"/>
                <a:sym typeface="Courier New"/>
              </a:rPr>
              <a:t>  public</a:t>
            </a:r>
            <a:r>
              <a:rPr lang="en" sz="1800" dirty="0">
                <a:solidFill>
                  <a:schemeClr val="dk1"/>
                </a:solidFill>
                <a:latin typeface="Courier New"/>
                <a:ea typeface="Courier New"/>
                <a:cs typeface="Courier New"/>
                <a:sym typeface="Courier New"/>
              </a:rPr>
              <a:t> </a:t>
            </a:r>
            <a:r>
              <a:rPr lang="en" sz="1800" b="1" dirty="0">
                <a:solidFill>
                  <a:srgbClr val="660000"/>
                </a:solidFill>
                <a:latin typeface="Courier New"/>
                <a:ea typeface="Courier New"/>
                <a:cs typeface="Courier New"/>
                <a:sym typeface="Courier New"/>
              </a:rPr>
              <a:t>int</a:t>
            </a:r>
            <a:r>
              <a:rPr lang="en" sz="1800" dirty="0">
                <a:solidFill>
                  <a:schemeClr val="dk1"/>
                </a:solidFill>
                <a:latin typeface="Courier New"/>
                <a:ea typeface="Courier New"/>
                <a:cs typeface="Courier New"/>
                <a:sym typeface="Courier New"/>
              </a:rPr>
              <a:t> </a:t>
            </a:r>
            <a:r>
              <a:rPr lang="en" sz="1800" dirty="0">
                <a:solidFill>
                  <a:srgbClr val="0000CC"/>
                </a:solidFill>
                <a:latin typeface="Courier New"/>
                <a:ea typeface="Courier New"/>
                <a:cs typeface="Courier New"/>
                <a:sym typeface="Courier New"/>
              </a:rPr>
              <a:t>compare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Person p1, Person p2</a:t>
            </a:r>
            <a:r>
              <a:rPr lang="en" sz="1800" b="1"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61111"/>
              <a:buFont typeface="Arial"/>
              <a:buNone/>
            </a:pPr>
            <a:r>
              <a:rPr lang="en" sz="1800" b="1" dirty="0">
                <a:solidFill>
                  <a:srgbClr val="0000FF"/>
                </a:solidFill>
                <a:latin typeface="Courier New"/>
                <a:ea typeface="Courier New"/>
                <a:cs typeface="Courier New"/>
                <a:sym typeface="Courier New"/>
              </a:rPr>
              <a:t>  		return</a:t>
            </a:r>
            <a:r>
              <a:rPr lang="en" sz="1800" dirty="0">
                <a:solidFill>
                  <a:schemeClr val="dk1"/>
                </a:solidFill>
                <a:latin typeface="Courier New"/>
                <a:ea typeface="Courier New"/>
                <a:cs typeface="Courier New"/>
                <a:sym typeface="Courier New"/>
              </a:rPr>
              <a:t> p1.</a:t>
            </a:r>
            <a:r>
              <a:rPr lang="en" sz="1800" dirty="0">
                <a:solidFill>
                  <a:srgbClr val="0000CC"/>
                </a:solidFill>
                <a:latin typeface="Courier New"/>
                <a:ea typeface="Courier New"/>
                <a:cs typeface="Courier New"/>
                <a:sym typeface="Courier New"/>
              </a:rPr>
              <a:t>getAge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r>
              <a:rPr lang="en" sz="1800" dirty="0">
                <a:solidFill>
                  <a:srgbClr val="0000CC"/>
                </a:solidFill>
                <a:latin typeface="Courier New"/>
                <a:ea typeface="Courier New"/>
                <a:cs typeface="Courier New"/>
                <a:sym typeface="Courier New"/>
              </a:rPr>
              <a:t>compareTo</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p2.</a:t>
            </a:r>
            <a:r>
              <a:rPr lang="en" sz="1800" dirty="0">
                <a:solidFill>
                  <a:srgbClr val="0000CC"/>
                </a:solidFill>
                <a:latin typeface="Courier New"/>
                <a:ea typeface="Courier New"/>
                <a:cs typeface="Courier New"/>
                <a:sym typeface="Courier New"/>
              </a:rPr>
              <a:t>getAge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p>
          <a:p>
            <a:pPr lvl="0" rtl="0">
              <a:lnSpc>
                <a:spcPct val="115000"/>
              </a:lnSpc>
              <a:spcBef>
                <a:spcPts val="0"/>
              </a:spcBef>
              <a:buNone/>
            </a:pPr>
            <a:r>
              <a:rPr lang="en" sz="1800" b="1" dirty="0">
                <a:solidFill>
                  <a:schemeClr val="dk1"/>
                </a:solidFill>
                <a:latin typeface="Courier New"/>
                <a:ea typeface="Courier New"/>
                <a:cs typeface="Courier New"/>
                <a:sym typeface="Courier New"/>
              </a:rPr>
              <a:t>  }</a:t>
            </a:r>
          </a:p>
          <a:p>
            <a:pPr lvl="0" rtl="0">
              <a:lnSpc>
                <a:spcPct val="115000"/>
              </a:lnSpc>
              <a:spcBef>
                <a:spcPts val="0"/>
              </a:spcBef>
              <a:buClr>
                <a:schemeClr val="dk1"/>
              </a:buClr>
              <a:buSzPct val="61111"/>
              <a:buFont typeface="Arial"/>
              <a:buNone/>
            </a:pP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p>
          <a:p>
            <a:pPr lvl="0" rtl="0">
              <a:spcBef>
                <a:spcPts val="0"/>
              </a:spcBef>
              <a:buNone/>
            </a:pPr>
            <a:endParaRPr sz="2000" dirty="0"/>
          </a:p>
        </p:txBody>
      </p:sp>
      <p:pic>
        <p:nvPicPr>
          <p:cNvPr id="75" name="Shape 75"/>
          <p:cNvPicPr preferRelativeResize="0"/>
          <p:nvPr/>
        </p:nvPicPr>
        <p:blipFill>
          <a:blip r:embed="rId3">
            <a:alphaModFix/>
          </a:blip>
          <a:stretch>
            <a:fillRect/>
          </a:stretch>
        </p:blipFill>
        <p:spPr>
          <a:xfrm>
            <a:off x="7186450" y="6323900"/>
            <a:ext cx="1500187" cy="485775"/>
          </a:xfrm>
          <a:prstGeom prst="rect">
            <a:avLst/>
          </a:prstGeom>
          <a:noFill/>
          <a:ln>
            <a:noFill/>
          </a:ln>
        </p:spPr>
      </p:pic>
      <p:sp>
        <p:nvSpPr>
          <p:cNvPr id="76" name="Shape 76"/>
          <p:cNvSpPr txBox="1">
            <a:spLocks noGrp="1"/>
          </p:cNvSpPr>
          <p:nvPr>
            <p:ph type="title"/>
          </p:nvPr>
        </p:nvSpPr>
        <p:spPr>
          <a:xfrm>
            <a:off x="457200" y="281600"/>
            <a:ext cx="8229600" cy="1552799"/>
          </a:xfrm>
          <a:prstGeom prst="rect">
            <a:avLst/>
          </a:prstGeom>
        </p:spPr>
        <p:txBody>
          <a:bodyPr lIns="91425" tIns="91425" rIns="91425" bIns="91425" anchor="b" anchorCtr="0">
            <a:noAutofit/>
          </a:bodyPr>
          <a:lstStyle/>
          <a:p>
            <a:pPr lvl="0" rtl="0">
              <a:spcBef>
                <a:spcPts val="0"/>
              </a:spcBef>
              <a:buNone/>
            </a:pPr>
            <a:r>
              <a:rPr lang="en"/>
              <a:t>Lambda Expression</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1000"/>
                                        <p:tgtEl>
                                          <p:spTgt spid="7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345150" y="2023525"/>
            <a:ext cx="8628900" cy="2126699"/>
          </a:xfrm>
          <a:prstGeom prst="rect">
            <a:avLst/>
          </a:prstGeom>
        </p:spPr>
        <p:txBody>
          <a:bodyPr lIns="91425" tIns="91425" rIns="91425" bIns="91425" anchor="t" anchorCtr="0">
            <a:noAutofit/>
          </a:bodyPr>
          <a:lstStyle/>
          <a:p>
            <a:pPr lvl="0" rtl="0">
              <a:lnSpc>
                <a:spcPct val="115000"/>
              </a:lnSpc>
              <a:spcBef>
                <a:spcPts val="0"/>
              </a:spcBef>
              <a:buNone/>
            </a:pPr>
            <a:r>
              <a:rPr lang="en" sz="2500">
                <a:solidFill>
                  <a:schemeClr val="dk1"/>
                </a:solidFill>
              </a:rPr>
              <a:t>Example 1: with lambda</a:t>
            </a:r>
          </a:p>
          <a:p>
            <a:pPr lvl="0" rtl="0">
              <a:lnSpc>
                <a:spcPct val="115000"/>
              </a:lnSpc>
              <a:spcBef>
                <a:spcPts val="0"/>
              </a:spcBef>
              <a:buNone/>
            </a:pPr>
            <a:r>
              <a:rPr lang="en" sz="1800">
                <a:solidFill>
                  <a:schemeClr val="dk1"/>
                </a:solidFill>
                <a:latin typeface="Courier New"/>
                <a:ea typeface="Courier New"/>
                <a:cs typeface="Courier New"/>
                <a:sym typeface="Courier New"/>
              </a:rPr>
              <a:t>Comparator</a:t>
            </a:r>
            <a:r>
              <a:rPr lang="en" sz="1800" b="1">
                <a:solidFill>
                  <a:schemeClr val="dk1"/>
                </a:solidFill>
                <a:latin typeface="Courier New"/>
                <a:ea typeface="Courier New"/>
                <a:cs typeface="Courier New"/>
                <a:sym typeface="Courier New"/>
              </a:rPr>
              <a:t>&lt;</a:t>
            </a:r>
            <a:r>
              <a:rPr lang="en" sz="1800">
                <a:solidFill>
                  <a:schemeClr val="dk1"/>
                </a:solidFill>
                <a:latin typeface="Courier New"/>
                <a:ea typeface="Courier New"/>
                <a:cs typeface="Courier New"/>
                <a:sym typeface="Courier New"/>
              </a:rPr>
              <a:t>Person</a:t>
            </a:r>
            <a:r>
              <a:rPr lang="en" sz="1800" b="1">
                <a:solidFill>
                  <a:schemeClr val="dk1"/>
                </a:solidFill>
                <a:latin typeface="Courier New"/>
                <a:ea typeface="Courier New"/>
                <a:cs typeface="Courier New"/>
                <a:sym typeface="Courier New"/>
              </a:rPr>
              <a:t>&gt; </a:t>
            </a:r>
            <a:r>
              <a:rPr lang="en" sz="1800">
                <a:solidFill>
                  <a:schemeClr val="dk1"/>
                </a:solidFill>
                <a:latin typeface="Courier New"/>
                <a:ea typeface="Courier New"/>
                <a:cs typeface="Courier New"/>
                <a:sym typeface="Courier New"/>
              </a:rPr>
              <a:t>byAge</a:t>
            </a:r>
            <a:r>
              <a:rPr lang="en" sz="1800" b="1">
                <a:solidFill>
                  <a:schemeClr val="dk1"/>
                </a:solidFill>
                <a:latin typeface="Courier New"/>
                <a:ea typeface="Courier New"/>
                <a:cs typeface="Courier New"/>
                <a:sym typeface="Courier New"/>
              </a:rPr>
              <a:t> = </a:t>
            </a:r>
          </a:p>
          <a:p>
            <a:pPr lvl="0" rtl="0">
              <a:lnSpc>
                <a:spcPct val="115000"/>
              </a:lnSpc>
              <a:spcBef>
                <a:spcPts val="0"/>
              </a:spcBef>
              <a:buNone/>
            </a:pPr>
            <a:r>
              <a:rPr lang="en" sz="1800">
                <a:solidFill>
                  <a:schemeClr val="dk1"/>
                </a:solidFill>
                <a:latin typeface="Courier New"/>
                <a:ea typeface="Courier New"/>
                <a:cs typeface="Courier New"/>
                <a:sym typeface="Courier New"/>
              </a:rPr>
              <a:t>(Person p1, Person p2) -&gt; p1.</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r>
              <a:rPr lang="en" sz="1800">
                <a:solidFill>
                  <a:srgbClr val="0000CC"/>
                </a:solidFill>
                <a:latin typeface="Courier New"/>
                <a:ea typeface="Courier New"/>
                <a:cs typeface="Courier New"/>
                <a:sym typeface="Courier New"/>
              </a:rPr>
              <a:t>compareTo</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p2.</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83" name="Shape 83"/>
          <p:cNvPicPr preferRelativeResize="0"/>
          <p:nvPr/>
        </p:nvPicPr>
        <p:blipFill>
          <a:blip r:embed="rId3">
            <a:alphaModFix/>
          </a:blip>
          <a:stretch>
            <a:fillRect/>
          </a:stretch>
        </p:blipFill>
        <p:spPr>
          <a:xfrm>
            <a:off x="7186600" y="6263375"/>
            <a:ext cx="1500187" cy="485775"/>
          </a:xfrm>
          <a:prstGeom prst="rect">
            <a:avLst/>
          </a:prstGeom>
          <a:noFill/>
          <a:ln>
            <a:noFill/>
          </a:ln>
        </p:spPr>
      </p:pic>
      <p:sp>
        <p:nvSpPr>
          <p:cNvPr id="84" name="Shape 84"/>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85" name="Shape 85"/>
          <p:cNvSpPr txBox="1"/>
          <p:nvPr/>
        </p:nvSpPr>
        <p:spPr>
          <a:xfrm>
            <a:off x="405175" y="4186825"/>
            <a:ext cx="8281499" cy="22608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500">
                <a:solidFill>
                  <a:schemeClr val="dk1"/>
                </a:solidFill>
              </a:rPr>
              <a:t>Example 2: with lambda</a:t>
            </a:r>
          </a:p>
          <a:p>
            <a:pPr lvl="0" rtl="0">
              <a:lnSpc>
                <a:spcPct val="115000"/>
              </a:lnSpc>
              <a:spcBef>
                <a:spcPts val="0"/>
              </a:spcBef>
              <a:buNone/>
            </a:pPr>
            <a:r>
              <a:rPr lang="en" sz="1800">
                <a:solidFill>
                  <a:schemeClr val="dk1"/>
                </a:solidFill>
                <a:latin typeface="Courier New"/>
                <a:ea typeface="Courier New"/>
                <a:cs typeface="Courier New"/>
                <a:sym typeface="Courier New"/>
              </a:rPr>
              <a:t>testButton.</a:t>
            </a:r>
            <a:r>
              <a:rPr lang="en" sz="1800">
                <a:solidFill>
                  <a:srgbClr val="0000CC"/>
                </a:solidFill>
                <a:latin typeface="Courier New"/>
                <a:ea typeface="Courier New"/>
                <a:cs typeface="Courier New"/>
                <a:sym typeface="Courier New"/>
              </a:rPr>
              <a:t>addActionListener</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e </a:t>
            </a:r>
            <a:r>
              <a:rPr lang="en" sz="1800" b="1">
                <a:solidFill>
                  <a:schemeClr val="dk1"/>
                </a:solidFill>
                <a:latin typeface="Courier New"/>
                <a:ea typeface="Courier New"/>
                <a:cs typeface="Courier New"/>
                <a:sym typeface="Courier New"/>
              </a:rPr>
              <a:t>-&gt;</a:t>
            </a:r>
            <a:r>
              <a:rPr lang="en" sz="1800">
                <a:solidFill>
                  <a:schemeClr val="dk1"/>
                </a:solidFill>
                <a:latin typeface="Courier New"/>
                <a:ea typeface="Courier New"/>
                <a:cs typeface="Courier New"/>
                <a:sym typeface="Courier New"/>
              </a:rPr>
              <a:t> System.out.</a:t>
            </a:r>
            <a:r>
              <a:rPr lang="en" sz="1800">
                <a:solidFill>
                  <a:srgbClr val="0000CC"/>
                </a:solidFill>
                <a:latin typeface="Courier New"/>
                <a:ea typeface="Courier New"/>
                <a:cs typeface="Courier New"/>
                <a:sym typeface="Courier New"/>
              </a:rPr>
              <a:t>println</a:t>
            </a:r>
            <a:r>
              <a:rPr lang="en" sz="1800" b="1">
                <a:solidFill>
                  <a:schemeClr val="dk1"/>
                </a:solidFill>
                <a:latin typeface="Courier New"/>
                <a:ea typeface="Courier New"/>
                <a:cs typeface="Courier New"/>
                <a:sym typeface="Courier New"/>
              </a:rPr>
              <a:t>(</a:t>
            </a:r>
            <a:r>
              <a:rPr lang="en" sz="1800">
                <a:solidFill>
                  <a:srgbClr val="9E7BFF"/>
                </a:solidFill>
                <a:latin typeface="Courier New"/>
                <a:ea typeface="Courier New"/>
                <a:cs typeface="Courier New"/>
                <a:sym typeface="Courier New"/>
              </a:rPr>
              <a:t>“Hello Lambda"</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1000"/>
                                        <p:tgtEl>
                                          <p:spTgt spid="8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1000"/>
                                        <p:tgtEl>
                                          <p:spTgt spid="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7186600" y="6255275"/>
            <a:ext cx="1500187" cy="485775"/>
          </a:xfrm>
          <a:prstGeom prst="rect">
            <a:avLst/>
          </a:prstGeom>
          <a:noFill/>
          <a:ln>
            <a:noFill/>
          </a:ln>
        </p:spPr>
      </p:pic>
      <p:sp>
        <p:nvSpPr>
          <p:cNvPr id="91" name="Shape 91"/>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92" name="Shape 92"/>
          <p:cNvSpPr txBox="1">
            <a:spLocks noGrp="1"/>
          </p:cNvSpPr>
          <p:nvPr>
            <p:ph type="body" idx="1"/>
          </p:nvPr>
        </p:nvSpPr>
        <p:spPr>
          <a:xfrm>
            <a:off x="457200" y="1947325"/>
            <a:ext cx="8229600" cy="4405800"/>
          </a:xfrm>
          <a:prstGeom prst="rect">
            <a:avLst/>
          </a:prstGeom>
        </p:spPr>
        <p:txBody>
          <a:bodyPr lIns="91425" tIns="91425" rIns="91425" bIns="91425" anchor="ctr" anchorCtr="0">
            <a:noAutofit/>
          </a:bodyPr>
          <a:lstStyle/>
          <a:p>
            <a:pPr marL="0" lvl="0" indent="0" algn="ctr" rtl="0">
              <a:spcBef>
                <a:spcPts val="0"/>
              </a:spcBef>
              <a:buNone/>
            </a:pPr>
            <a:r>
              <a:rPr lang="en" sz="4400">
                <a:solidFill>
                  <a:schemeClr val="dk1"/>
                </a:solidFill>
              </a:rPr>
              <a:t>Lambda Syntax</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345150" y="2570800"/>
            <a:ext cx="8628900" cy="468000"/>
          </a:xfrm>
          <a:prstGeom prst="rect">
            <a:avLst/>
          </a:prstGeom>
        </p:spPr>
        <p:txBody>
          <a:bodyPr lIns="91425" tIns="91425" rIns="91425" bIns="91425" anchor="t" anchorCtr="0">
            <a:noAutofit/>
          </a:bodyPr>
          <a:lstStyle/>
          <a:p>
            <a:pPr lvl="0" rtl="0">
              <a:lnSpc>
                <a:spcPct val="115000"/>
              </a:lnSpc>
              <a:spcBef>
                <a:spcPts val="0"/>
              </a:spcBef>
              <a:buNone/>
            </a:pPr>
            <a:r>
              <a:rPr lang="en" sz="1800">
                <a:solidFill>
                  <a:schemeClr val="dk1"/>
                </a:solidFill>
                <a:latin typeface="Courier New"/>
                <a:ea typeface="Courier New"/>
                <a:cs typeface="Courier New"/>
                <a:sym typeface="Courier New"/>
              </a:rPr>
              <a:t>(Person p1, Person p2) -&gt; p1.</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r>
              <a:rPr lang="en" sz="1800">
                <a:solidFill>
                  <a:srgbClr val="0000CC"/>
                </a:solidFill>
                <a:latin typeface="Courier New"/>
                <a:ea typeface="Courier New"/>
                <a:cs typeface="Courier New"/>
                <a:sym typeface="Courier New"/>
              </a:rPr>
              <a:t>compareTo</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p2.</a:t>
            </a:r>
            <a:r>
              <a:rPr lang="en" sz="1800">
                <a:solidFill>
                  <a:srgbClr val="0000CC"/>
                </a:solidFill>
                <a:latin typeface="Courier New"/>
                <a:ea typeface="Courier New"/>
                <a:cs typeface="Courier New"/>
                <a:sym typeface="Courier New"/>
              </a:rPr>
              <a:t>getAge</a:t>
            </a:r>
            <a:r>
              <a:rPr lang="en" sz="1800" b="1">
                <a:solidFill>
                  <a:schemeClr val="dk1"/>
                </a:solidFill>
                <a:latin typeface="Courier New"/>
                <a:ea typeface="Courier New"/>
                <a:cs typeface="Courier New"/>
                <a:sym typeface="Courier New"/>
              </a:rPr>
              <a:t>())</a:t>
            </a:r>
            <a:r>
              <a:rPr lang="en" sz="1800">
                <a:solidFill>
                  <a:schemeClr val="dk1"/>
                </a:solidFill>
                <a:latin typeface="Courier New"/>
                <a:ea typeface="Courier New"/>
                <a:cs typeface="Courier New"/>
                <a:sym typeface="Courier New"/>
              </a:rPr>
              <a:t>;</a:t>
            </a:r>
          </a:p>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sz="2000"/>
          </a:p>
        </p:txBody>
      </p:sp>
      <p:pic>
        <p:nvPicPr>
          <p:cNvPr id="98" name="Shape 98"/>
          <p:cNvPicPr preferRelativeResize="0"/>
          <p:nvPr/>
        </p:nvPicPr>
        <p:blipFill>
          <a:blip r:embed="rId3">
            <a:alphaModFix/>
          </a:blip>
          <a:stretch>
            <a:fillRect/>
          </a:stretch>
        </p:blipFill>
        <p:spPr>
          <a:xfrm>
            <a:off x="7186600" y="6260075"/>
            <a:ext cx="1500187" cy="485775"/>
          </a:xfrm>
          <a:prstGeom prst="rect">
            <a:avLst/>
          </a:prstGeom>
          <a:noFill/>
          <a:ln>
            <a:noFill/>
          </a:ln>
        </p:spPr>
      </p:pic>
      <p:sp>
        <p:nvSpPr>
          <p:cNvPr id="99" name="Shape 99"/>
          <p:cNvSpPr txBox="1">
            <a:spLocks noGrp="1"/>
          </p:cNvSpPr>
          <p:nvPr>
            <p:ph type="title"/>
          </p:nvPr>
        </p:nvSpPr>
        <p:spPr>
          <a:xfrm>
            <a:off x="457200" y="281600"/>
            <a:ext cx="8229600" cy="1515300"/>
          </a:xfrm>
          <a:prstGeom prst="rect">
            <a:avLst/>
          </a:prstGeom>
        </p:spPr>
        <p:txBody>
          <a:bodyPr lIns="91425" tIns="91425" rIns="91425" bIns="91425" anchor="b" anchorCtr="0">
            <a:noAutofit/>
          </a:bodyPr>
          <a:lstStyle/>
          <a:p>
            <a:pPr lvl="0" rtl="0">
              <a:spcBef>
                <a:spcPts val="0"/>
              </a:spcBef>
              <a:buNone/>
            </a:pPr>
            <a:r>
              <a:rPr lang="en"/>
              <a:t>Lambda Expression</a:t>
            </a:r>
          </a:p>
        </p:txBody>
      </p:sp>
      <p:sp>
        <p:nvSpPr>
          <p:cNvPr id="100" name="Shape 100"/>
          <p:cNvSpPr txBox="1"/>
          <p:nvPr/>
        </p:nvSpPr>
        <p:spPr>
          <a:xfrm>
            <a:off x="405175" y="4186825"/>
            <a:ext cx="8281499" cy="21768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a:p>
        </p:txBody>
      </p:sp>
      <p:grpSp>
        <p:nvGrpSpPr>
          <p:cNvPr id="101" name="Shape 101"/>
          <p:cNvGrpSpPr/>
          <p:nvPr/>
        </p:nvGrpSpPr>
        <p:grpSpPr>
          <a:xfrm>
            <a:off x="497550" y="3033400"/>
            <a:ext cx="2893800" cy="960200"/>
            <a:chOff x="497550" y="3033400"/>
            <a:chExt cx="2893800" cy="960200"/>
          </a:xfrm>
        </p:grpSpPr>
        <p:grpSp>
          <p:nvGrpSpPr>
            <p:cNvPr id="102" name="Shape 102"/>
            <p:cNvGrpSpPr/>
            <p:nvPr/>
          </p:nvGrpSpPr>
          <p:grpSpPr>
            <a:xfrm>
              <a:off x="497550" y="3033400"/>
              <a:ext cx="2893800" cy="332900"/>
              <a:chOff x="497550" y="2728600"/>
              <a:chExt cx="2893800" cy="332900"/>
            </a:xfrm>
          </p:grpSpPr>
          <p:cxnSp>
            <p:nvCxnSpPr>
              <p:cNvPr id="103" name="Shape 103"/>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04" name="Shape 104"/>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05" name="Shape 105"/>
            <p:cNvSpPr txBox="1"/>
            <p:nvPr/>
          </p:nvSpPr>
          <p:spPr>
            <a:xfrm>
              <a:off x="879000" y="3290100"/>
              <a:ext cx="2272499" cy="703500"/>
            </a:xfrm>
            <a:prstGeom prst="rect">
              <a:avLst/>
            </a:prstGeom>
            <a:noFill/>
            <a:ln>
              <a:noFill/>
            </a:ln>
          </p:spPr>
          <p:txBody>
            <a:bodyPr lIns="91425" tIns="91425" rIns="91425" bIns="91425" anchor="t" anchorCtr="0">
              <a:noAutofit/>
            </a:bodyPr>
            <a:lstStyle/>
            <a:p>
              <a:pPr>
                <a:spcBef>
                  <a:spcPts val="0"/>
                </a:spcBef>
                <a:buNone/>
              </a:pPr>
              <a:r>
                <a:rPr lang="en" sz="1800"/>
                <a:t>Lambda parameters</a:t>
              </a:r>
            </a:p>
          </p:txBody>
        </p:sp>
      </p:grpSp>
      <p:grpSp>
        <p:nvGrpSpPr>
          <p:cNvPr id="106" name="Shape 106"/>
          <p:cNvGrpSpPr/>
          <p:nvPr/>
        </p:nvGrpSpPr>
        <p:grpSpPr>
          <a:xfrm>
            <a:off x="3966382" y="3033400"/>
            <a:ext cx="4692296" cy="960187"/>
            <a:chOff x="3966382" y="3033400"/>
            <a:chExt cx="4692296" cy="960187"/>
          </a:xfrm>
        </p:grpSpPr>
        <p:grpSp>
          <p:nvGrpSpPr>
            <p:cNvPr id="107" name="Shape 107"/>
            <p:cNvGrpSpPr/>
            <p:nvPr/>
          </p:nvGrpSpPr>
          <p:grpSpPr>
            <a:xfrm>
              <a:off x="3966382" y="3033400"/>
              <a:ext cx="4692296" cy="332900"/>
              <a:chOff x="497550" y="2728600"/>
              <a:chExt cx="2893800" cy="332900"/>
            </a:xfrm>
          </p:grpSpPr>
          <p:cxnSp>
            <p:nvCxnSpPr>
              <p:cNvPr id="108" name="Shape 108"/>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09" name="Shape 109"/>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10" name="Shape 110"/>
            <p:cNvSpPr txBox="1"/>
            <p:nvPr/>
          </p:nvSpPr>
          <p:spPr>
            <a:xfrm>
              <a:off x="5356350" y="3290087"/>
              <a:ext cx="2272499" cy="703500"/>
            </a:xfrm>
            <a:prstGeom prst="rect">
              <a:avLst/>
            </a:prstGeom>
            <a:noFill/>
            <a:ln>
              <a:noFill/>
            </a:ln>
          </p:spPr>
          <p:txBody>
            <a:bodyPr lIns="91425" tIns="91425" rIns="91425" bIns="91425" anchor="t" anchorCtr="0">
              <a:noAutofit/>
            </a:bodyPr>
            <a:lstStyle/>
            <a:p>
              <a:pPr lvl="0" rtl="0">
                <a:spcBef>
                  <a:spcPts val="0"/>
                </a:spcBef>
                <a:buNone/>
              </a:pPr>
              <a:r>
                <a:rPr lang="en" sz="1800"/>
                <a:t>Lambda body</a:t>
              </a:r>
            </a:p>
          </p:txBody>
        </p:sp>
      </p:grpSp>
      <p:grpSp>
        <p:nvGrpSpPr>
          <p:cNvPr id="111" name="Shape 111"/>
          <p:cNvGrpSpPr/>
          <p:nvPr/>
        </p:nvGrpSpPr>
        <p:grpSpPr>
          <a:xfrm>
            <a:off x="3391025" y="1954300"/>
            <a:ext cx="844500" cy="703500"/>
            <a:chOff x="3391025" y="1954300"/>
            <a:chExt cx="844500" cy="703500"/>
          </a:xfrm>
        </p:grpSpPr>
        <p:grpSp>
          <p:nvGrpSpPr>
            <p:cNvPr id="112" name="Shape 112"/>
            <p:cNvGrpSpPr/>
            <p:nvPr/>
          </p:nvGrpSpPr>
          <p:grpSpPr>
            <a:xfrm rot="10800000" flipH="1">
              <a:off x="3523295" y="2324899"/>
              <a:ext cx="499759" cy="332900"/>
              <a:chOff x="497550" y="2728600"/>
              <a:chExt cx="2893800" cy="332900"/>
            </a:xfrm>
          </p:grpSpPr>
          <p:cxnSp>
            <p:nvCxnSpPr>
              <p:cNvPr id="113" name="Shape 113"/>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14" name="Shape 114"/>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15" name="Shape 115"/>
            <p:cNvSpPr txBox="1"/>
            <p:nvPr/>
          </p:nvSpPr>
          <p:spPr>
            <a:xfrm>
              <a:off x="3391025" y="1954300"/>
              <a:ext cx="844500" cy="468000"/>
            </a:xfrm>
            <a:prstGeom prst="rect">
              <a:avLst/>
            </a:prstGeom>
            <a:noFill/>
            <a:ln>
              <a:noFill/>
            </a:ln>
          </p:spPr>
          <p:txBody>
            <a:bodyPr lIns="91425" tIns="91425" rIns="91425" bIns="91425" anchor="t" anchorCtr="0">
              <a:noAutofit/>
            </a:bodyPr>
            <a:lstStyle/>
            <a:p>
              <a:pPr lvl="0" rtl="0">
                <a:spcBef>
                  <a:spcPts val="0"/>
                </a:spcBef>
                <a:buNone/>
              </a:pPr>
              <a:r>
                <a:rPr lang="en" sz="1800"/>
                <a:t>Arrow</a:t>
              </a:r>
            </a:p>
          </p:txBody>
        </p:sp>
      </p:grpSp>
      <p:sp>
        <p:nvSpPr>
          <p:cNvPr id="116" name="Shape 116"/>
          <p:cNvSpPr txBox="1"/>
          <p:nvPr/>
        </p:nvSpPr>
        <p:spPr>
          <a:xfrm>
            <a:off x="375175" y="4426925"/>
            <a:ext cx="8628900" cy="9603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The basic syntax of a lambda is either</a:t>
            </a:r>
          </a:p>
          <a:p>
            <a:pPr lvl="0" rtl="0">
              <a:lnSpc>
                <a:spcPct val="115000"/>
              </a:lnSpc>
              <a:spcBef>
                <a:spcPts val="0"/>
              </a:spcBef>
              <a:buClr>
                <a:schemeClr val="dk1"/>
              </a:buClr>
              <a:buSzPct val="61111"/>
              <a:buFont typeface="Arial"/>
              <a:buNone/>
            </a:pPr>
            <a:r>
              <a:rPr lang="en" sz="1800" b="1">
                <a:solidFill>
                  <a:schemeClr val="dk1"/>
                </a:solidFill>
                <a:latin typeface="Courier New"/>
                <a:ea typeface="Courier New"/>
                <a:cs typeface="Courier New"/>
                <a:sym typeface="Courier New"/>
              </a:rPr>
              <a:t>(</a:t>
            </a:r>
            <a:r>
              <a:rPr lang="en" sz="1800" b="1" i="1">
                <a:solidFill>
                  <a:schemeClr val="dk1"/>
                </a:solidFill>
                <a:latin typeface="Courier New"/>
                <a:ea typeface="Courier New"/>
                <a:cs typeface="Courier New"/>
                <a:sym typeface="Courier New"/>
              </a:rPr>
              <a:t>parameters</a:t>
            </a:r>
            <a:r>
              <a:rPr lang="en" sz="1800" b="1">
                <a:solidFill>
                  <a:schemeClr val="dk1"/>
                </a:solidFill>
                <a:latin typeface="Courier New"/>
                <a:ea typeface="Courier New"/>
                <a:cs typeface="Courier New"/>
                <a:sym typeface="Courier New"/>
              </a:rPr>
              <a:t>) -&gt; </a:t>
            </a:r>
            <a:r>
              <a:rPr lang="en" sz="1800" b="1" i="1">
                <a:solidFill>
                  <a:schemeClr val="dk1"/>
                </a:solidFill>
                <a:latin typeface="Courier New"/>
                <a:ea typeface="Courier New"/>
                <a:cs typeface="Courier New"/>
                <a:sym typeface="Courier New"/>
              </a:rPr>
              <a:t>expression</a:t>
            </a:r>
          </a:p>
          <a:p>
            <a:pPr>
              <a:spcBef>
                <a:spcPts val="0"/>
              </a:spcBef>
              <a:buNone/>
            </a:pPr>
            <a:endParaRPr/>
          </a:p>
        </p:txBody>
      </p:sp>
      <p:sp>
        <p:nvSpPr>
          <p:cNvPr id="117" name="Shape 117"/>
          <p:cNvSpPr txBox="1"/>
          <p:nvPr/>
        </p:nvSpPr>
        <p:spPr>
          <a:xfrm>
            <a:off x="421350" y="5311025"/>
            <a:ext cx="8628900" cy="794099"/>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or</a:t>
            </a:r>
          </a:p>
          <a:p>
            <a:pPr lvl="0" rtl="0">
              <a:lnSpc>
                <a:spcPct val="115000"/>
              </a:lnSpc>
              <a:spcBef>
                <a:spcPts val="0"/>
              </a:spcBef>
              <a:buClr>
                <a:schemeClr val="dk1"/>
              </a:buClr>
              <a:buSzPct val="61111"/>
              <a:buFont typeface="Arial"/>
              <a:buNone/>
            </a:pPr>
            <a:r>
              <a:rPr lang="en" sz="1800" b="1">
                <a:solidFill>
                  <a:schemeClr val="dk1"/>
                </a:solidFill>
                <a:latin typeface="Courier New"/>
                <a:ea typeface="Courier New"/>
                <a:cs typeface="Courier New"/>
                <a:sym typeface="Courier New"/>
              </a:rPr>
              <a:t>(</a:t>
            </a:r>
            <a:r>
              <a:rPr lang="en" sz="1800" b="1" i="1">
                <a:solidFill>
                  <a:schemeClr val="dk1"/>
                </a:solidFill>
                <a:latin typeface="Courier New"/>
                <a:ea typeface="Courier New"/>
                <a:cs typeface="Courier New"/>
                <a:sym typeface="Courier New"/>
              </a:rPr>
              <a:t>parameters</a:t>
            </a:r>
            <a:r>
              <a:rPr lang="en" sz="1800" b="1">
                <a:solidFill>
                  <a:schemeClr val="dk1"/>
                </a:solidFill>
                <a:latin typeface="Courier New"/>
                <a:ea typeface="Courier New"/>
                <a:cs typeface="Courier New"/>
                <a:sym typeface="Courier New"/>
              </a:rPr>
              <a:t>) -&gt; { </a:t>
            </a:r>
            <a:r>
              <a:rPr lang="en" sz="1800" b="1" i="1">
                <a:solidFill>
                  <a:schemeClr val="dk1"/>
                </a:solidFill>
                <a:latin typeface="Courier New"/>
                <a:ea typeface="Courier New"/>
                <a:cs typeface="Courier New"/>
                <a:sym typeface="Courier New"/>
              </a:rPr>
              <a:t>statements;</a:t>
            </a:r>
            <a:r>
              <a:rPr lang="en" sz="1800" b="1">
                <a:solidFill>
                  <a:schemeClr val="dk1"/>
                </a:solidFill>
                <a:latin typeface="Courier New"/>
                <a:ea typeface="Courier New"/>
                <a:cs typeface="Courier New"/>
                <a:sym typeface="Courier New"/>
              </a:rPr>
              <a:t> }</a:t>
            </a:r>
          </a:p>
          <a:p>
            <a:pPr>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1000"/>
                                        <p:tgtEl>
                                          <p:spTgt spid="9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2400"/>
                                        <p:tgtEl>
                                          <p:spTgt spid="10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fade">
                                      <p:cBhvr>
                                        <p:cTn id="21" dur="1000"/>
                                        <p:tgtEl>
                                          <p:spTgt spid="1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1000"/>
                                        <p:tgtEl>
                                          <p:spTgt spid="1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1841</Words>
  <Application>Microsoft Office PowerPoint</Application>
  <PresentationFormat>On-screen Show (4:3)</PresentationFormat>
  <Paragraphs>299</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Arimo</vt:lpstr>
      <vt:lpstr>Courier New</vt:lpstr>
      <vt:lpstr>modern</vt:lpstr>
      <vt:lpstr>JAVA 8 </vt:lpstr>
      <vt:lpstr>Agenda</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Lambda Expression</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Consumer Interface</vt:lpstr>
      <vt:lpstr>Interface Default and Static Methods </vt:lpstr>
      <vt:lpstr>PowerPoint Presentation</vt:lpstr>
      <vt:lpstr>Default methods</vt:lpstr>
      <vt:lpstr>Default methods</vt:lpstr>
      <vt:lpstr>Static methods</vt:lpstr>
      <vt:lpstr>Method References</vt:lpstr>
      <vt:lpstr>Method References</vt:lpstr>
      <vt:lpstr>Method References</vt:lpstr>
      <vt:lpstr>Method References</vt:lpstr>
      <vt:lpstr>Method References</vt:lpstr>
      <vt:lpstr>Method References</vt:lpstr>
      <vt:lpstr>Method References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cp:lastModifiedBy>Huy Nguyen Quoc</cp:lastModifiedBy>
  <cp:revision>6</cp:revision>
  <dcterms:modified xsi:type="dcterms:W3CDTF">2022-04-19T09:46:02Z</dcterms:modified>
</cp:coreProperties>
</file>