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7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4" r:id="rId18"/>
    <p:sldId id="286" r:id="rId19"/>
    <p:sldId id="276" r:id="rId20"/>
    <p:sldId id="288" r:id="rId21"/>
    <p:sldId id="287" r:id="rId22"/>
    <p:sldId id="275" r:id="rId23"/>
    <p:sldId id="277" r:id="rId24"/>
    <p:sldId id="285" r:id="rId25"/>
    <p:sldId id="278" r:id="rId26"/>
    <p:sldId id="279" r:id="rId27"/>
    <p:sldId id="282" r:id="rId28"/>
    <p:sldId id="284" r:id="rId29"/>
    <p:sldId id="283" r:id="rId30"/>
    <p:sldId id="289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7591" autoAdjust="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0103D-25D5-46A6-8306-8D9D93F28BE2}" type="datetimeFigureOut">
              <a:rPr lang="en-US" smtClean="0"/>
              <a:t>14/12/2018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A7A4E-5E7F-4E5E-A860-76EB8CDD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0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7AF14CC-659B-4A49-A6AA-87F850F5B0FF}" type="slidenum">
              <a:rPr kumimoji="0" lang="en-US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674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A7A4E-5E7F-4E5E-A860-76EB8CDD6B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1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1457E7-EB0A-4BB4-AC54-4654F432922F}" type="slidenum">
              <a:rPr kumimoji="0"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kumimoji="0"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96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0E5BBE-A582-4C6B-BB16-7B4A1C856BB7}" type="slidenum">
              <a:rPr kumimoji="0"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138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5B08AF-A24C-4090-99A3-D9F5AA536740}" type="slidenum">
              <a:rPr kumimoji="0" lang="en-US" altLang="en-US"/>
              <a:pPr>
                <a:spcBef>
                  <a:spcPct val="0"/>
                </a:spcBef>
              </a:pPr>
              <a:t>14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006101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A7A4E-5E7F-4E5E-A860-76EB8CDD6B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3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A7A4E-5E7F-4E5E-A860-76EB8CDD6B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67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E1496B-CED2-4F61-B0A1-2FB42A8C0F6F}" type="slidenum">
              <a:rPr kumimoji="0" lang="en-US" altLang="en-US"/>
              <a:pPr>
                <a:spcBef>
                  <a:spcPct val="0"/>
                </a:spcBef>
              </a:pPr>
              <a:t>28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53764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E1496B-CED2-4F61-B0A1-2FB42A8C0F6F}" type="slidenum">
              <a:rPr kumimoji="0" lang="en-US" altLang="en-US"/>
              <a:pPr>
                <a:spcBef>
                  <a:spcPct val="0"/>
                </a:spcBef>
              </a:pPr>
              <a:t>29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210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200" dirty="0" smtClean="0"/>
              <a:t>Java performs </a:t>
            </a:r>
            <a:r>
              <a:rPr lang="en-US" altLang="en-US" sz="1200" i="1" dirty="0" smtClean="0"/>
              <a:t>dynamic binding </a:t>
            </a:r>
            <a:r>
              <a:rPr lang="en-US" altLang="en-US" sz="1200" dirty="0" smtClean="0"/>
              <a:t>or </a:t>
            </a:r>
            <a:r>
              <a:rPr lang="en-US" altLang="en-US" sz="1200" i="1" dirty="0" smtClean="0"/>
              <a:t>late binding </a:t>
            </a:r>
            <a:r>
              <a:rPr lang="en-US" altLang="en-US" sz="1200" dirty="0" smtClean="0"/>
              <a:t>when a variable contains a polymorphic reference.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200" dirty="0" smtClean="0"/>
              <a:t>The Java Virtual Machine determines at runtime which method to call, depending on the type of object that the variable references.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A7A4E-5E7F-4E5E-A860-76EB8CDD6B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8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0A76-2C42-4A21-9614-4B4C3B062551}" type="datetime1">
              <a:rPr lang="en-US" smtClean="0"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7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0A6C-BE46-4D88-A457-9E3064A902C6}" type="datetime1">
              <a:rPr lang="en-US" smtClean="0"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B21A-C510-442E-BD85-5BAAC09EB36C}" type="datetime1">
              <a:rPr lang="en-US" smtClean="0"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4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12A1-81E9-4433-B74A-CC28B44B218F}" type="datetime1">
              <a:rPr lang="en-US" smtClean="0"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7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776C-1B3C-4F96-8D2F-E3AE7E5B8AA5}" type="datetime1">
              <a:rPr lang="en-US" smtClean="0"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6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A8B8-D17C-4FD2-94FB-DA8DA9DAADD0}" type="datetime1">
              <a:rPr lang="en-US" smtClean="0"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4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ACBA-46E8-4F0B-A749-F03D225B73E1}" type="datetime1">
              <a:rPr lang="en-US" smtClean="0"/>
              <a:t>14/12/2018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2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63E4-C710-4660-863B-D355F10F7416}" type="datetime1">
              <a:rPr lang="en-US" smtClean="0"/>
              <a:t>14/12/2018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8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C42B-A44A-4105-84AE-1490DABBA64A}" type="datetime1">
              <a:rPr lang="en-US" smtClean="0"/>
              <a:t>14/12/2018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8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3B69-97AC-43A2-B300-0F6921AAC3CE}" type="datetime1">
              <a:rPr lang="en-US" smtClean="0"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0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4D31-AB44-4159-A8FD-B9C9F33ACF47}" type="datetime1">
              <a:rPr lang="en-US" smtClean="0"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1A5C-FB15-41CE-8135-EF41F33F7F49}" type="datetime1">
              <a:rPr lang="en-US" smtClean="0"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A2D7-0AD1-4E43-AE92-C7756EFD5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RetailItem.jav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PolymorphicInterfaceDemo.java" TargetMode="External"/><Relationship Id="rId5" Type="http://schemas.openxmlformats.org/officeDocument/2006/relationships/hyperlink" Target="DvdMovie.java" TargetMode="External"/><Relationship Id="rId4" Type="http://schemas.openxmlformats.org/officeDocument/2006/relationships/hyperlink" Target="CompactDisc.java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core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7958" y="819835"/>
            <a:ext cx="6083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Instance Fields and Methods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7958" y="2293259"/>
            <a:ext cx="65993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Objects created from a class each have their own copy of instance fields</a:t>
            </a:r>
            <a:r>
              <a:rPr lang="en-US" altLang="en-US" sz="2400" dirty="0" smtClean="0"/>
              <a:t>.</a:t>
            </a:r>
          </a:p>
          <a:p>
            <a:endParaRPr lang="en-US" altLang="en-US" sz="2400" dirty="0"/>
          </a:p>
          <a:p>
            <a:r>
              <a:rPr lang="en-US" altLang="en-US" sz="2400" dirty="0"/>
              <a:t>Instance methods are methods that are </a:t>
            </a:r>
            <a:r>
              <a:rPr lang="en-US" altLang="en-US" sz="2400" u="sng" dirty="0"/>
              <a:t>not</a:t>
            </a:r>
            <a:r>
              <a:rPr lang="en-US" altLang="en-US" sz="2400" dirty="0"/>
              <a:t> declared with a special keyword, </a:t>
            </a:r>
            <a:r>
              <a:rPr lang="en-US" altLang="en-US" sz="2400" dirty="0">
                <a:latin typeface="Courier New" panose="02070309020205020404" pitchFamily="49" charset="0"/>
              </a:rPr>
              <a:t>static</a:t>
            </a:r>
            <a:r>
              <a:rPr lang="en-US" altLang="en-US" sz="2400" dirty="0"/>
              <a:t>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391400" y="1143000"/>
            <a:ext cx="48006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tabLst>
                <a:tab pos="33813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tabLst>
                <a:tab pos="33813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tabLst>
                <a:tab pos="338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tabLst>
                <a:tab pos="338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public class Rectangle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	private double width;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	private double length;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i="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	public void </a:t>
            </a:r>
            <a:r>
              <a:rPr lang="en-US" altLang="en-US" sz="1600" i="0" dirty="0" err="1">
                <a:latin typeface="Courier New" panose="02070309020205020404" pitchFamily="49" charset="0"/>
              </a:rPr>
              <a:t>setWidth</a:t>
            </a:r>
            <a:r>
              <a:rPr lang="en-US" altLang="en-US" sz="1600" i="0" dirty="0">
                <a:latin typeface="Courier New" panose="02070309020205020404" pitchFamily="49" charset="0"/>
              </a:rPr>
              <a:t>(double w)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	{</a:t>
            </a:r>
            <a:r>
              <a:rPr lang="en-US" altLang="en-US" sz="1600" i="0" dirty="0">
                <a:solidFill>
                  <a:srgbClr val="FF3300"/>
                </a:solidFill>
                <a:latin typeface="Courier New" panose="02070309020205020404" pitchFamily="49" charset="0"/>
              </a:rPr>
              <a:t>	width = w;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	public void </a:t>
            </a:r>
            <a:r>
              <a:rPr lang="en-US" altLang="en-US" sz="1600" i="0" dirty="0" err="1">
                <a:latin typeface="Courier New" panose="02070309020205020404" pitchFamily="49" charset="0"/>
              </a:rPr>
              <a:t>setLength</a:t>
            </a:r>
            <a:r>
              <a:rPr lang="en-US" altLang="en-US" sz="1600" i="0" dirty="0">
                <a:latin typeface="Courier New" panose="02070309020205020404" pitchFamily="49" charset="0"/>
              </a:rPr>
              <a:t>(double </a:t>
            </a:r>
            <a:r>
              <a:rPr lang="en-US" altLang="en-US" sz="1600" i="0" dirty="0" err="1">
                <a:latin typeface="Courier New" panose="02070309020205020404" pitchFamily="49" charset="0"/>
              </a:rPr>
              <a:t>len</a:t>
            </a:r>
            <a:r>
              <a:rPr lang="en-US" altLang="en-US" sz="1600" i="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	{</a:t>
            </a:r>
            <a:r>
              <a:rPr lang="en-US" altLang="en-US" sz="1600" i="0" dirty="0">
                <a:solidFill>
                  <a:srgbClr val="FF3300"/>
                </a:solidFill>
                <a:latin typeface="Courier New" panose="02070309020205020404" pitchFamily="49" charset="0"/>
              </a:rPr>
              <a:t>	length = </a:t>
            </a:r>
            <a:r>
              <a:rPr lang="en-US" altLang="en-US" sz="1600" i="0" dirty="0" err="1">
                <a:solidFill>
                  <a:srgbClr val="FF33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600" i="0" dirty="0">
                <a:solidFill>
                  <a:srgbClr val="FF33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	public double </a:t>
            </a:r>
            <a:r>
              <a:rPr lang="en-US" altLang="en-US" sz="1600" i="0" dirty="0" err="1">
                <a:latin typeface="Courier New" panose="02070309020205020404" pitchFamily="49" charset="0"/>
              </a:rPr>
              <a:t>getWidth</a:t>
            </a:r>
            <a:r>
              <a:rPr lang="en-US" altLang="en-US" sz="1600" i="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	{</a:t>
            </a:r>
            <a:r>
              <a:rPr lang="en-US" altLang="en-US" sz="1600" i="0" dirty="0">
                <a:solidFill>
                  <a:srgbClr val="FF3300"/>
                </a:solidFill>
                <a:latin typeface="Courier New" panose="02070309020205020404" pitchFamily="49" charset="0"/>
              </a:rPr>
              <a:t>	return width;</a:t>
            </a:r>
            <a:endParaRPr lang="en-US" altLang="en-US" sz="1600" i="0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	public double </a:t>
            </a:r>
            <a:r>
              <a:rPr lang="en-US" altLang="en-US" sz="1600" i="0" dirty="0" err="1">
                <a:latin typeface="Courier New" panose="02070309020205020404" pitchFamily="49" charset="0"/>
              </a:rPr>
              <a:t>getLength</a:t>
            </a:r>
            <a:r>
              <a:rPr lang="en-US" altLang="en-US" sz="1600" i="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	{</a:t>
            </a:r>
            <a:r>
              <a:rPr lang="en-US" altLang="en-US" sz="1600" i="0" dirty="0">
                <a:solidFill>
                  <a:srgbClr val="FF3300"/>
                </a:solidFill>
                <a:latin typeface="Courier New" panose="02070309020205020404" pitchFamily="49" charset="0"/>
              </a:rPr>
              <a:t>	return length;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	public double </a:t>
            </a:r>
            <a:r>
              <a:rPr lang="en-US" altLang="en-US" sz="1600" i="0" dirty="0" err="1">
                <a:latin typeface="Courier New" panose="02070309020205020404" pitchFamily="49" charset="0"/>
              </a:rPr>
              <a:t>getArea</a:t>
            </a:r>
            <a:r>
              <a:rPr lang="en-US" altLang="en-US" sz="1600" i="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	{	</a:t>
            </a:r>
            <a:r>
              <a:rPr lang="en-US" altLang="en-US" sz="1600" i="0" dirty="0">
                <a:solidFill>
                  <a:srgbClr val="FF3300"/>
                </a:solidFill>
                <a:latin typeface="Courier New" panose="02070309020205020404" pitchFamily="49" charset="0"/>
              </a:rPr>
              <a:t>return length * width;</a:t>
            </a:r>
            <a:endParaRPr lang="en-US" altLang="en-US" sz="1600" i="0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i="0" dirty="0"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5675" y="484319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400" dirty="0"/>
              <a:t>Instance fields and instance methods require an object to be created in order to be used</a:t>
            </a:r>
            <a:r>
              <a:rPr lang="en-US" altLang="en-US" sz="2400" dirty="0" smtClean="0"/>
              <a:t>.</a:t>
            </a:r>
          </a:p>
          <a:p>
            <a:pPr lvl="2"/>
            <a:r>
              <a:rPr lang="en-US" altLang="en-US" dirty="0">
                <a:latin typeface="Courier New" panose="02070309020205020404" pitchFamily="49" charset="0"/>
              </a:rPr>
              <a:t>Rectangle kitchen = new Rectangle();</a:t>
            </a:r>
          </a:p>
          <a:p>
            <a:pPr lvl="2"/>
            <a:r>
              <a:rPr lang="en-US" altLang="en-US" dirty="0">
                <a:latin typeface="Courier New" panose="02070309020205020404" pitchFamily="49" charset="0"/>
              </a:rPr>
              <a:t>Rectangle bedroom = new Rectangle</a:t>
            </a:r>
            <a:r>
              <a:rPr lang="en-US" altLang="en-US" dirty="0" smtClean="0">
                <a:latin typeface="Courier New" panose="02070309020205020404" pitchFamily="49" charset="0"/>
              </a:rPr>
              <a:t>();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5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9692" y="584703"/>
            <a:ext cx="4673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Static Class Members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5118" y="1926720"/>
            <a:ext cx="8419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What are Static Fields? (Draw a picture to</a:t>
            </a:r>
            <a:r>
              <a:rPr kumimoji="0" lang="en-US" alt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describe</a:t>
            </a: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244788" y="2808662"/>
            <a:ext cx="3962400" cy="3636962"/>
            <a:chOff x="1728" y="1357"/>
            <a:chExt cx="2496" cy="2291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959" y="1357"/>
              <a:ext cx="201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A4C25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A4C25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A4C25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A4C25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 err="1">
                  <a:latin typeface="Courier New" panose="02070309020205020404" pitchFamily="49" charset="0"/>
                </a:rPr>
                <a:t>instanceCount</a:t>
              </a:r>
              <a:r>
                <a:rPr lang="en-US" altLang="en-US" sz="2400" dirty="0"/>
                <a:t> field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/>
                <a:t>(static)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688" y="1968"/>
              <a:ext cx="57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A4C25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A4C25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A4C25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A4C25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3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728" y="2976"/>
              <a:ext cx="672" cy="6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A4C25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A4C25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A4C25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A4C25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Object1</a:t>
              </a: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3552" y="2976"/>
              <a:ext cx="672" cy="6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A4C25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A4C25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A4C25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A4C25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Object3</a:t>
              </a: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2640" y="2976"/>
              <a:ext cx="672" cy="6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A4C25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A4C25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A4C25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A4C25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Object2</a:t>
              </a:r>
            </a:p>
          </p:txBody>
        </p:sp>
        <p:cxnSp>
          <p:nvCxnSpPr>
            <p:cNvPr id="11" name="AutoShape 13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2064" y="2448"/>
              <a:ext cx="912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4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2976" y="2448"/>
              <a:ext cx="0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5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2976" y="2448"/>
              <a:ext cx="912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81373" y="819835"/>
            <a:ext cx="5237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What</a:t>
            </a:r>
            <a:r>
              <a:rPr kumimoji="0" lang="en-US" alt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are </a:t>
            </a: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Static Methods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729" y="1466166"/>
            <a:ext cx="5342684" cy="1449998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19200" y="3521281"/>
            <a:ext cx="8489576" cy="279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Static methods are convenient because they may be called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at the class level</a:t>
            </a: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They are typically used to create utility classes, such as the </a:t>
            </a: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/>
              </a:rPr>
              <a:t>Math</a:t>
            </a: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 class in the Java Standard Library.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Static methods </a:t>
            </a: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may not communicate </a:t>
            </a: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with </a:t>
            </a: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instance fields</a:t>
            </a: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, only static fields.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81373" y="2821598"/>
            <a:ext cx="44678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Using static Methods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742" y="516710"/>
            <a:ext cx="9923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Passing Objects as Arguments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510246" y="4816565"/>
            <a:ext cx="69056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public static void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displayRectangle</a:t>
            </a:r>
            <a:r>
              <a:rPr lang="en-US" altLang="en-US" sz="1800" b="1" dirty="0">
                <a:latin typeface="Courier New" panose="02070309020205020404" pitchFamily="49" charset="0"/>
              </a:rPr>
              <a:t>(Rectangle r)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// Display the length and width.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b="1" dirty="0">
                <a:latin typeface="Courier New" panose="02070309020205020404" pitchFamily="49" charset="0"/>
              </a:rPr>
              <a:t>("Length: " +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r.getLength</a:t>
            </a:r>
            <a:r>
              <a:rPr lang="en-US" altLang="en-US" sz="1800" b="1" dirty="0">
                <a:latin typeface="Courier New" panose="02070309020205020404" pitchFamily="49" charset="0"/>
              </a:rPr>
              <a:t>() +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	 " Width: " +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r.getWidth</a:t>
            </a:r>
            <a:r>
              <a:rPr lang="en-US" altLang="en-US" sz="1800" b="1" dirty="0"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97132" y="2753986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displayRectangle</a:t>
            </a:r>
            <a:r>
              <a:rPr lang="en-US" altLang="en-US" sz="1800" b="1" dirty="0">
                <a:latin typeface="Courier New" panose="02070309020205020404" pitchFamily="49" charset="0"/>
              </a:rPr>
              <a:t>(box);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138580" y="1000571"/>
            <a:ext cx="43717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Draw how the object box passing as argument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4860925" y="1620838"/>
            <a:ext cx="2947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A </a:t>
            </a:r>
            <a:r>
              <a:rPr lang="en-US" altLang="en-US" sz="2400">
                <a:latin typeface="Courier New" panose="02070309020205020404" pitchFamily="49" charset="0"/>
              </a:rPr>
              <a:t>Rectangle</a:t>
            </a:r>
            <a:r>
              <a:rPr lang="en-US" altLang="en-US" sz="2400"/>
              <a:t> object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953000" y="2092325"/>
            <a:ext cx="3048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length: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width: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6705600" y="2320925"/>
            <a:ext cx="12192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12.0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6705600" y="2625725"/>
            <a:ext cx="12192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5.0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514600" y="3540125"/>
            <a:ext cx="79851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Address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878138" y="31591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2895600" y="3844925"/>
            <a:ext cx="4343400" cy="457200"/>
            <a:chOff x="1776" y="2422"/>
            <a:chExt cx="2688" cy="288"/>
          </a:xfrm>
        </p:grpSpPr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464" y="256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4" name="Group 23"/>
            <p:cNvGrpSpPr>
              <a:grpSpLocks/>
            </p:cNvGrpSpPr>
            <p:nvPr/>
          </p:nvGrpSpPr>
          <p:grpSpPr bwMode="auto">
            <a:xfrm>
              <a:off x="1776" y="2422"/>
              <a:ext cx="2688" cy="170"/>
              <a:chOff x="1680" y="2422"/>
              <a:chExt cx="2784" cy="170"/>
            </a:xfrm>
          </p:grpSpPr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1680" y="2422"/>
                <a:ext cx="0" cy="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 flipV="1">
                <a:off x="1680" y="2566"/>
                <a:ext cx="2784" cy="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cxnSp>
        <p:nvCxnSpPr>
          <p:cNvPr id="17" name="AutoShape 20"/>
          <p:cNvCxnSpPr>
            <a:cxnSpLocks noChangeShapeType="1"/>
            <a:stCxn id="10" idx="3"/>
            <a:endCxn id="7" idx="1"/>
          </p:cNvCxnSpPr>
          <p:nvPr/>
        </p:nvCxnSpPr>
        <p:spPr bwMode="auto">
          <a:xfrm flipV="1">
            <a:off x="3313113" y="2587625"/>
            <a:ext cx="1639887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7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8-</a:t>
            </a:r>
            <a:fld id="{4EC8FD07-E1B7-4B59-BC57-5DF057E64176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Returning Objects from Methods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2286000" y="1371601"/>
            <a:ext cx="388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account = getAccount();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3962400" y="4267201"/>
            <a:ext cx="7391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public static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BankAccount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getAccount</a:t>
            </a:r>
            <a:r>
              <a:rPr lang="en-US" altLang="en-US" sz="2000" b="1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return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BankAccount</a:t>
            </a:r>
            <a:r>
              <a:rPr lang="en-US" altLang="en-US" sz="2000" b="1" dirty="0">
                <a:latin typeface="Courier New" panose="02070309020205020404" pitchFamily="49" charset="0"/>
              </a:rPr>
              <a:t>(balance);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19800" y="2286001"/>
            <a:ext cx="2438400" cy="466725"/>
            <a:chOff x="6019800" y="2286001"/>
            <a:chExt cx="2438400" cy="466725"/>
          </a:xfrm>
        </p:grpSpPr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6019800" y="2286001"/>
              <a:ext cx="2438400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A4C25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A4C25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A4C25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A4C25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 dirty="0">
                  <a:latin typeface="Courier New" panose="02070309020205020404" pitchFamily="49" charset="0"/>
                </a:rPr>
                <a:t>balance: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7696201" y="2362201"/>
              <a:ext cx="682625" cy="3143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A4C25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A4C25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A4C25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A4C25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>
                  <a:solidFill>
                    <a:schemeClr val="bg1"/>
                  </a:solidFill>
                </a:rPr>
                <a:t>3200.0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33600" y="1828800"/>
            <a:ext cx="3886200" cy="3581400"/>
            <a:chOff x="2133600" y="1828800"/>
            <a:chExt cx="3886200" cy="3581400"/>
          </a:xfrm>
        </p:grpSpPr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2133600" y="3048001"/>
              <a:ext cx="1143000" cy="466725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A4C25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A4C25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A4C25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A4C25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chemeClr val="hlink"/>
                  </a:solidFill>
                </a:rPr>
                <a:t>address</a:t>
              </a: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 flipV="1">
              <a:off x="2667000" y="1828800"/>
              <a:ext cx="0" cy="1219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 flipH="1">
              <a:off x="2667000" y="5410200"/>
              <a:ext cx="167640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5" name="Line 10"/>
            <p:cNvSpPr>
              <a:spLocks noChangeShapeType="1"/>
            </p:cNvSpPr>
            <p:nvPr/>
          </p:nvSpPr>
          <p:spPr bwMode="auto">
            <a:xfrm flipV="1">
              <a:off x="2667000" y="3505200"/>
              <a:ext cx="0" cy="19050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6" name="Line 11"/>
            <p:cNvSpPr>
              <a:spLocks noChangeShapeType="1"/>
            </p:cNvSpPr>
            <p:nvPr/>
          </p:nvSpPr>
          <p:spPr bwMode="auto">
            <a:xfrm flipV="1">
              <a:off x="3276600" y="2590800"/>
              <a:ext cx="2743200" cy="6858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5943601" y="1828801"/>
            <a:ext cx="2581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A </a:t>
            </a:r>
            <a:r>
              <a:rPr lang="en-US" altLang="en-US" sz="1800" dirty="0" err="1">
                <a:latin typeface="Courier New" panose="02070309020205020404" pitchFamily="49" charset="0"/>
              </a:rPr>
              <a:t>BankAccount</a:t>
            </a:r>
            <a:r>
              <a:rPr lang="en-US" altLang="en-US" sz="18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37460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4434" y="1974556"/>
            <a:ext cx="113357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Courier New" panose="02070309020205020404" pitchFamily="49" charset="0"/>
              </a:rPr>
              <a:t>Stock </a:t>
            </a:r>
            <a:r>
              <a:rPr lang="en-US" altLang="en-US" sz="2400" dirty="0" err="1">
                <a:latin typeface="Courier New" panose="02070309020205020404" pitchFamily="49" charset="0"/>
              </a:rPr>
              <a:t>xyzCompany</a:t>
            </a:r>
            <a:r>
              <a:rPr lang="en-US" altLang="en-US" sz="2400" dirty="0">
                <a:latin typeface="Courier New" panose="02070309020205020404" pitchFamily="49" charset="0"/>
              </a:rPr>
              <a:t> = new Stock ("XYZ", 9.62);</a:t>
            </a:r>
          </a:p>
          <a:p>
            <a:r>
              <a:rPr lang="en-US" altLang="en-US" sz="24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</a:rPr>
              <a:t>("The stock data is:\n" + </a:t>
            </a:r>
            <a:r>
              <a:rPr lang="en-US" altLang="en-US" sz="2400" dirty="0" err="1">
                <a:latin typeface="Courier New" panose="02070309020205020404" pitchFamily="49" charset="0"/>
              </a:rPr>
              <a:t>xyzCompany</a:t>
            </a:r>
            <a:r>
              <a:rPr lang="en-US" altLang="en-US" sz="2400" dirty="0">
                <a:latin typeface="Courier New" panose="02070309020205020404" pitchFamily="49" charset="0"/>
              </a:rPr>
              <a:t>);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What will be printed 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6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9512" y="1765158"/>
            <a:ext cx="92513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/>
              <a:t>What </a:t>
            </a:r>
            <a:r>
              <a:rPr lang="en-US" altLang="en-US" sz="2800" dirty="0"/>
              <a:t>of the objects </a:t>
            </a:r>
            <a:r>
              <a:rPr lang="en-US" altLang="en-US" sz="2800" dirty="0" smtClean="0"/>
              <a:t>are compared by default </a:t>
            </a:r>
            <a:r>
              <a:rPr lang="en-US" altLang="en-US" sz="2800" dirty="0"/>
              <a:t>operation of the </a:t>
            </a:r>
            <a:endParaRPr lang="en-US" altLang="en-US" sz="2800" dirty="0" smtClean="0"/>
          </a:p>
          <a:p>
            <a:r>
              <a:rPr lang="en-US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equals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method </a:t>
            </a:r>
            <a:r>
              <a:rPr lang="en-US" altLang="en-US" sz="2800" dirty="0" smtClean="0"/>
              <a:t>&amp; </a:t>
            </a:r>
            <a:r>
              <a:rPr lang="en-US" altLang="en-US" sz="2800" dirty="0" smtClean="0">
                <a:solidFill>
                  <a:srgbClr val="FF0000"/>
                </a:solidFill>
              </a:rPr>
              <a:t>== operator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303213"/>
            <a:ext cx="8610600" cy="992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Methods That Copy Objects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8353" y="1858097"/>
            <a:ext cx="729558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FontTx/>
              <a:buChar char="–"/>
            </a:pPr>
            <a:r>
              <a:rPr lang="en-US" altLang="en-US" sz="2400" kern="0" dirty="0">
                <a:solidFill>
                  <a:srgbClr val="000000"/>
                </a:solidFill>
                <a:latin typeface="Times New Roman"/>
                <a:cs typeface="Arial"/>
              </a:rPr>
              <a:t>Reference only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cs typeface="Arial"/>
              </a:rPr>
              <a:t>copy (give example for Stock class)</a:t>
            </a:r>
            <a:endParaRPr lang="en-US" altLang="en-US" sz="2400" kern="0" dirty="0">
              <a:solidFill>
                <a:srgbClr val="000000"/>
              </a:solidFill>
              <a:latin typeface="Times New Roman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3312" y="3759926"/>
            <a:ext cx="520206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FontTx/>
              <a:buChar char="–"/>
            </a:pPr>
            <a:r>
              <a:rPr lang="en-US" altLang="en-US" sz="2400" kern="0" dirty="0">
                <a:solidFill>
                  <a:srgbClr val="000000"/>
                </a:solidFill>
                <a:latin typeface="Times New Roman"/>
                <a:cs typeface="Arial"/>
              </a:rPr>
              <a:t>Deep copy (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cs typeface="Arial"/>
              </a:rPr>
              <a:t>correct; give example)</a:t>
            </a:r>
            <a:endParaRPr lang="en-US" altLang="en-US" sz="2400" kern="0" dirty="0">
              <a:solidFill>
                <a:srgbClr val="000000"/>
              </a:solidFill>
              <a:latin typeface="Times New Roman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18</a:t>
            </a:fld>
            <a:endParaRPr 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441178" y="764178"/>
            <a:ext cx="3313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Arial" panose="020B0604020202020204" pitchFamily="34" charset="0"/>
              </a:rPr>
              <a:t>BankAccount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 object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745978" y="1235666"/>
            <a:ext cx="2667000" cy="9906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Arial" panose="020B0604020202020204" pitchFamily="34" charset="0"/>
              </a:rPr>
              <a:t>Balance: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Arial" panose="020B0604020202020204" pitchFamily="34" charset="0"/>
              </a:rPr>
              <a:t>      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041378" y="1581741"/>
            <a:ext cx="1219200" cy="228600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500.0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36178" y="1581741"/>
            <a:ext cx="838200" cy="3048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Address</a:t>
            </a:r>
          </a:p>
        </p:txBody>
      </p:sp>
      <p:cxnSp>
        <p:nvCxnSpPr>
          <p:cNvPr id="7" name="AutoShape 9"/>
          <p:cNvCxnSpPr>
            <a:cxnSpLocks noChangeShapeType="1"/>
            <a:endCxn id="4" idx="1"/>
          </p:cNvCxnSpPr>
          <p:nvPr/>
        </p:nvCxnSpPr>
        <p:spPr bwMode="auto">
          <a:xfrm flipV="1">
            <a:off x="4374378" y="1730966"/>
            <a:ext cx="1371600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707378" y="1505541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Courier New" panose="02070309020205020404" pitchFamily="49" charset="0"/>
              </a:rPr>
              <a:t>account1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707378" y="3029541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Courier New" panose="02070309020205020404" pitchFamily="49" charset="0"/>
              </a:rPr>
              <a:t>account2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536178" y="3105741"/>
            <a:ext cx="838200" cy="3048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Address</a:t>
            </a:r>
          </a:p>
        </p:txBody>
      </p:sp>
      <p:cxnSp>
        <p:nvCxnSpPr>
          <p:cNvPr id="11" name="AutoShape 13"/>
          <p:cNvCxnSpPr>
            <a:cxnSpLocks noChangeShapeType="1"/>
            <a:stCxn id="10" idx="3"/>
            <a:endCxn id="4" idx="2"/>
          </p:cNvCxnSpPr>
          <p:nvPr/>
        </p:nvCxnSpPr>
        <p:spPr bwMode="auto">
          <a:xfrm flipV="1">
            <a:off x="4374378" y="2226266"/>
            <a:ext cx="2705100" cy="103187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"/>
          <p:cNvSpPr/>
          <p:nvPr/>
        </p:nvSpPr>
        <p:spPr>
          <a:xfrm>
            <a:off x="730602" y="279644"/>
            <a:ext cx="2805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kern="0" dirty="0">
                <a:solidFill>
                  <a:srgbClr val="000000"/>
                </a:solidFill>
                <a:latin typeface="Times New Roman"/>
                <a:cs typeface="Arial"/>
              </a:rPr>
              <a:t>Reference only copy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36178" y="4934422"/>
            <a:ext cx="6096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</a:pP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	// Create a Stock object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</a:pP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	Stock company1 = new Stock("XYZ", 9.62);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</a:pPr>
            <a:endParaRPr lang="en-US" altLang="en-US" kern="0" dirty="0">
              <a:solidFill>
                <a:srgbClr val="000000"/>
              </a:solidFill>
              <a:latin typeface="Courier New" panose="02070309020205020404" pitchFamily="49" charset="0"/>
              <a:cs typeface="Arial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</a:pP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	//Create company2, a copy of company1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</a:pP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	Stock company2 = new Stock(company1);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3" y="4078025"/>
            <a:ext cx="5224725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8-</a:t>
            </a:r>
            <a:fld id="{63982891-21F7-49FB-9A2D-A8F05827053A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02610"/>
            <a:ext cx="4191000" cy="52863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Aggregation in UML Diagrams</a:t>
            </a:r>
          </a:p>
        </p:txBody>
      </p:sp>
      <p:cxnSp>
        <p:nvCxnSpPr>
          <p:cNvPr id="47112" name="AutoShape 16"/>
          <p:cNvCxnSpPr>
            <a:cxnSpLocks noChangeShapeType="1"/>
            <a:stCxn id="47123" idx="2"/>
            <a:endCxn id="47111" idx="0"/>
          </p:cNvCxnSpPr>
          <p:nvPr/>
        </p:nvCxnSpPr>
        <p:spPr bwMode="auto">
          <a:xfrm flipH="1" flipV="1">
            <a:off x="6019800" y="2882900"/>
            <a:ext cx="381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1790700" y="1231900"/>
            <a:ext cx="8534400" cy="5626100"/>
            <a:chOff x="1905000" y="685800"/>
            <a:chExt cx="8534400" cy="5626100"/>
          </a:xfrm>
        </p:grpSpPr>
        <p:grpSp>
          <p:nvGrpSpPr>
            <p:cNvPr id="47108" name="Group 3"/>
            <p:cNvGrpSpPr>
              <a:grpSpLocks/>
            </p:cNvGrpSpPr>
            <p:nvPr/>
          </p:nvGrpSpPr>
          <p:grpSpPr bwMode="auto">
            <a:xfrm>
              <a:off x="3408317" y="685800"/>
              <a:ext cx="4953000" cy="2209800"/>
              <a:chOff x="1824" y="576"/>
              <a:chExt cx="2400" cy="1056"/>
            </a:xfrm>
          </p:grpSpPr>
          <p:sp>
            <p:nvSpPr>
              <p:cNvPr id="47121" name="Rectangle 4"/>
              <p:cNvSpPr>
                <a:spLocks noChangeArrowheads="1"/>
              </p:cNvSpPr>
              <p:nvPr/>
            </p:nvSpPr>
            <p:spPr bwMode="auto">
              <a:xfrm>
                <a:off x="1824" y="576"/>
                <a:ext cx="2400" cy="1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A4C25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A4C25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A4C25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A4C25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/>
                  <a:t>Course</a:t>
                </a:r>
              </a:p>
            </p:txBody>
          </p:sp>
          <p:sp>
            <p:nvSpPr>
              <p:cNvPr id="47122" name="Rectangle 5"/>
              <p:cNvSpPr>
                <a:spLocks noChangeArrowheads="1"/>
              </p:cNvSpPr>
              <p:nvPr/>
            </p:nvSpPr>
            <p:spPr bwMode="auto">
              <a:xfrm>
                <a:off x="1824" y="754"/>
                <a:ext cx="2400" cy="44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A4C25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A4C25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A4C25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A4C25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Helvetica" panose="020B0604020202020204" pitchFamily="34" charset="0"/>
                  </a:rPr>
                  <a:t>- </a:t>
                </a:r>
                <a:r>
                  <a:rPr lang="en-US" altLang="en-US" sz="1200" b="1">
                    <a:latin typeface="Helvetica" panose="020B0604020202020204" pitchFamily="34" charset="0"/>
                  </a:rPr>
                  <a:t>courseName : String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200" b="1">
                    <a:latin typeface="Helvetica" panose="020B0604020202020204" pitchFamily="34" charset="0"/>
                  </a:rPr>
                  <a:t>- Instructor : Instructor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200" b="1">
                    <a:latin typeface="Helvetica" panose="020B0604020202020204" pitchFamily="34" charset="0"/>
                  </a:rPr>
                  <a:t>- textBook : TextBook</a:t>
                </a:r>
              </a:p>
            </p:txBody>
          </p:sp>
          <p:sp>
            <p:nvSpPr>
              <p:cNvPr id="47123" name="Rectangle 6"/>
              <p:cNvSpPr>
                <a:spLocks noChangeArrowheads="1"/>
              </p:cNvSpPr>
              <p:nvPr/>
            </p:nvSpPr>
            <p:spPr bwMode="auto">
              <a:xfrm>
                <a:off x="1824" y="1200"/>
                <a:ext cx="2400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A4C25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A4C25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A4C25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A4C25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dirty="0">
                    <a:latin typeface="Helvetica" panose="020B0604020202020204" pitchFamily="34" charset="0"/>
                  </a:rPr>
                  <a:t>+ </a:t>
                </a:r>
                <a:r>
                  <a:rPr lang="en-US" altLang="en-US" sz="1200" b="1" dirty="0">
                    <a:latin typeface="Helvetica" panose="020B0604020202020204" pitchFamily="34" charset="0"/>
                  </a:rPr>
                  <a:t>Course(name : String, </a:t>
                </a:r>
                <a:r>
                  <a:rPr lang="en-US" altLang="en-US" sz="1200" b="1" dirty="0" err="1">
                    <a:latin typeface="Helvetica" panose="020B0604020202020204" pitchFamily="34" charset="0"/>
                  </a:rPr>
                  <a:t>instr</a:t>
                </a:r>
                <a:r>
                  <a:rPr lang="en-US" altLang="en-US" sz="1200" b="1" dirty="0">
                    <a:latin typeface="Helvetica" panose="020B0604020202020204" pitchFamily="34" charset="0"/>
                  </a:rPr>
                  <a:t> : Instructor, text : </a:t>
                </a:r>
                <a:r>
                  <a:rPr lang="en-US" altLang="en-US" sz="1200" b="1" dirty="0" err="1">
                    <a:latin typeface="Helvetica" panose="020B0604020202020204" pitchFamily="34" charset="0"/>
                  </a:rPr>
                  <a:t>TextBook</a:t>
                </a:r>
                <a:r>
                  <a:rPr lang="en-US" altLang="en-US" sz="1200" b="1" dirty="0">
                    <a:latin typeface="Helvetica" panose="020B0604020202020204" pitchFamily="34" charset="0"/>
                  </a:rPr>
                  <a:t>)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200" b="1" dirty="0">
                    <a:latin typeface="Helvetica" panose="020B0604020202020204" pitchFamily="34" charset="0"/>
                  </a:rPr>
                  <a:t>+ </a:t>
                </a:r>
                <a:r>
                  <a:rPr lang="en-US" altLang="en-US" sz="1200" b="1" dirty="0" err="1">
                    <a:latin typeface="Helvetica" panose="020B0604020202020204" pitchFamily="34" charset="0"/>
                  </a:rPr>
                  <a:t>getName</a:t>
                </a:r>
                <a:r>
                  <a:rPr lang="en-US" altLang="en-US" sz="1200" b="1" dirty="0">
                    <a:latin typeface="Helvetica" panose="020B0604020202020204" pitchFamily="34" charset="0"/>
                  </a:rPr>
                  <a:t>() : String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200" b="1" dirty="0">
                    <a:latin typeface="Helvetica" panose="020B0604020202020204" pitchFamily="34" charset="0"/>
                  </a:rPr>
                  <a:t>+ </a:t>
                </a:r>
                <a:r>
                  <a:rPr lang="en-US" altLang="en-US" sz="1200" b="1" dirty="0" err="1">
                    <a:latin typeface="Helvetica" panose="020B0604020202020204" pitchFamily="34" charset="0"/>
                  </a:rPr>
                  <a:t>getInstructor</a:t>
                </a:r>
                <a:r>
                  <a:rPr lang="en-US" altLang="en-US" sz="1200" b="1" dirty="0">
                    <a:latin typeface="Helvetica" panose="020B0604020202020204" pitchFamily="34" charset="0"/>
                  </a:rPr>
                  <a:t>() : Instructor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200" b="1" dirty="0">
                    <a:latin typeface="Helvetica" panose="020B0604020202020204" pitchFamily="34" charset="0"/>
                  </a:rPr>
                  <a:t>+ </a:t>
                </a:r>
                <a:r>
                  <a:rPr lang="en-US" altLang="en-US" sz="1200" b="1" dirty="0" err="1">
                    <a:latin typeface="Helvetica" panose="020B0604020202020204" pitchFamily="34" charset="0"/>
                  </a:rPr>
                  <a:t>getTextBook</a:t>
                </a:r>
                <a:r>
                  <a:rPr lang="en-US" altLang="en-US" sz="1200" b="1" dirty="0">
                    <a:latin typeface="Helvetica" panose="020B0604020202020204" pitchFamily="34" charset="0"/>
                  </a:rPr>
                  <a:t>() : </a:t>
                </a:r>
                <a:r>
                  <a:rPr lang="en-US" altLang="en-US" sz="1200" b="1" dirty="0" err="1">
                    <a:latin typeface="Helvetica" panose="020B0604020202020204" pitchFamily="34" charset="0"/>
                  </a:rPr>
                  <a:t>TextBook</a:t>
                </a:r>
                <a:endParaRPr lang="en-US" altLang="en-US" sz="1200" b="1" dirty="0">
                  <a:latin typeface="Helvetica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200" b="1" dirty="0">
                    <a:latin typeface="Helvetica" panose="020B0604020202020204" pitchFamily="34" charset="0"/>
                  </a:rPr>
                  <a:t>+ </a:t>
                </a:r>
                <a:r>
                  <a:rPr lang="en-US" altLang="en-US" sz="1200" b="1" dirty="0" err="1">
                    <a:latin typeface="Helvetica" panose="020B0604020202020204" pitchFamily="34" charset="0"/>
                  </a:rPr>
                  <a:t>toString</a:t>
                </a:r>
                <a:r>
                  <a:rPr lang="en-US" altLang="en-US" sz="1200" b="1" dirty="0">
                    <a:latin typeface="Helvetica" panose="020B0604020202020204" pitchFamily="34" charset="0"/>
                  </a:rPr>
                  <a:t>() : String</a:t>
                </a:r>
              </a:p>
            </p:txBody>
          </p:sp>
        </p:grpSp>
        <p:grpSp>
          <p:nvGrpSpPr>
            <p:cNvPr id="47109" name="Group 7"/>
            <p:cNvGrpSpPr>
              <a:grpSpLocks/>
            </p:cNvGrpSpPr>
            <p:nvPr/>
          </p:nvGrpSpPr>
          <p:grpSpPr bwMode="auto">
            <a:xfrm>
              <a:off x="6248400" y="3492500"/>
              <a:ext cx="4191000" cy="2819400"/>
              <a:chOff x="3072" y="624"/>
              <a:chExt cx="1824" cy="1776"/>
            </a:xfrm>
          </p:grpSpPr>
          <p:sp>
            <p:nvSpPr>
              <p:cNvPr id="47118" name="Rectangle 8"/>
              <p:cNvSpPr>
                <a:spLocks noChangeArrowheads="1"/>
              </p:cNvSpPr>
              <p:nvPr/>
            </p:nvSpPr>
            <p:spPr bwMode="auto">
              <a:xfrm>
                <a:off x="3072" y="624"/>
                <a:ext cx="18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A4C25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A4C25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A4C25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A4C25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latin typeface="Helvetica" panose="020B0604020202020204" pitchFamily="34" charset="0"/>
                  </a:rPr>
                  <a:t>TextBook</a:t>
                </a:r>
                <a:endParaRPr lang="en-US" altLang="en-US" sz="1400" b="1"/>
              </a:p>
            </p:txBody>
          </p:sp>
          <p:sp>
            <p:nvSpPr>
              <p:cNvPr id="47119" name="Rectangle 9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1824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A4C25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A4C25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A4C25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A4C25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Char char="-"/>
                </a:pPr>
                <a:r>
                  <a:rPr lang="en-US" altLang="en-US" sz="1400">
                    <a:latin typeface="Helvetica" panose="020B0604020202020204" pitchFamily="34" charset="0"/>
                  </a:rPr>
                  <a:t> title : String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Char char="-"/>
                </a:pPr>
                <a:r>
                  <a:rPr lang="en-US" altLang="en-US" sz="1400">
                    <a:latin typeface="Helvetica" panose="020B0604020202020204" pitchFamily="34" charset="0"/>
                  </a:rPr>
                  <a:t> author : String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Char char="-"/>
                </a:pPr>
                <a:r>
                  <a:rPr lang="en-US" altLang="en-US" sz="1400">
                    <a:latin typeface="Helvetica" panose="020B0604020202020204" pitchFamily="34" charset="0"/>
                  </a:rPr>
                  <a:t> publisher : String</a:t>
                </a:r>
              </a:p>
            </p:txBody>
          </p:sp>
          <p:sp>
            <p:nvSpPr>
              <p:cNvPr id="47120" name="Rectangle 10"/>
              <p:cNvSpPr>
                <a:spLocks noChangeArrowheads="1"/>
              </p:cNvSpPr>
              <p:nvPr/>
            </p:nvSpPr>
            <p:spPr bwMode="auto">
              <a:xfrm>
                <a:off x="3072" y="1344"/>
                <a:ext cx="1824" cy="105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A4C25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A4C25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A4C25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A4C25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Helvetica" panose="020B0604020202020204" pitchFamily="34" charset="0"/>
                  </a:rPr>
                  <a:t>+ TextBook(title : String, author : String, publisher :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Helvetica" panose="020B0604020202020204" pitchFamily="34" charset="0"/>
                  </a:rPr>
                  <a:t>	          String)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Helvetica" panose="020B0604020202020204" pitchFamily="34" charset="0"/>
                  </a:rPr>
                  <a:t>+ TextBook(object2 : TextBook)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Helvetica" panose="020B0604020202020204" pitchFamily="34" charset="0"/>
                  </a:rPr>
                  <a:t>+ set(title : String, author : String, publisher : String)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Helvetica" panose="020B0604020202020204" pitchFamily="34" charset="0"/>
                  </a:rPr>
                  <a:t>	: void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Helvetica" panose="020B0604020202020204" pitchFamily="34" charset="0"/>
                  </a:rPr>
                  <a:t>+ toString() : String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400">
                  <a:latin typeface="Helvetica" panose="020B0604020202020204" pitchFamily="34" charset="0"/>
                </a:endParaRPr>
              </a:p>
            </p:txBody>
          </p:sp>
        </p:grpSp>
        <p:grpSp>
          <p:nvGrpSpPr>
            <p:cNvPr id="47110" name="Group 11"/>
            <p:cNvGrpSpPr>
              <a:grpSpLocks/>
            </p:cNvGrpSpPr>
            <p:nvPr/>
          </p:nvGrpSpPr>
          <p:grpSpPr bwMode="auto">
            <a:xfrm>
              <a:off x="1905000" y="3505200"/>
              <a:ext cx="3962400" cy="2743200"/>
              <a:chOff x="96" y="1920"/>
              <a:chExt cx="1632" cy="1872"/>
            </a:xfrm>
          </p:grpSpPr>
          <p:sp>
            <p:nvSpPr>
              <p:cNvPr id="47115" name="Rectangle 12"/>
              <p:cNvSpPr>
                <a:spLocks noChangeArrowheads="1"/>
              </p:cNvSpPr>
              <p:nvPr/>
            </p:nvSpPr>
            <p:spPr bwMode="auto">
              <a:xfrm>
                <a:off x="96" y="1920"/>
                <a:ext cx="16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A4C25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A4C25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A4C25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A4C25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/>
                  <a:t>Instructor</a:t>
                </a:r>
              </a:p>
            </p:txBody>
          </p:sp>
          <p:sp>
            <p:nvSpPr>
              <p:cNvPr id="47116" name="Rectangle 13"/>
              <p:cNvSpPr>
                <a:spLocks noChangeArrowheads="1"/>
              </p:cNvSpPr>
              <p:nvPr/>
            </p:nvSpPr>
            <p:spPr bwMode="auto">
              <a:xfrm>
                <a:off x="96" y="2112"/>
                <a:ext cx="1632" cy="6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A4C25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A4C25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A4C25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A4C25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Char char="-"/>
                </a:pPr>
                <a:r>
                  <a:rPr lang="en-US" altLang="en-US" sz="1400">
                    <a:latin typeface="Helvetica" panose="020B0604020202020204" pitchFamily="34" charset="0"/>
                  </a:rPr>
                  <a:t> lastName : String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Char char="-"/>
                </a:pPr>
                <a:r>
                  <a:rPr lang="en-US" altLang="en-US" sz="1400">
                    <a:latin typeface="Helvetica" panose="020B0604020202020204" pitchFamily="34" charset="0"/>
                  </a:rPr>
                  <a:t> firstName : String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Char char="-"/>
                </a:pPr>
                <a:r>
                  <a:rPr lang="en-US" altLang="en-US" sz="1400">
                    <a:latin typeface="Helvetica" panose="020B0604020202020204" pitchFamily="34" charset="0"/>
                  </a:rPr>
                  <a:t> officeNumber : String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400">
                  <a:latin typeface="Helvetica" panose="020B0604020202020204" pitchFamily="34" charset="0"/>
                </a:endParaRPr>
              </a:p>
            </p:txBody>
          </p:sp>
          <p:sp>
            <p:nvSpPr>
              <p:cNvPr id="47117" name="Rectangle 14"/>
              <p:cNvSpPr>
                <a:spLocks noChangeArrowheads="1"/>
              </p:cNvSpPr>
              <p:nvPr/>
            </p:nvSpPr>
            <p:spPr bwMode="auto">
              <a:xfrm>
                <a:off x="96" y="2784"/>
                <a:ext cx="1632" cy="10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A4C25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A4C25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A4C25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A4C25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A4C25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dirty="0">
                    <a:latin typeface="Helvetica" panose="020B0604020202020204" pitchFamily="34" charset="0"/>
                  </a:rPr>
                  <a:t>+ Instructor(</a:t>
                </a:r>
                <a:r>
                  <a:rPr lang="en-US" altLang="en-US" sz="1400" dirty="0" err="1">
                    <a:latin typeface="Helvetica" panose="020B0604020202020204" pitchFamily="34" charset="0"/>
                  </a:rPr>
                  <a:t>lname</a:t>
                </a:r>
                <a:r>
                  <a:rPr lang="en-US" altLang="en-US" sz="1400" dirty="0">
                    <a:latin typeface="Helvetica" panose="020B0604020202020204" pitchFamily="34" charset="0"/>
                  </a:rPr>
                  <a:t> : String, </a:t>
                </a:r>
                <a:r>
                  <a:rPr lang="en-US" altLang="en-US" sz="1400" dirty="0" err="1">
                    <a:latin typeface="Helvetica" panose="020B0604020202020204" pitchFamily="34" charset="0"/>
                  </a:rPr>
                  <a:t>fname</a:t>
                </a:r>
                <a:r>
                  <a:rPr lang="en-US" altLang="en-US" sz="1400" dirty="0">
                    <a:latin typeface="Helvetica" panose="020B0604020202020204" pitchFamily="34" charset="0"/>
                  </a:rPr>
                  <a:t> : String,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dirty="0">
                    <a:latin typeface="Helvetica" panose="020B0604020202020204" pitchFamily="34" charset="0"/>
                  </a:rPr>
                  <a:t>                         office : String)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dirty="0">
                    <a:latin typeface="Helvetica" panose="020B0604020202020204" pitchFamily="34" charset="0"/>
                  </a:rPr>
                  <a:t>+Instructor(object2 : Instructor)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dirty="0">
                    <a:latin typeface="Helvetica" panose="020B0604020202020204" pitchFamily="34" charset="0"/>
                  </a:rPr>
                  <a:t>+set(</a:t>
                </a:r>
                <a:r>
                  <a:rPr lang="en-US" altLang="en-US" sz="1400" dirty="0" err="1">
                    <a:latin typeface="Helvetica" panose="020B0604020202020204" pitchFamily="34" charset="0"/>
                  </a:rPr>
                  <a:t>lname</a:t>
                </a:r>
                <a:r>
                  <a:rPr lang="en-US" altLang="en-US" sz="1400" dirty="0">
                    <a:latin typeface="Helvetica" panose="020B0604020202020204" pitchFamily="34" charset="0"/>
                  </a:rPr>
                  <a:t> : String, </a:t>
                </a:r>
                <a:r>
                  <a:rPr lang="en-US" altLang="en-US" sz="1400" dirty="0" err="1">
                    <a:latin typeface="Helvetica" panose="020B0604020202020204" pitchFamily="34" charset="0"/>
                  </a:rPr>
                  <a:t>fname</a:t>
                </a:r>
                <a:r>
                  <a:rPr lang="en-US" altLang="en-US" sz="1400" dirty="0">
                    <a:latin typeface="Helvetica" panose="020B0604020202020204" pitchFamily="34" charset="0"/>
                  </a:rPr>
                  <a:t> : String, 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dirty="0">
                    <a:latin typeface="Helvetica" panose="020B0604020202020204" pitchFamily="34" charset="0"/>
                  </a:rPr>
                  <a:t>office : String): void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dirty="0">
                    <a:latin typeface="Helvetica" panose="020B0604020202020204" pitchFamily="34" charset="0"/>
                  </a:rPr>
                  <a:t>+ </a:t>
                </a:r>
                <a:r>
                  <a:rPr lang="en-US" altLang="en-US" sz="1400" dirty="0" err="1">
                    <a:latin typeface="Helvetica" panose="020B0604020202020204" pitchFamily="34" charset="0"/>
                  </a:rPr>
                  <a:t>toString</a:t>
                </a:r>
                <a:r>
                  <a:rPr lang="en-US" altLang="en-US" sz="1400" dirty="0">
                    <a:latin typeface="Helvetica" panose="020B0604020202020204" pitchFamily="34" charset="0"/>
                  </a:rPr>
                  <a:t>() : String</a:t>
                </a:r>
              </a:p>
            </p:txBody>
          </p:sp>
        </p:grpSp>
        <p:sp>
          <p:nvSpPr>
            <p:cNvPr id="47111" name="AutoShape 15"/>
            <p:cNvSpPr>
              <a:spLocks noChangeArrowheads="1"/>
            </p:cNvSpPr>
            <p:nvPr/>
          </p:nvSpPr>
          <p:spPr bwMode="auto">
            <a:xfrm>
              <a:off x="5943600" y="2895600"/>
              <a:ext cx="152400" cy="304800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A4C25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A4C25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A4C25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A4C25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cxnSp>
          <p:nvCxnSpPr>
            <p:cNvPr id="47113" name="AutoShape 17"/>
            <p:cNvCxnSpPr>
              <a:cxnSpLocks noChangeShapeType="1"/>
            </p:cNvCxnSpPr>
            <p:nvPr/>
          </p:nvCxnSpPr>
          <p:spPr bwMode="auto">
            <a:xfrm rot="16200000" flipH="1">
              <a:off x="7042150" y="2198688"/>
              <a:ext cx="279400" cy="2324100"/>
            </a:xfrm>
            <a:prstGeom prst="bentConnector3">
              <a:avLst>
                <a:gd name="adj1" fmla="val 4772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4" name="AutoShape 18"/>
            <p:cNvCxnSpPr>
              <a:cxnSpLocks noChangeShapeType="1"/>
              <a:stCxn id="47111" idx="2"/>
              <a:endCxn id="47115" idx="0"/>
            </p:cNvCxnSpPr>
            <p:nvPr/>
          </p:nvCxnSpPr>
          <p:spPr bwMode="auto">
            <a:xfrm rot="5400000">
              <a:off x="4806950" y="2292350"/>
              <a:ext cx="292100" cy="2133600"/>
            </a:xfrm>
            <a:prstGeom prst="bentConnector3">
              <a:avLst>
                <a:gd name="adj1" fmla="val 478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953000" y="167417"/>
            <a:ext cx="7082133" cy="96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rgbClr val="FF0000"/>
                </a:solidFill>
              </a:rPr>
              <a:t>Write the constructor &amp; Get methods of Course class</a:t>
            </a:r>
          </a:p>
        </p:txBody>
      </p:sp>
    </p:spTree>
    <p:extLst>
      <p:ext uri="{BB962C8B-B14F-4D97-AF65-F5344CB8AC3E}">
        <p14:creationId xmlns:p14="http://schemas.microsoft.com/office/powerpoint/2010/main" val="424247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4DEDD424-78CA-4D89-8589-D44F0DA68F3A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Portability</a:t>
            </a:r>
          </a:p>
        </p:txBody>
      </p:sp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2209800" y="3352800"/>
            <a:ext cx="24384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Java Virtual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Machine for Windows</a:t>
            </a:r>
          </a:p>
        </p:txBody>
      </p:sp>
      <p:sp>
        <p:nvSpPr>
          <p:cNvPr id="98333" name="Oval 29"/>
          <p:cNvSpPr>
            <a:spLocks noChangeArrowheads="1"/>
          </p:cNvSpPr>
          <p:nvPr/>
        </p:nvSpPr>
        <p:spPr bwMode="auto">
          <a:xfrm>
            <a:off x="3657600" y="5029200"/>
            <a:ext cx="24384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Java Virtual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Machine for Linux</a:t>
            </a:r>
          </a:p>
        </p:txBody>
      </p:sp>
      <p:sp>
        <p:nvSpPr>
          <p:cNvPr id="98334" name="Oval 30"/>
          <p:cNvSpPr>
            <a:spLocks noChangeArrowheads="1"/>
          </p:cNvSpPr>
          <p:nvPr/>
        </p:nvSpPr>
        <p:spPr bwMode="auto">
          <a:xfrm>
            <a:off x="6477000" y="5029200"/>
            <a:ext cx="24384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Java Virtual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Machine for Mac</a:t>
            </a:r>
          </a:p>
        </p:txBody>
      </p:sp>
      <p:sp>
        <p:nvSpPr>
          <p:cNvPr id="98335" name="Oval 31"/>
          <p:cNvSpPr>
            <a:spLocks noChangeArrowheads="1"/>
          </p:cNvSpPr>
          <p:nvPr/>
        </p:nvSpPr>
        <p:spPr bwMode="auto">
          <a:xfrm>
            <a:off x="7620000" y="3352800"/>
            <a:ext cx="24384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Java Virtual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Machine for Unix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7200" y="1447800"/>
            <a:ext cx="3886200" cy="3581400"/>
            <a:chOff x="4267200" y="1447800"/>
            <a:chExt cx="3886200" cy="3581400"/>
          </a:xfrm>
        </p:grpSpPr>
        <p:sp>
          <p:nvSpPr>
            <p:cNvPr id="37893" name="Rectangle 15"/>
            <p:cNvSpPr>
              <a:spLocks noChangeArrowheads="1"/>
            </p:cNvSpPr>
            <p:nvPr/>
          </p:nvSpPr>
          <p:spPr bwMode="auto">
            <a:xfrm>
              <a:off x="5257800" y="1447800"/>
              <a:ext cx="16764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D885E3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885E3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885E3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885E3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/>
                <a:t>Byte code</a:t>
              </a:r>
              <a:br>
                <a:rPr lang="en-US" altLang="en-US" sz="2400" dirty="0"/>
              </a:br>
              <a:r>
                <a:rPr lang="en-US" altLang="en-US" sz="2400" dirty="0"/>
                <a:t>(.class)</a:t>
              </a:r>
            </a:p>
          </p:txBody>
        </p:sp>
        <p:sp>
          <p:nvSpPr>
            <p:cNvPr id="37897" name="Line 32"/>
            <p:cNvSpPr>
              <a:spLocks noChangeShapeType="1"/>
            </p:cNvSpPr>
            <p:nvPr/>
          </p:nvSpPr>
          <p:spPr bwMode="auto">
            <a:xfrm flipH="1">
              <a:off x="4267200" y="2743200"/>
              <a:ext cx="990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8" name="Line 33"/>
            <p:cNvSpPr>
              <a:spLocks noChangeShapeType="1"/>
            </p:cNvSpPr>
            <p:nvPr/>
          </p:nvSpPr>
          <p:spPr bwMode="auto">
            <a:xfrm flipH="1">
              <a:off x="4876800" y="2743200"/>
              <a:ext cx="9906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9" name="Line 34"/>
            <p:cNvSpPr>
              <a:spLocks noChangeShapeType="1"/>
            </p:cNvSpPr>
            <p:nvPr/>
          </p:nvSpPr>
          <p:spPr bwMode="auto">
            <a:xfrm>
              <a:off x="6324600" y="2743200"/>
              <a:ext cx="13716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0" name="Line 35"/>
            <p:cNvSpPr>
              <a:spLocks noChangeShapeType="1"/>
            </p:cNvSpPr>
            <p:nvPr/>
          </p:nvSpPr>
          <p:spPr bwMode="auto">
            <a:xfrm>
              <a:off x="6934200" y="2743200"/>
              <a:ext cx="1219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77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4" grpId="0" animBg="1" autoUpdateAnimBg="0"/>
      <p:bldP spid="98333" grpId="0" animBg="1" autoUpdateAnimBg="0"/>
      <p:bldP spid="98334" grpId="0" animBg="1" autoUpdateAnimBg="0"/>
      <p:bldP spid="9833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1980506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</a:rPr>
              <a:t>   </a:t>
            </a:r>
            <a:r>
              <a:rPr lang="en-US" sz="2400" b="1" dirty="0">
                <a:latin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</a:rPr>
              <a:t>Course(String</a:t>
            </a:r>
            <a:r>
              <a:rPr lang="en-US" sz="2400" dirty="0">
                <a:latin typeface="Courier New" panose="02070309020205020404" pitchFamily="49" charset="0"/>
              </a:rPr>
              <a:t> name, Instructor </a:t>
            </a:r>
            <a:r>
              <a:rPr lang="en-US" sz="2400" dirty="0" err="1">
                <a:latin typeface="Courier New" panose="02070309020205020404" pitchFamily="49" charset="0"/>
              </a:rPr>
              <a:t>instr</a:t>
            </a:r>
            <a:r>
              <a:rPr lang="en-US" sz="2400" dirty="0" smtClean="0">
                <a:latin typeface="Courier New" panose="02070309020205020404" pitchFamily="49" charset="0"/>
              </a:rPr>
              <a:t>,  </a:t>
            </a:r>
            <a:r>
              <a:rPr lang="en-US" sz="2400" dirty="0" err="1">
                <a:latin typeface="Courier New" panose="02070309020205020404" pitchFamily="49" charset="0"/>
              </a:rPr>
              <a:t>TextBook</a:t>
            </a:r>
            <a:r>
              <a:rPr lang="en-US" sz="2400" dirty="0">
                <a:latin typeface="Courier New" panose="02070309020205020404" pitchFamily="49" charset="0"/>
              </a:rPr>
              <a:t> text)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{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  // Assign the </a:t>
            </a:r>
            <a:r>
              <a:rPr lang="en-US" sz="2400" dirty="0" err="1">
                <a:latin typeface="Courier New" panose="02070309020205020404" pitchFamily="49" charset="0"/>
              </a:rPr>
              <a:t>courseName</a:t>
            </a:r>
            <a:r>
              <a:rPr lang="en-US" sz="2400" dirty="0">
                <a:latin typeface="Courier New" panose="02070309020205020404" pitchFamily="49" charset="0"/>
              </a:rPr>
              <a:t>.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</a:rPr>
              <a:t>courseName</a:t>
            </a:r>
            <a:r>
              <a:rPr lang="en-US" sz="2400" dirty="0">
                <a:latin typeface="Courier New" panose="02070309020205020404" pitchFamily="49" charset="0"/>
              </a:rPr>
              <a:t> = name;</a:t>
            </a:r>
          </a:p>
          <a:p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// Create a new Instructor object, passing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  // </a:t>
            </a:r>
            <a:r>
              <a:rPr lang="en-US" sz="2400" dirty="0" err="1">
                <a:latin typeface="Courier New" panose="02070309020205020404" pitchFamily="49" charset="0"/>
              </a:rPr>
              <a:t>instr</a:t>
            </a:r>
            <a:r>
              <a:rPr lang="en-US" sz="2400" dirty="0">
                <a:latin typeface="Courier New" panose="02070309020205020404" pitchFamily="49" charset="0"/>
              </a:rPr>
              <a:t> as an argument to the copy constructor.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  instructor = </a:t>
            </a:r>
            <a:r>
              <a:rPr lang="en-US" sz="2400" b="1" dirty="0">
                <a:latin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</a:rPr>
              <a:t> Instructor(</a:t>
            </a:r>
            <a:r>
              <a:rPr lang="en-US" sz="2400" dirty="0" err="1">
                <a:latin typeface="Courier New" panose="02070309020205020404" pitchFamily="49" charset="0"/>
              </a:rPr>
              <a:t>instr</a:t>
            </a:r>
            <a:r>
              <a:rPr lang="en-US" sz="2400" dirty="0">
                <a:latin typeface="Courier New" panose="02070309020205020404" pitchFamily="49" charset="0"/>
              </a:rPr>
              <a:t>);</a:t>
            </a:r>
          </a:p>
          <a:p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// Create a new </a:t>
            </a:r>
            <a:r>
              <a:rPr lang="en-US" sz="2400" dirty="0" err="1">
                <a:latin typeface="Courier New" panose="02070309020205020404" pitchFamily="49" charset="0"/>
              </a:rPr>
              <a:t>TextBook</a:t>
            </a:r>
            <a:r>
              <a:rPr lang="en-US" sz="2400" dirty="0">
                <a:latin typeface="Courier New" panose="02070309020205020404" pitchFamily="49" charset="0"/>
              </a:rPr>
              <a:t> object, passing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  // text as an argument to the copy constructor.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</a:rPr>
              <a:t>textBook</a:t>
            </a:r>
            <a:r>
              <a:rPr lang="en-US" sz="2400" dirty="0">
                <a:latin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TextBook</a:t>
            </a:r>
            <a:r>
              <a:rPr lang="en-US" sz="2400" dirty="0">
                <a:latin typeface="Courier New" panose="02070309020205020404" pitchFamily="49" charset="0"/>
              </a:rPr>
              <a:t>(text);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</a:t>
            </a:r>
            <a:r>
              <a:rPr lang="en-US" sz="2400" dirty="0" smtClean="0">
                <a:latin typeface="Courier New" panose="02070309020205020404" pitchFamily="49" charset="0"/>
              </a:rPr>
              <a:t>}</a:t>
            </a:r>
          </a:p>
          <a:p>
            <a:endParaRPr lang="en-US" sz="2400" dirty="0"/>
          </a:p>
          <a:p>
            <a:r>
              <a:rPr lang="en-US" sz="2400" dirty="0">
                <a:latin typeface="Courier New" panose="02070309020205020404" pitchFamily="49" charset="0"/>
              </a:rPr>
              <a:t>   </a:t>
            </a:r>
            <a:r>
              <a:rPr lang="en-US" sz="2400" b="1" dirty="0">
                <a:latin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</a:rPr>
              <a:t> Instructor </a:t>
            </a:r>
            <a:r>
              <a:rPr lang="en-US" sz="2400" b="1" dirty="0" err="1">
                <a:latin typeface="Courier New" panose="02070309020205020404" pitchFamily="49" charset="0"/>
              </a:rPr>
              <a:t>getInstructor</a:t>
            </a:r>
            <a:r>
              <a:rPr lang="en-US" sz="2400" dirty="0">
                <a:latin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{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  // Return a copy of the instructor object.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  return </a:t>
            </a:r>
            <a:r>
              <a:rPr lang="en-US" sz="2400" b="1" dirty="0">
                <a:latin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</a:rPr>
              <a:t> Instructor(instructor);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</a:t>
            </a:r>
            <a:r>
              <a:rPr lang="en-US" sz="2400" dirty="0" smtClean="0">
                <a:latin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9A4C2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9A4C25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9A4C25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9A4C25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9A4C25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Enumerated Types</a:t>
            </a:r>
            <a:endParaRPr kumimoji="0" lang="en-US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9A4C25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601843"/>
            <a:ext cx="921758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Use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enum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to declare branches: DANANG, HCM, CANTHO</a:t>
            </a:r>
          </a:p>
          <a:p>
            <a:pPr lvl="0"/>
            <a:r>
              <a:rPr lang="en-US" altLang="en-US" sz="2400" dirty="0" smtClean="0"/>
              <a:t>(Definition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, </a:t>
            </a:r>
            <a:r>
              <a:rPr lang="en-US" altLang="en-US" sz="2400" dirty="0" smtClean="0"/>
              <a:t>Declaration, Assignment)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7150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524" y="1462703"/>
            <a:ext cx="113999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</a:rPr>
              <a:t>/**</a:t>
            </a:r>
          </a:p>
          <a:p>
            <a:r>
              <a:rPr lang="en-US" sz="2400" dirty="0" smtClean="0">
                <a:latin typeface="Courier New" panose="02070309020205020404" pitchFamily="49" charset="0"/>
              </a:rPr>
              <a:t>Candidate 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</a:rPr>
              <a:t>firstname</a:t>
            </a:r>
            <a:r>
              <a:rPr lang="en-US" sz="2400" dirty="0">
                <a:latin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</a:rPr>
              <a:t>lastname</a:t>
            </a:r>
            <a:r>
              <a:rPr lang="en-US" sz="2400" dirty="0">
                <a:latin typeface="Courier New" panose="02070309020205020404" pitchFamily="49" charset="0"/>
              </a:rPr>
              <a:t>, branch</a:t>
            </a:r>
            <a:r>
              <a:rPr lang="en-US" sz="2400" dirty="0" smtClean="0">
                <a:latin typeface="Courier New" panose="02070309020205020404" pitchFamily="49" charset="0"/>
              </a:rPr>
              <a:t>); </a:t>
            </a:r>
          </a:p>
          <a:p>
            <a:r>
              <a:rPr lang="en-US" sz="2400" dirty="0" smtClean="0">
                <a:latin typeface="Courier New" panose="02070309020205020404" pitchFamily="49" charset="0"/>
              </a:rPr>
              <a:t>branch is an </a:t>
            </a:r>
            <a:r>
              <a:rPr lang="en-US" sz="2400" dirty="0" err="1" smtClean="0">
                <a:latin typeface="Courier New" panose="02070309020205020404" pitchFamily="49" charset="0"/>
              </a:rPr>
              <a:t>emum</a:t>
            </a:r>
            <a:r>
              <a:rPr lang="en-US" sz="2400" dirty="0" smtClean="0">
                <a:latin typeface="Courier New" panose="02070309020205020404" pitchFamily="49" charset="0"/>
              </a:rPr>
              <a:t> type. </a:t>
            </a:r>
          </a:p>
          <a:p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*/</a:t>
            </a:r>
          </a:p>
          <a:p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</a:rPr>
              <a:t>public </a:t>
            </a:r>
            <a:r>
              <a:rPr lang="en-US" sz="2400" dirty="0">
                <a:latin typeface="Courier New" panose="02070309020205020404" pitchFamily="49" charset="0"/>
              </a:rPr>
              <a:t>static void main(String[] </a:t>
            </a:r>
            <a:r>
              <a:rPr lang="en-US" sz="2400" dirty="0" err="1">
                <a:latin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{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  // Create a new Candidate object.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 	</a:t>
            </a:r>
            <a:r>
              <a:rPr lang="en-US" sz="2400" dirty="0" smtClean="0">
                <a:latin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</a:rPr>
              <a:t>Candidate </a:t>
            </a:r>
            <a:r>
              <a:rPr lang="en-US" sz="2400" dirty="0" err="1">
                <a:latin typeface="Courier New" panose="02070309020205020404" pitchFamily="49" charset="0"/>
              </a:rPr>
              <a:t>newCandidate</a:t>
            </a:r>
            <a:r>
              <a:rPr lang="en-US" sz="2400" dirty="0">
                <a:latin typeface="Courier New" panose="02070309020205020404" pitchFamily="49" charset="0"/>
              </a:rPr>
              <a:t> = .............................</a:t>
            </a:r>
          </a:p>
          <a:p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</a:t>
            </a:r>
            <a:r>
              <a:rPr lang="en-US" sz="2400" dirty="0" smtClean="0">
                <a:latin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9086" y="663080"/>
            <a:ext cx="85518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And complete the code in main function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85796" y="5586909"/>
            <a:ext cx="87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Candidate</a:t>
            </a:r>
            <a:r>
              <a:rPr lang="en-US" sz="3200" dirty="0" smtClean="0"/>
              <a:t>(“Balloon”, </a:t>
            </a:r>
            <a:r>
              <a:rPr lang="en-US" sz="3200" dirty="0"/>
              <a:t>“Nguyen”, </a:t>
            </a:r>
            <a:r>
              <a:rPr lang="en-US" sz="3200" dirty="0" err="1"/>
              <a:t>branch.HCM</a:t>
            </a:r>
            <a:r>
              <a:rPr lang="en-US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737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0765" y="1858778"/>
            <a:ext cx="325762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Arial"/>
              </a:rPr>
              <a:t>String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Methods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0765" y="3278617"/>
            <a:ext cx="5995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The </a:t>
            </a:r>
            <a:r>
              <a:rPr kumimoji="0" lang="en-US" alt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Arial"/>
              </a:rPr>
              <a:t>StringBuilder</a:t>
            </a: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Class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765" y="293218"/>
            <a:ext cx="117872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Arial"/>
              </a:rPr>
              <a:t>Explain:</a:t>
            </a:r>
            <a:r>
              <a:rPr kumimoji="0" lang="en-US" alt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Arial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Arial"/>
              </a:rPr>
              <a:t>What &amp; Why we use them? Give examples</a:t>
            </a:r>
            <a:r>
              <a:rPr kumimoji="0" lang="en-US" alt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Arial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016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77538" y="782024"/>
            <a:ext cx="98086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Arial"/>
              </a:rPr>
              <a:t>String vs </a:t>
            </a:r>
            <a:r>
              <a:rPr lang="en-US" altLang="en-US" sz="3200" kern="0" dirty="0" err="1">
                <a:solidFill>
                  <a:srgbClr val="9A4C25"/>
                </a:solidFill>
                <a:latin typeface="Courier New" panose="02070309020205020404" pitchFamily="49" charset="0"/>
                <a:cs typeface="Arial"/>
              </a:rPr>
              <a:t>StringBuilder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Arial"/>
              </a:rPr>
              <a:t>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3782" y="1784350"/>
            <a:ext cx="1078751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SzTx/>
              <a:buFontTx/>
              <a:buChar char="•"/>
              <a:tabLst/>
              <a:defRPr/>
            </a:pPr>
            <a:r>
              <a:rPr kumimoji="0" lang="en-US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The </a:t>
            </a:r>
            <a:r>
              <a:rPr kumimoji="0" lang="en-US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/>
              </a:rPr>
              <a:t>StringBuilder</a:t>
            </a:r>
            <a:r>
              <a:rPr kumimoji="0" lang="en-US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 class is similar to the </a:t>
            </a:r>
            <a:r>
              <a:rPr kumimoji="0" lang="en-US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/>
              </a:rPr>
              <a:t>String</a:t>
            </a:r>
            <a:r>
              <a:rPr kumimoji="0" lang="en-US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 class.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SzTx/>
              <a:buFontTx/>
              <a:buChar char="•"/>
              <a:tabLst/>
              <a:defRPr/>
            </a:pPr>
            <a:r>
              <a:rPr kumimoji="0" lang="en-US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However, you may change the contents of </a:t>
            </a:r>
            <a:r>
              <a:rPr kumimoji="0" lang="en-US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/>
              </a:rPr>
              <a:t>StringBuilder</a:t>
            </a:r>
            <a:r>
              <a:rPr kumimoji="0" lang="en-US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 objects.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SzTx/>
              <a:buFontTx/>
              <a:buChar char="–"/>
              <a:tabLst/>
              <a:defRPr/>
            </a:pPr>
            <a:r>
              <a:rPr kumimoji="0" lang="en-US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You can change specific characters,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SzTx/>
              <a:buFontTx/>
              <a:buChar char="–"/>
              <a:tabLst/>
              <a:defRPr/>
            </a:pPr>
            <a:r>
              <a:rPr kumimoji="0" lang="en-US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insert characters,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SzTx/>
              <a:buFontTx/>
              <a:buChar char="–"/>
              <a:tabLst/>
              <a:defRPr/>
            </a:pPr>
            <a:r>
              <a:rPr kumimoji="0" lang="en-US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delete characters, and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SzTx/>
              <a:buFontTx/>
              <a:buChar char="–"/>
              <a:tabLst/>
              <a:defRPr/>
            </a:pPr>
            <a:r>
              <a:rPr kumimoji="0" lang="en-US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perform other operations.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SzTx/>
              <a:buFontTx/>
              <a:buChar char="•"/>
              <a:tabLst/>
              <a:defRPr/>
            </a:pPr>
            <a:r>
              <a:rPr kumimoji="0" lang="en-US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A </a:t>
            </a:r>
            <a:r>
              <a:rPr kumimoji="0" lang="en-US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/>
              </a:rPr>
              <a:t>StringBuilder</a:t>
            </a:r>
            <a:r>
              <a:rPr kumimoji="0" lang="en-US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 object will grow or shrink in size, as needed, to accommodate the changes.</a:t>
            </a:r>
            <a:endParaRPr kumimoji="0" lang="en-US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07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8491" y="431568"/>
            <a:ext cx="898289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FontTx/>
              <a:buChar char="•"/>
            </a:pPr>
            <a:r>
              <a:rPr lang="en-US" altLang="en-US" sz="3200" kern="0" dirty="0">
                <a:solidFill>
                  <a:srgbClr val="000000"/>
                </a:solidFill>
                <a:latin typeface="Times New Roman"/>
                <a:cs typeface="Arial"/>
              </a:rPr>
              <a:t>The numeric primitive wrapper classes are: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85157"/>
              </p:ext>
            </p:extLst>
          </p:nvPr>
        </p:nvGraphicFramePr>
        <p:xfrm>
          <a:off x="2144486" y="1211671"/>
          <a:ext cx="3733800" cy="28956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403972325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74118173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Wrapper Class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rgbClr val="BBE0E3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Numeric Primitive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Type It Applies 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rgbClr val="BBE0E3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208707"/>
                  </a:ext>
                </a:extLst>
              </a:tr>
              <a:tr h="233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123383"/>
                  </a:ext>
                </a:extLst>
              </a:tr>
              <a:tr h="233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double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061631"/>
                  </a:ext>
                </a:extLst>
              </a:tr>
              <a:tr h="233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float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718619"/>
                  </a:ext>
                </a:extLst>
              </a:tr>
              <a:tr h="233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int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488453"/>
                  </a:ext>
                </a:extLst>
              </a:tr>
              <a:tr h="233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long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248798"/>
                  </a:ext>
                </a:extLst>
              </a:tr>
              <a:tr h="233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short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781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48491" y="4686018"/>
            <a:ext cx="1035449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FontTx/>
              <a:buChar char="•"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cs typeface="Arial"/>
              </a:rPr>
              <a:t>If </a:t>
            </a:r>
            <a:r>
              <a:rPr lang="en-US" altLang="en-US" sz="2400" kern="0" dirty="0">
                <a:solidFill>
                  <a:srgbClr val="000000"/>
                </a:solidFill>
                <a:latin typeface="Times New Roman"/>
                <a:cs typeface="Arial"/>
              </a:rPr>
              <a:t>the </a:t>
            </a:r>
            <a:r>
              <a:rPr lang="en-US" alt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String</a:t>
            </a:r>
            <a:r>
              <a:rPr lang="en-US" altLang="en-US" sz="2400" kern="0" dirty="0">
                <a:solidFill>
                  <a:srgbClr val="000000"/>
                </a:solidFill>
                <a:latin typeface="Times New Roman"/>
                <a:cs typeface="Arial"/>
              </a:rPr>
              <a:t> object does not represent a numeric value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cs typeface="Arial"/>
              </a:rPr>
              <a:t>. The parse method will throw what exception?</a:t>
            </a:r>
            <a:endParaRPr lang="en-US" altLang="en-US" sz="2400" kern="0" dirty="0">
              <a:solidFill>
                <a:srgbClr val="000000"/>
              </a:solidFill>
              <a:latin typeface="Times New Roman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84555" y="5686419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kern="0" dirty="0" err="1">
                <a:solidFill>
                  <a:srgbClr val="FF0000"/>
                </a:solidFill>
                <a:latin typeface="Courier New" panose="02070309020205020404" pitchFamily="49" charset="0"/>
                <a:cs typeface="Arial"/>
              </a:rPr>
              <a:t>NumberFormatException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476631"/>
              </p:ext>
            </p:extLst>
          </p:nvPr>
        </p:nvGraphicFramePr>
        <p:xfrm>
          <a:off x="7069183" y="1184451"/>
          <a:ext cx="3733800" cy="28956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426323286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6187127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Wrapper Class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rgbClr val="BBE0E3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Numeric Primitive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Type It Applies 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rgbClr val="BBE0E3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02519474"/>
                  </a:ext>
                </a:extLst>
              </a:tr>
              <a:tr h="233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352455"/>
                  </a:ext>
                </a:extLst>
              </a:tr>
              <a:tr h="233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Double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double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100804"/>
                  </a:ext>
                </a:extLst>
              </a:tr>
              <a:tr h="233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Float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float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881400"/>
                  </a:ext>
                </a:extLst>
              </a:tr>
              <a:tr h="233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Integer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int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022040"/>
                  </a:ext>
                </a:extLst>
              </a:tr>
              <a:tr h="233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Long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long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001952"/>
                  </a:ext>
                </a:extLst>
              </a:tr>
              <a:tr h="233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Short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short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173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55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470262"/>
            <a:ext cx="10789920" cy="67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9A4C2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9A4C25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9A4C25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9A4C25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9A4C25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Give example for:</a:t>
            </a:r>
            <a:r>
              <a:rPr kumimoji="0" lang="en-US" alt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alt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Autoboxing</a:t>
            </a: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and Unboxing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799" y="1600200"/>
            <a:ext cx="1175035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SzTx/>
              <a:buFontTx/>
              <a:buChar char="•"/>
              <a:tabLst/>
              <a:defRPr/>
            </a:pP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You can declare a wrapper class variable and assign a value: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	 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/>
              </a:rPr>
              <a:t>Integer number;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/>
              </a:rPr>
              <a:t>	 number = 7; 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/>
              </a:rPr>
            </a:b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SzTx/>
              <a:buFontTx/>
              <a:buChar char="•"/>
              <a:tabLst/>
              <a:defRPr/>
            </a:pP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You nay think this is an error, but because number is a wrapper class variable, </a:t>
            </a:r>
            <a:r>
              <a:rPr kumimoji="0" lang="en-US" altLang="en-US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autoboxing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 occurs.</a:t>
            </a:r>
            <a:b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</a:br>
            <a:endParaRPr kumimoji="0" lang="en-US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SzTx/>
              <a:buFontTx/>
              <a:buChar char="•"/>
              <a:tabLst/>
              <a:defRPr/>
            </a:pPr>
            <a:r>
              <a:rPr kumimoji="0" lang="en-US" altLang="en-US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Unboxing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 does the opposite with wrapper class variables: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</a:rPr>
              <a:t>Integer </a:t>
            </a: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</a:rPr>
              <a:t>myInt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</a:rPr>
              <a:t> = 5;        // </a:t>
            </a: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</a:rPr>
              <a:t>Autoboxes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</a:rPr>
              <a:t> the value 5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</a:rPr>
              <a:t>int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</a:rPr>
              <a:t>primitiveNumber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</a:rPr>
              <a:t>;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</a:rPr>
              <a:t>primitiveNumber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</a:rPr>
              <a:t> = </a:t>
            </a: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</a:rPr>
              <a:t>myInt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</a:rPr>
              <a:t>;  // unboxing</a:t>
            </a:r>
          </a:p>
        </p:txBody>
      </p:sp>
    </p:spTree>
    <p:extLst>
      <p:ext uri="{BB962C8B-B14F-4D97-AF65-F5344CB8AC3E}">
        <p14:creationId xmlns:p14="http://schemas.microsoft.com/office/powerpoint/2010/main" val="273691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10-</a:t>
            </a:r>
            <a:fld id="{0A230D66-2EE6-423C-BB04-FB7A38D5C8AC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199" y="365125"/>
            <a:ext cx="10853057" cy="1325563"/>
          </a:xfrm>
        </p:spPr>
        <p:txBody>
          <a:bodyPr>
            <a:normAutofit/>
          </a:bodyPr>
          <a:lstStyle/>
          <a:p>
            <a:r>
              <a:rPr lang="en-US" altLang="en-US" kern="0" dirty="0">
                <a:solidFill>
                  <a:srgbClr val="9A4C25"/>
                </a:solidFill>
                <a:latin typeface="Arial"/>
                <a:cs typeface="Arial"/>
              </a:rPr>
              <a:t>What is “is a” Relationship? Give example about it</a:t>
            </a:r>
            <a:r>
              <a:rPr lang="en-US" altLang="en-US" kern="0" dirty="0" smtClean="0">
                <a:solidFill>
                  <a:srgbClr val="9A4C25"/>
                </a:solidFill>
                <a:latin typeface="Arial"/>
                <a:cs typeface="Arial"/>
              </a:rPr>
              <a:t>?</a:t>
            </a:r>
            <a:endParaRPr lang="en-US" altLang="en-US" dirty="0" smtClean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5105400" y="1447800"/>
            <a:ext cx="2057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Insect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248400" y="3429000"/>
            <a:ext cx="1981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Grasshopper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038600" y="3429000"/>
            <a:ext cx="1981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BumbleBee</a:t>
            </a:r>
          </a:p>
        </p:txBody>
      </p:sp>
      <p:cxnSp>
        <p:nvCxnSpPr>
          <p:cNvPr id="9223" name="AutoShape 7"/>
          <p:cNvCxnSpPr>
            <a:cxnSpLocks noChangeShapeType="1"/>
            <a:stCxn id="9222" idx="0"/>
            <a:endCxn id="9220" idx="2"/>
          </p:cNvCxnSpPr>
          <p:nvPr/>
        </p:nvCxnSpPr>
        <p:spPr bwMode="auto">
          <a:xfrm rot="16200000">
            <a:off x="5162550" y="2457450"/>
            <a:ext cx="838200" cy="1104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4" name="AutoShape 8"/>
          <p:cNvCxnSpPr>
            <a:cxnSpLocks noChangeShapeType="1"/>
            <a:stCxn id="9221" idx="0"/>
            <a:endCxn id="9220" idx="2"/>
          </p:cNvCxnSpPr>
          <p:nvPr/>
        </p:nvCxnSpPr>
        <p:spPr bwMode="auto">
          <a:xfrm rot="5400000" flipH="1">
            <a:off x="6267450" y="2457450"/>
            <a:ext cx="838200" cy="1104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752600" y="2019300"/>
            <a:ext cx="3352800" cy="1100138"/>
            <a:chOff x="144" y="1272"/>
            <a:chExt cx="2112" cy="693"/>
          </a:xfrm>
        </p:grpSpPr>
        <p:sp>
          <p:nvSpPr>
            <p:cNvPr id="9231" name="Text Box 9"/>
            <p:cNvSpPr txBox="1">
              <a:spLocks noChangeArrowheads="1"/>
            </p:cNvSpPr>
            <p:nvPr/>
          </p:nvSpPr>
          <p:spPr bwMode="auto">
            <a:xfrm>
              <a:off x="144" y="1382"/>
              <a:ext cx="1776" cy="58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rgbClr val="9A4C25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A4C25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A4C25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A4C25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Contains those attributes and methods that are shared by all insects.</a:t>
              </a:r>
            </a:p>
          </p:txBody>
        </p:sp>
        <p:cxnSp>
          <p:nvCxnSpPr>
            <p:cNvPr id="9232" name="AutoShape 10"/>
            <p:cNvCxnSpPr>
              <a:cxnSpLocks noChangeShapeType="1"/>
              <a:stCxn id="9231" idx="3"/>
              <a:endCxn id="9220" idx="1"/>
            </p:cNvCxnSpPr>
            <p:nvPr/>
          </p:nvCxnSpPr>
          <p:spPr bwMode="auto">
            <a:xfrm flipV="1">
              <a:off x="1920" y="1272"/>
              <a:ext cx="336" cy="402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905000" y="4000501"/>
            <a:ext cx="8305800" cy="1954213"/>
            <a:chOff x="240" y="2520"/>
            <a:chExt cx="5232" cy="1231"/>
          </a:xfrm>
        </p:grpSpPr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240" y="3168"/>
              <a:ext cx="2160" cy="58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rgbClr val="9A4C25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A4C25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A4C25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A4C25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Contains those attributes and methods that specific to a Bumble Bee.</a:t>
              </a:r>
            </a:p>
          </p:txBody>
        </p:sp>
        <p:cxnSp>
          <p:nvCxnSpPr>
            <p:cNvPr id="9228" name="AutoShape 13"/>
            <p:cNvCxnSpPr>
              <a:cxnSpLocks noChangeShapeType="1"/>
              <a:stCxn id="9227" idx="0"/>
              <a:endCxn id="9222" idx="1"/>
            </p:cNvCxnSpPr>
            <p:nvPr/>
          </p:nvCxnSpPr>
          <p:spPr bwMode="auto">
            <a:xfrm rot="-5400000">
              <a:off x="1128" y="2712"/>
              <a:ext cx="648" cy="264"/>
            </a:xfrm>
            <a:prstGeom prst="bentConnector2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9" name="Text Box 12"/>
            <p:cNvSpPr txBox="1">
              <a:spLocks noChangeArrowheads="1"/>
            </p:cNvSpPr>
            <p:nvPr/>
          </p:nvSpPr>
          <p:spPr bwMode="auto">
            <a:xfrm>
              <a:off x="3456" y="3168"/>
              <a:ext cx="2016" cy="58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rgbClr val="9A4C25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A4C25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A4C25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A4C25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Contains those attributes and methods that are specific to a Grasshopper.</a:t>
              </a:r>
            </a:p>
          </p:txBody>
        </p:sp>
        <p:cxnSp>
          <p:nvCxnSpPr>
            <p:cNvPr id="9230" name="AutoShape 14"/>
            <p:cNvCxnSpPr>
              <a:cxnSpLocks noChangeShapeType="1"/>
              <a:stCxn id="9229" idx="0"/>
              <a:endCxn id="9221" idx="3"/>
            </p:cNvCxnSpPr>
            <p:nvPr/>
          </p:nvCxnSpPr>
          <p:spPr bwMode="auto">
            <a:xfrm rot="5400000" flipH="1">
              <a:off x="4020" y="2724"/>
              <a:ext cx="648" cy="240"/>
            </a:xfrm>
            <a:prstGeom prst="bentConnector2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7018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20" grpId="0" animBg="1"/>
      <p:bldP spid="9221" grpId="0" animBg="1"/>
      <p:bldP spid="92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10-</a:t>
            </a:r>
            <a:fld id="{46CF8294-02EB-4DAC-BDDE-F06F7F522D2A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2286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Access Specifiers??</a:t>
            </a:r>
          </a:p>
        </p:txBody>
      </p:sp>
      <p:graphicFrame>
        <p:nvGraphicFramePr>
          <p:cNvPr id="174146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17432"/>
              </p:ext>
            </p:extLst>
          </p:nvPr>
        </p:nvGraphicFramePr>
        <p:xfrm>
          <a:off x="2209800" y="863601"/>
          <a:ext cx="8001000" cy="2497193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 Modifier</a:t>
                      </a:r>
                    </a:p>
                  </a:txBody>
                  <a:tcPr marT="45696" marB="456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Accessible to a subclass inside the same package?</a:t>
                      </a:r>
                    </a:p>
                  </a:txBody>
                  <a:tcPr marT="45696" marB="456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Accessible to all other classes inside the same package?</a:t>
                      </a:r>
                    </a:p>
                  </a:txBody>
                  <a:tcPr marT="45696" marB="456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default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(no modifier)</a:t>
                      </a:r>
                    </a:p>
                  </a:txBody>
                  <a:tcPr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Public</a:t>
                      </a:r>
                    </a:p>
                  </a:txBody>
                  <a:tcPr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Protected</a:t>
                      </a:r>
                    </a:p>
                  </a:txBody>
                  <a:tcPr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Private</a:t>
                      </a:r>
                    </a:p>
                  </a:txBody>
                  <a:tcPr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4147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33795"/>
              </p:ext>
            </p:extLst>
          </p:nvPr>
        </p:nvGraphicFramePr>
        <p:xfrm>
          <a:off x="2209800" y="3660775"/>
          <a:ext cx="8001000" cy="251942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2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 Modifier</a:t>
                      </a:r>
                    </a:p>
                  </a:txBody>
                  <a:tcPr marT="45697" marB="456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Accessible to a subclass outside the package?</a:t>
                      </a:r>
                    </a:p>
                  </a:txBody>
                  <a:tcPr marT="45697" marB="456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Accessible to all other classes outside the package?</a:t>
                      </a:r>
                    </a:p>
                  </a:txBody>
                  <a:tcPr marT="45697" marB="456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default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(no modifier)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Public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Protected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Private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29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10-</a:t>
            </a:r>
            <a:fld id="{46CF8294-02EB-4DAC-BDDE-F06F7F522D2A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2286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Access Specifiers</a:t>
            </a:r>
          </a:p>
        </p:txBody>
      </p:sp>
      <p:graphicFrame>
        <p:nvGraphicFramePr>
          <p:cNvPr id="174146" name="Group 66"/>
          <p:cNvGraphicFramePr>
            <a:graphicFrameLocks noGrp="1"/>
          </p:cNvGraphicFramePr>
          <p:nvPr/>
        </p:nvGraphicFramePr>
        <p:xfrm>
          <a:off x="2209800" y="863601"/>
          <a:ext cx="8001000" cy="2497193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 Modifier</a:t>
                      </a:r>
                    </a:p>
                  </a:txBody>
                  <a:tcPr marT="45696" marB="456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Accessible to a subclass inside the same package?</a:t>
                      </a:r>
                    </a:p>
                  </a:txBody>
                  <a:tcPr marT="45696" marB="456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Accessible to all other classes inside the same package?</a:t>
                      </a:r>
                    </a:p>
                  </a:txBody>
                  <a:tcPr marT="45696" marB="456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default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(no modifier)</a:t>
                      </a:r>
                    </a:p>
                  </a:txBody>
                  <a:tcPr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Public</a:t>
                      </a:r>
                    </a:p>
                  </a:txBody>
                  <a:tcPr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Protected</a:t>
                      </a:r>
                    </a:p>
                  </a:txBody>
                  <a:tcPr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Private</a:t>
                      </a:r>
                    </a:p>
                  </a:txBody>
                  <a:tcPr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4147" name="Group 67"/>
          <p:cNvGraphicFramePr>
            <a:graphicFrameLocks noGrp="1"/>
          </p:cNvGraphicFramePr>
          <p:nvPr/>
        </p:nvGraphicFramePr>
        <p:xfrm>
          <a:off x="2209800" y="3660775"/>
          <a:ext cx="8001000" cy="251942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2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 Modifier</a:t>
                      </a:r>
                    </a:p>
                  </a:txBody>
                  <a:tcPr marT="45697" marB="456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Accessible to a subclass outside the package?</a:t>
                      </a:r>
                    </a:p>
                  </a:txBody>
                  <a:tcPr marT="45697" marB="456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Accessible to all other classes outside the package?</a:t>
                      </a:r>
                    </a:p>
                  </a:txBody>
                  <a:tcPr marT="45697" marB="456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default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(no modifier)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Public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Protected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Private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1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945F1654-404F-40E7-8867-1F721F0C21FB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 Development Process (Java)</a:t>
            </a:r>
          </a:p>
        </p:txBody>
      </p:sp>
      <p:sp>
        <p:nvSpPr>
          <p:cNvPr id="32772" name="Oval 3"/>
          <p:cNvSpPr>
            <a:spLocks noChangeArrowheads="1"/>
          </p:cNvSpPr>
          <p:nvPr/>
        </p:nvSpPr>
        <p:spPr bwMode="auto">
          <a:xfrm>
            <a:off x="2133600" y="1447800"/>
            <a:ext cx="24384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Text editor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48200" y="1447800"/>
            <a:ext cx="5257800" cy="1295400"/>
            <a:chOff x="1776" y="912"/>
            <a:chExt cx="3312" cy="816"/>
          </a:xfrm>
        </p:grpSpPr>
        <p:sp>
          <p:nvSpPr>
            <p:cNvPr id="32794" name="Rectangle 5"/>
            <p:cNvSpPr>
              <a:spLocks noChangeArrowheads="1"/>
            </p:cNvSpPr>
            <p:nvPr/>
          </p:nvSpPr>
          <p:spPr bwMode="auto">
            <a:xfrm>
              <a:off x="4032" y="912"/>
              <a:ext cx="1056" cy="81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D885E3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885E3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885E3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885E3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Source code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(</a:t>
              </a:r>
              <a:r>
                <a:rPr lang="en-US" altLang="en-US" sz="2400">
                  <a:latin typeface="Courier New" panose="02070309020205020404" pitchFamily="49" charset="0"/>
                </a:rPr>
                <a:t>.java</a:t>
              </a:r>
              <a:r>
                <a:rPr lang="en-US" altLang="en-US" sz="2400"/>
                <a:t>)</a:t>
              </a:r>
            </a:p>
          </p:txBody>
        </p:sp>
        <p:grpSp>
          <p:nvGrpSpPr>
            <p:cNvPr id="32795" name="Group 6"/>
            <p:cNvGrpSpPr>
              <a:grpSpLocks/>
            </p:cNvGrpSpPr>
            <p:nvPr/>
          </p:nvGrpSpPr>
          <p:grpSpPr bwMode="auto">
            <a:xfrm>
              <a:off x="1776" y="960"/>
              <a:ext cx="2208" cy="336"/>
              <a:chOff x="1776" y="960"/>
              <a:chExt cx="2208" cy="336"/>
            </a:xfrm>
          </p:grpSpPr>
          <p:sp>
            <p:nvSpPr>
              <p:cNvPr id="32796" name="Line 7"/>
              <p:cNvSpPr>
                <a:spLocks noChangeShapeType="1"/>
              </p:cNvSpPr>
              <p:nvPr/>
            </p:nvSpPr>
            <p:spPr bwMode="auto">
              <a:xfrm>
                <a:off x="1776" y="1296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97" name="Text Box 8"/>
              <p:cNvSpPr txBox="1">
                <a:spLocks noChangeArrowheads="1"/>
              </p:cNvSpPr>
              <p:nvPr/>
            </p:nvSpPr>
            <p:spPr bwMode="auto">
              <a:xfrm>
                <a:off x="1968" y="960"/>
                <a:ext cx="18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D885E3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D885E3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D885E3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D885E3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Saves Java statements</a:t>
                </a:r>
              </a:p>
            </p:txBody>
          </p:sp>
        </p:grp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133600" y="2286000"/>
            <a:ext cx="6096000" cy="1981200"/>
            <a:chOff x="192" y="1440"/>
            <a:chExt cx="3840" cy="1248"/>
          </a:xfrm>
        </p:grpSpPr>
        <p:sp>
          <p:nvSpPr>
            <p:cNvPr id="32790" name="Oval 10"/>
            <p:cNvSpPr>
              <a:spLocks noChangeArrowheads="1"/>
            </p:cNvSpPr>
            <p:nvPr/>
          </p:nvSpPr>
          <p:spPr bwMode="auto">
            <a:xfrm>
              <a:off x="192" y="1968"/>
              <a:ext cx="1536" cy="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D885E3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885E3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885E3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885E3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Java compiler</a:t>
              </a:r>
            </a:p>
          </p:txBody>
        </p:sp>
        <p:grpSp>
          <p:nvGrpSpPr>
            <p:cNvPr id="32791" name="Group 11"/>
            <p:cNvGrpSpPr>
              <a:grpSpLocks/>
            </p:cNvGrpSpPr>
            <p:nvPr/>
          </p:nvGrpSpPr>
          <p:grpSpPr bwMode="auto">
            <a:xfrm>
              <a:off x="1632" y="1440"/>
              <a:ext cx="2400" cy="672"/>
              <a:chOff x="1632" y="1440"/>
              <a:chExt cx="2400" cy="672"/>
            </a:xfrm>
          </p:grpSpPr>
          <p:sp>
            <p:nvSpPr>
              <p:cNvPr id="32792" name="Line 12"/>
              <p:cNvSpPr>
                <a:spLocks noChangeShapeType="1"/>
              </p:cNvSpPr>
              <p:nvPr/>
            </p:nvSpPr>
            <p:spPr bwMode="auto">
              <a:xfrm flipH="1">
                <a:off x="1632" y="1440"/>
                <a:ext cx="240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93" name="Text Box 13"/>
              <p:cNvSpPr txBox="1">
                <a:spLocks noChangeArrowheads="1"/>
              </p:cNvSpPr>
              <p:nvPr/>
            </p:nvSpPr>
            <p:spPr bwMode="auto">
              <a:xfrm rot="-841335">
                <a:off x="2016" y="1536"/>
                <a:ext cx="8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D885E3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D885E3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D885E3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D885E3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Is read by</a:t>
                </a:r>
              </a:p>
            </p:txBody>
          </p:sp>
        </p:grp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4572000" y="2971800"/>
            <a:ext cx="5334000" cy="1295400"/>
            <a:chOff x="1728" y="1872"/>
            <a:chExt cx="3360" cy="816"/>
          </a:xfrm>
        </p:grpSpPr>
        <p:sp>
          <p:nvSpPr>
            <p:cNvPr id="32786" name="Rectangle 15"/>
            <p:cNvSpPr>
              <a:spLocks noChangeArrowheads="1"/>
            </p:cNvSpPr>
            <p:nvPr/>
          </p:nvSpPr>
          <p:spPr bwMode="auto">
            <a:xfrm>
              <a:off x="4032" y="1872"/>
              <a:ext cx="1056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D885E3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885E3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885E3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885E3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Byte code</a:t>
              </a:r>
              <a:br>
                <a:rPr lang="en-US" altLang="en-US" sz="2400"/>
              </a:br>
              <a:r>
                <a:rPr lang="en-US" altLang="en-US" sz="2400"/>
                <a:t>(</a:t>
              </a:r>
              <a:r>
                <a:rPr lang="en-US" altLang="en-US" sz="2400">
                  <a:latin typeface="Courier New" panose="02070309020205020404" pitchFamily="49" charset="0"/>
                </a:rPr>
                <a:t>.class</a:t>
              </a:r>
              <a:r>
                <a:rPr lang="en-US" altLang="en-US" sz="2400"/>
                <a:t>)</a:t>
              </a:r>
            </a:p>
          </p:txBody>
        </p:sp>
        <p:grpSp>
          <p:nvGrpSpPr>
            <p:cNvPr id="32787" name="Group 16"/>
            <p:cNvGrpSpPr>
              <a:grpSpLocks/>
            </p:cNvGrpSpPr>
            <p:nvPr/>
          </p:nvGrpSpPr>
          <p:grpSpPr bwMode="auto">
            <a:xfrm>
              <a:off x="1728" y="1994"/>
              <a:ext cx="2304" cy="310"/>
              <a:chOff x="1728" y="1994"/>
              <a:chExt cx="2304" cy="310"/>
            </a:xfrm>
          </p:grpSpPr>
          <p:sp>
            <p:nvSpPr>
              <p:cNvPr id="32788" name="Line 17"/>
              <p:cNvSpPr>
                <a:spLocks noChangeShapeType="1"/>
              </p:cNvSpPr>
              <p:nvPr/>
            </p:nvSpPr>
            <p:spPr bwMode="auto">
              <a:xfrm>
                <a:off x="1728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89" name="Text Box 18"/>
              <p:cNvSpPr txBox="1">
                <a:spLocks noChangeArrowheads="1"/>
              </p:cNvSpPr>
              <p:nvPr/>
            </p:nvSpPr>
            <p:spPr bwMode="auto">
              <a:xfrm>
                <a:off x="2534" y="1994"/>
                <a:ext cx="8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D885E3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D885E3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D885E3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D885E3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Produces</a:t>
                </a:r>
              </a:p>
            </p:txBody>
          </p:sp>
        </p:grp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2133600" y="4038600"/>
            <a:ext cx="6096000" cy="1981200"/>
            <a:chOff x="192" y="2544"/>
            <a:chExt cx="3840" cy="1248"/>
          </a:xfrm>
        </p:grpSpPr>
        <p:sp>
          <p:nvSpPr>
            <p:cNvPr id="32782" name="Oval 20"/>
            <p:cNvSpPr>
              <a:spLocks noChangeArrowheads="1"/>
            </p:cNvSpPr>
            <p:nvPr/>
          </p:nvSpPr>
          <p:spPr bwMode="auto">
            <a:xfrm>
              <a:off x="192" y="3072"/>
              <a:ext cx="1536" cy="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D885E3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885E3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885E3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885E3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Java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Virtual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Machine</a:t>
              </a:r>
            </a:p>
          </p:txBody>
        </p:sp>
        <p:grpSp>
          <p:nvGrpSpPr>
            <p:cNvPr id="32783" name="Group 21"/>
            <p:cNvGrpSpPr>
              <a:grpSpLocks/>
            </p:cNvGrpSpPr>
            <p:nvPr/>
          </p:nvGrpSpPr>
          <p:grpSpPr bwMode="auto">
            <a:xfrm>
              <a:off x="1680" y="2544"/>
              <a:ext cx="2352" cy="720"/>
              <a:chOff x="1680" y="2544"/>
              <a:chExt cx="2352" cy="720"/>
            </a:xfrm>
          </p:grpSpPr>
          <p:sp>
            <p:nvSpPr>
              <p:cNvPr id="32784" name="Line 22"/>
              <p:cNvSpPr>
                <a:spLocks noChangeShapeType="1"/>
              </p:cNvSpPr>
              <p:nvPr/>
            </p:nvSpPr>
            <p:spPr bwMode="auto">
              <a:xfrm flipH="1">
                <a:off x="1680" y="2544"/>
                <a:ext cx="235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85" name="Text Box 23"/>
              <p:cNvSpPr txBox="1">
                <a:spLocks noChangeArrowheads="1"/>
              </p:cNvSpPr>
              <p:nvPr/>
            </p:nvSpPr>
            <p:spPr bwMode="auto">
              <a:xfrm rot="-986517">
                <a:off x="1862" y="2618"/>
                <a:ext cx="137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D885E3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D885E3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D885E3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D885E3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Is interpreted by</a:t>
                </a:r>
              </a:p>
            </p:txBody>
          </p:sp>
        </p:grpSp>
      </p:grp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4572000" y="4724400"/>
            <a:ext cx="5334000" cy="1295400"/>
            <a:chOff x="1728" y="2976"/>
            <a:chExt cx="3360" cy="816"/>
          </a:xfrm>
        </p:grpSpPr>
        <p:sp>
          <p:nvSpPr>
            <p:cNvPr id="32778" name="Rectangle 25"/>
            <p:cNvSpPr>
              <a:spLocks noChangeArrowheads="1"/>
            </p:cNvSpPr>
            <p:nvPr/>
          </p:nvSpPr>
          <p:spPr bwMode="auto">
            <a:xfrm>
              <a:off x="4032" y="2976"/>
              <a:ext cx="1056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D885E3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885E3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885E3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885E3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Program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Execution</a:t>
              </a:r>
            </a:p>
          </p:txBody>
        </p:sp>
        <p:grpSp>
          <p:nvGrpSpPr>
            <p:cNvPr id="32779" name="Group 26"/>
            <p:cNvGrpSpPr>
              <a:grpSpLocks/>
            </p:cNvGrpSpPr>
            <p:nvPr/>
          </p:nvGrpSpPr>
          <p:grpSpPr bwMode="auto">
            <a:xfrm>
              <a:off x="1728" y="3120"/>
              <a:ext cx="2304" cy="336"/>
              <a:chOff x="1728" y="3120"/>
              <a:chExt cx="2304" cy="336"/>
            </a:xfrm>
          </p:grpSpPr>
          <p:sp>
            <p:nvSpPr>
              <p:cNvPr id="32780" name="Line 27"/>
              <p:cNvSpPr>
                <a:spLocks noChangeShapeType="1"/>
              </p:cNvSpPr>
              <p:nvPr/>
            </p:nvSpPr>
            <p:spPr bwMode="auto">
              <a:xfrm>
                <a:off x="1728" y="345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81" name="Text Box 28"/>
              <p:cNvSpPr txBox="1">
                <a:spLocks noChangeArrowheads="1"/>
              </p:cNvSpPr>
              <p:nvPr/>
            </p:nvSpPr>
            <p:spPr bwMode="auto">
              <a:xfrm>
                <a:off x="2496" y="3120"/>
                <a:ext cx="8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D885E3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D885E3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D885E3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D885E3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Results 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744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30</a:t>
            </a:fld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464717" y="1391116"/>
            <a:ext cx="9167764" cy="4938457"/>
            <a:chOff x="2319" y="1962"/>
            <a:chExt cx="2853" cy="1584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4148" y="2631"/>
              <a:ext cx="937" cy="288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A4C25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A4C25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A4C25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A4C25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PassFailActivity</a:t>
              </a:r>
              <a:endPara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sz="2000" dirty="0" err="1" smtClean="0"/>
                <a:t>getGrade</a:t>
              </a:r>
              <a:r>
                <a:rPr lang="en-US" sz="2000" dirty="0" smtClean="0"/>
                <a:t> (</a:t>
              </a:r>
              <a:r>
                <a:rPr lang="en-US" sz="2000" dirty="0"/>
                <a:t>@</a:t>
              </a:r>
              <a:r>
                <a:rPr lang="en-US" sz="2000" dirty="0" smtClean="0"/>
                <a:t>Override)</a:t>
              </a:r>
              <a:endPara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060" y="3258"/>
              <a:ext cx="1112" cy="288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A4C25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A4C25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A4C25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A4C25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PassFailExam</a:t>
              </a:r>
              <a:endPara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sz="2000" kern="0" dirty="0" err="1">
                  <a:solidFill>
                    <a:srgbClr val="000000"/>
                  </a:solidFill>
                </a:rPr>
                <a:t>getPointsEach</a:t>
              </a:r>
              <a:r>
                <a:rPr lang="en-US" sz="2000" kern="0" dirty="0">
                  <a:solidFill>
                    <a:srgbClr val="000000"/>
                  </a:solidFill>
                </a:rPr>
                <a:t>, </a:t>
              </a:r>
              <a:r>
                <a:rPr lang="en-US" sz="2000" kern="0" dirty="0" err="1" smtClean="0">
                  <a:solidFill>
                    <a:srgbClr val="000000"/>
                  </a:solidFill>
                </a:rPr>
                <a:t>getNumMissed</a:t>
              </a:r>
              <a:r>
                <a:rPr lang="en-US" sz="2000" dirty="0" smtClean="0"/>
                <a:t> </a:t>
              </a:r>
              <a:endPara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553" y="1962"/>
              <a:ext cx="1777" cy="288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A4C25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A4C25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A4C25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A4C25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GradedActivity</a:t>
              </a:r>
              <a:r>
                <a: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2000" dirty="0" err="1">
                  <a:latin typeface="Courier New" panose="02070309020205020404" pitchFamily="49" charset="0"/>
                </a:rPr>
                <a:t>setScore</a:t>
              </a:r>
              <a:r>
                <a:rPr lang="en-US" altLang="en-US" sz="2000" dirty="0"/>
                <a:t>, </a:t>
              </a:r>
              <a:r>
                <a:rPr lang="en-US" altLang="en-US" sz="2000" dirty="0" err="1">
                  <a:latin typeface="Courier New" panose="02070309020205020404" pitchFamily="49" charset="0"/>
                </a:rPr>
                <a:t>getScore</a:t>
              </a:r>
              <a:r>
                <a:rPr lang="en-US" altLang="en-US" sz="2000" dirty="0"/>
                <a:t>, and </a:t>
              </a:r>
              <a:r>
                <a:rPr lang="en-US" altLang="en-US" sz="2000" dirty="0" err="1">
                  <a:latin typeface="Courier New" panose="02070309020205020404" pitchFamily="49" charset="0"/>
                </a:rPr>
                <a:t>getGrade</a:t>
              </a:r>
              <a:endPara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" name="AutoShape 11"/>
            <p:cNvCxnSpPr>
              <a:cxnSpLocks noChangeShapeType="1"/>
              <a:stCxn id="5" idx="0"/>
              <a:endCxn id="4" idx="2"/>
            </p:cNvCxnSpPr>
            <p:nvPr/>
          </p:nvCxnSpPr>
          <p:spPr bwMode="auto">
            <a:xfrm flipV="1">
              <a:off x="4616" y="2919"/>
              <a:ext cx="0" cy="339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AutoShape 12"/>
            <p:cNvCxnSpPr>
              <a:cxnSpLocks noChangeShapeType="1"/>
              <a:stCxn id="4" idx="0"/>
              <a:endCxn id="6" idx="2"/>
            </p:cNvCxnSpPr>
            <p:nvPr/>
          </p:nvCxnSpPr>
          <p:spPr bwMode="auto">
            <a:xfrm rot="16200000" flipV="1">
              <a:off x="3839" y="1853"/>
              <a:ext cx="381" cy="1175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319" y="2640"/>
              <a:ext cx="1250" cy="288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kern="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FinalExam</a:t>
              </a:r>
              <a:endPara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kern="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getPointsEach</a:t>
              </a:r>
              <a:r>
                <a:rPr lang="en-US" sz="2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, </a:t>
              </a:r>
              <a:r>
                <a:rPr lang="en-US" sz="2000" kern="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getNumMissed</a:t>
              </a:r>
              <a:endPara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AutoShape 14"/>
            <p:cNvCxnSpPr>
              <a:cxnSpLocks noChangeShapeType="1"/>
              <a:stCxn id="9" idx="0"/>
              <a:endCxn id="6" idx="2"/>
            </p:cNvCxnSpPr>
            <p:nvPr/>
          </p:nvCxnSpPr>
          <p:spPr bwMode="auto">
            <a:xfrm rot="5400000" flipH="1" flipV="1">
              <a:off x="2998" y="2196"/>
              <a:ext cx="390" cy="498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tangle 10"/>
          <p:cNvSpPr/>
          <p:nvPr/>
        </p:nvSpPr>
        <p:spPr>
          <a:xfrm>
            <a:off x="808653" y="587065"/>
            <a:ext cx="10276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Polymorphism and Dynamic Binding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4663579"/>
            <a:ext cx="863303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Each line is correct?</a:t>
            </a:r>
          </a:p>
          <a:p>
            <a:pPr lvl="1"/>
            <a:r>
              <a:rPr lang="en-US" altLang="en-US" sz="2000" b="1" dirty="0" err="1" smtClean="0">
                <a:latin typeface="Courier New" panose="02070309020205020404" pitchFamily="49" charset="0"/>
              </a:rPr>
              <a:t>GradedActivity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</a:rPr>
              <a:t>exam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PassFailExam</a:t>
            </a:r>
            <a:r>
              <a:rPr lang="en-US" altLang="en-US" sz="2000" b="1" dirty="0">
                <a:latin typeface="Courier New" panose="02070309020205020404" pitchFamily="49" charset="0"/>
              </a:rPr>
              <a:t>(100, 10, 70);</a:t>
            </a:r>
          </a:p>
          <a:p>
            <a:pPr lvl="1"/>
            <a:r>
              <a:rPr lang="en-US" altLang="en-US" sz="20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exam.getScore</a:t>
            </a:r>
            <a:r>
              <a:rPr lang="en-US" altLang="en-US" sz="2000" b="1" dirty="0">
                <a:latin typeface="Courier New" panose="02070309020205020404" pitchFamily="49" charset="0"/>
              </a:rPr>
              <a:t>());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exam.getGrade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());</a:t>
            </a:r>
          </a:p>
          <a:p>
            <a:pPr lvl="1"/>
            <a:r>
              <a:rPr lang="en-US" alt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exam.getPointsEach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());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4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1518" y="437280"/>
            <a:ext cx="3647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Abstract Classes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1518" y="1083611"/>
            <a:ext cx="11160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FontTx/>
              <a:buChar char="•"/>
            </a:pPr>
            <a:r>
              <a:rPr lang="en-US" altLang="en-US" sz="2800" kern="0" dirty="0">
                <a:solidFill>
                  <a:srgbClr val="000000"/>
                </a:solidFill>
                <a:latin typeface="Times New Roman"/>
                <a:cs typeface="Arial"/>
              </a:rPr>
              <a:t>The abstract class represents the generic or abstract form of all the classes that are derived from 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9666" y="2309462"/>
            <a:ext cx="7252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</a:pPr>
            <a:r>
              <a:rPr lang="en-US" altLang="en-US" sz="2800" b="1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public </a:t>
            </a:r>
            <a:r>
              <a:rPr lang="en-US" altLang="en-US" sz="2800" b="1" i="1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abstract</a:t>
            </a:r>
            <a:r>
              <a:rPr lang="en-US" altLang="en-US" sz="2800" b="1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 class </a:t>
            </a:r>
            <a:r>
              <a:rPr lang="en-US" altLang="en-US" sz="2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ClassName</a:t>
            </a:r>
            <a:endParaRPr lang="en-US" altLang="en-US" sz="2800" b="1" kern="0" dirty="0">
              <a:solidFill>
                <a:srgbClr val="000000"/>
              </a:solidFill>
              <a:latin typeface="Courier New" panose="02070309020205020404" pitchFamily="49" charset="0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518" y="3165982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Interfaces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1518" y="4022501"/>
            <a:ext cx="10832282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FontTx/>
              <a:buChar char="•"/>
            </a:pPr>
            <a:r>
              <a:rPr lang="en-US" altLang="en-US" sz="2800" kern="0" dirty="0">
                <a:solidFill>
                  <a:srgbClr val="000000"/>
                </a:solidFill>
                <a:latin typeface="Times New Roman"/>
                <a:cs typeface="Arial"/>
              </a:rPr>
              <a:t>The purpose of an interface is to specify behavior for other classes.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FontTx/>
              <a:buChar char="•"/>
            </a:pPr>
            <a:r>
              <a:rPr lang="en-US" altLang="en-US" sz="2800" kern="0" dirty="0">
                <a:solidFill>
                  <a:srgbClr val="000000"/>
                </a:solidFill>
                <a:latin typeface="Times New Roman"/>
                <a:cs typeface="Arial"/>
              </a:rPr>
              <a:t>It is often said that an interface is like a “contract,” and when a class implements an interface it must adhere to the contract. </a:t>
            </a:r>
          </a:p>
        </p:txBody>
      </p:sp>
    </p:spTree>
    <p:extLst>
      <p:ext uri="{BB962C8B-B14F-4D97-AF65-F5344CB8AC3E}">
        <p14:creationId xmlns:p14="http://schemas.microsoft.com/office/powerpoint/2010/main" val="115257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32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4642" y="415420"/>
            <a:ext cx="8209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Polymorphism with Interfaces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4642" y="1750406"/>
            <a:ext cx="10098374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FontTx/>
              <a:buChar char="•"/>
            </a:pPr>
            <a:r>
              <a:rPr lang="en-US" altLang="en-US" sz="2800" kern="0" dirty="0">
                <a:solidFill>
                  <a:srgbClr val="000000"/>
                </a:solidFill>
                <a:latin typeface="Times New Roman"/>
                <a:cs typeface="Arial"/>
              </a:rPr>
              <a:t>Java allows you to create reference variables of an interface type.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FontTx/>
              <a:buChar char="•"/>
            </a:pPr>
            <a:r>
              <a:rPr lang="en-US" altLang="en-US" sz="2800" kern="0" dirty="0">
                <a:solidFill>
                  <a:srgbClr val="000000"/>
                </a:solidFill>
                <a:latin typeface="Times New Roman"/>
                <a:cs typeface="Arial"/>
              </a:rPr>
              <a:t>An interface reference variable can reference any object that implements that interface, regardless of its class type.</a:t>
            </a:r>
          </a:p>
        </p:txBody>
      </p:sp>
    </p:spTree>
    <p:extLst>
      <p:ext uri="{BB962C8B-B14F-4D97-AF65-F5344CB8AC3E}">
        <p14:creationId xmlns:p14="http://schemas.microsoft.com/office/powerpoint/2010/main" val="4541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33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486" y="-28745"/>
            <a:ext cx="6527514" cy="63850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4695" y="372876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interface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RetailItem</a:t>
            </a: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double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getRetailPrice</a:t>
            </a:r>
            <a:r>
              <a:rPr lang="en-US" sz="2000" dirty="0">
                <a:latin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695" y="969356"/>
            <a:ext cx="463196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hlinkClick r:id="rId3" action="ppaction://hlinkfile"/>
              </a:rPr>
              <a:t>RetailItem.java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hlinkClick r:id="rId4" action="ppaction://hlinkfile"/>
              </a:rPr>
              <a:t>CompactDisc.java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hlinkClick r:id="rId5" action="ppaction://hlinkfile"/>
              </a:rPr>
              <a:t>DvdMovie.java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hlinkClick r:id="rId6" action="ppaction://hlinkfile"/>
              </a:rPr>
              <a:t>PolymorphicInterfaceDemo.java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0910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6-</a:t>
            </a:r>
            <a:fld id="{5C62AD79-4C1D-421B-BAAB-CA33A5A7AECE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Object-Oriented Programming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0800" y="1585119"/>
            <a:ext cx="5189538" cy="4876800"/>
            <a:chOff x="2590800" y="1295400"/>
            <a:chExt cx="5189538" cy="4876800"/>
          </a:xfrm>
        </p:grpSpPr>
        <p:grpSp>
          <p:nvGrpSpPr>
            <p:cNvPr id="13316" name="Group 3"/>
            <p:cNvGrpSpPr>
              <a:grpSpLocks/>
            </p:cNvGrpSpPr>
            <p:nvPr/>
          </p:nvGrpSpPr>
          <p:grpSpPr bwMode="auto">
            <a:xfrm>
              <a:off x="4960938" y="1295400"/>
              <a:ext cx="2819400" cy="4876800"/>
              <a:chOff x="2165" y="816"/>
              <a:chExt cx="1776" cy="3072"/>
            </a:xfrm>
          </p:grpSpPr>
          <p:sp>
            <p:nvSpPr>
              <p:cNvPr id="13320" name="Rectangle 4"/>
              <p:cNvSpPr>
                <a:spLocks noChangeArrowheads="1"/>
              </p:cNvSpPr>
              <p:nvPr/>
            </p:nvSpPr>
            <p:spPr bwMode="auto">
              <a:xfrm>
                <a:off x="2165" y="816"/>
                <a:ext cx="177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D885E3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D885E3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D885E3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D885E3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Object</a:t>
                </a:r>
              </a:p>
            </p:txBody>
          </p:sp>
          <p:sp>
            <p:nvSpPr>
              <p:cNvPr id="13321" name="Rectangle 5"/>
              <p:cNvSpPr>
                <a:spLocks noChangeArrowheads="1"/>
              </p:cNvSpPr>
              <p:nvPr/>
            </p:nvSpPr>
            <p:spPr bwMode="auto">
              <a:xfrm>
                <a:off x="2165" y="1104"/>
                <a:ext cx="177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D885E3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D885E3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D885E3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D885E3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Data (Fields)</a:t>
                </a:r>
                <a:br>
                  <a:rPr lang="en-US" altLang="en-US" sz="1800"/>
                </a:br>
                <a:r>
                  <a:rPr lang="en-US" altLang="en-US" sz="1800"/>
                  <a:t>typically private to this object</a:t>
                </a:r>
              </a:p>
            </p:txBody>
          </p:sp>
          <p:sp>
            <p:nvSpPr>
              <p:cNvPr id="13322" name="Rectangle 6"/>
              <p:cNvSpPr>
                <a:spLocks noChangeArrowheads="1"/>
              </p:cNvSpPr>
              <p:nvPr/>
            </p:nvSpPr>
            <p:spPr bwMode="auto">
              <a:xfrm>
                <a:off x="2165" y="1440"/>
                <a:ext cx="1776" cy="24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b"/>
              <a:lstStyle>
                <a:lvl1pPr>
                  <a:spcBef>
                    <a:spcPct val="20000"/>
                  </a:spcBef>
                  <a:buClr>
                    <a:srgbClr val="D885E3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D885E3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D885E3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D885E3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85E3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Methods That </a:t>
                </a:r>
                <a:br>
                  <a:rPr lang="en-US" altLang="en-US" sz="1800"/>
                </a:br>
                <a:r>
                  <a:rPr lang="en-US" altLang="en-US" sz="1800"/>
                  <a:t>Operate on the Data</a:t>
                </a:r>
              </a:p>
            </p:txBody>
          </p:sp>
          <p:grpSp>
            <p:nvGrpSpPr>
              <p:cNvPr id="13323" name="Group 7"/>
              <p:cNvGrpSpPr>
                <a:grpSpLocks/>
              </p:cNvGrpSpPr>
              <p:nvPr/>
            </p:nvGrpSpPr>
            <p:grpSpPr bwMode="auto">
              <a:xfrm>
                <a:off x="2501" y="2112"/>
                <a:ext cx="1147" cy="1296"/>
                <a:chOff x="1584" y="1584"/>
                <a:chExt cx="1402" cy="1584"/>
              </a:xfrm>
            </p:grpSpPr>
            <p:grpSp>
              <p:nvGrpSpPr>
                <p:cNvPr id="13327" name="Group 8"/>
                <p:cNvGrpSpPr>
                  <a:grpSpLocks/>
                </p:cNvGrpSpPr>
                <p:nvPr/>
              </p:nvGrpSpPr>
              <p:grpSpPr bwMode="auto">
                <a:xfrm>
                  <a:off x="1584" y="1584"/>
                  <a:ext cx="346" cy="432"/>
                  <a:chOff x="1776" y="2208"/>
                  <a:chExt cx="192" cy="240"/>
                </a:xfrm>
              </p:grpSpPr>
              <p:sp>
                <p:nvSpPr>
                  <p:cNvPr id="13352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208"/>
                    <a:ext cx="19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50 w 21600"/>
                      <a:gd name="T19" fmla="*/ 3150 h 21600"/>
                      <a:gd name="T20" fmla="*/ 18450 w 21600"/>
                      <a:gd name="T21" fmla="*/ 18450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6200" y="10800"/>
                        </a:moveTo>
                        <a:cubicBezTo>
                          <a:pt x="16200" y="7817"/>
                          <a:pt x="13782" y="5400"/>
                          <a:pt x="10800" y="5400"/>
                        </a:cubicBezTo>
                        <a:cubicBezTo>
                          <a:pt x="7817" y="5400"/>
                          <a:pt x="5400" y="7817"/>
                          <a:pt x="5400" y="10800"/>
                        </a:cubicBezTo>
                        <a:lnTo>
                          <a:pt x="0" y="10800"/>
                        </a:ln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4" y="0"/>
                          <a:pt x="21599" y="4835"/>
                          <a:pt x="21600" y="10799"/>
                        </a:cubicBezTo>
                        <a:lnTo>
                          <a:pt x="21600" y="10800"/>
                        </a:lnTo>
                        <a:lnTo>
                          <a:pt x="24300" y="10800"/>
                        </a:lnTo>
                        <a:lnTo>
                          <a:pt x="18900" y="16200"/>
                        </a:lnTo>
                        <a:lnTo>
                          <a:pt x="13500" y="10800"/>
                        </a:lnTo>
                        <a:lnTo>
                          <a:pt x="16200" y="10800"/>
                        </a:lnTo>
                        <a:close/>
                      </a:path>
                    </a:pathLst>
                  </a:cu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53" name="AutoShape 10"/>
                  <p:cNvSpPr>
                    <a:spLocks noChangeArrowheads="1"/>
                  </p:cNvSpPr>
                  <p:nvPr/>
                </p:nvSpPr>
                <p:spPr bwMode="auto">
                  <a:xfrm flipH="1" flipV="1">
                    <a:off x="1776" y="2256"/>
                    <a:ext cx="19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50 w 21600"/>
                      <a:gd name="T19" fmla="*/ 3150 h 21600"/>
                      <a:gd name="T20" fmla="*/ 18450 w 21600"/>
                      <a:gd name="T21" fmla="*/ 18450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6200" y="10800"/>
                        </a:moveTo>
                        <a:cubicBezTo>
                          <a:pt x="16200" y="7817"/>
                          <a:pt x="13782" y="5400"/>
                          <a:pt x="10800" y="5400"/>
                        </a:cubicBezTo>
                        <a:cubicBezTo>
                          <a:pt x="7817" y="5400"/>
                          <a:pt x="5400" y="7817"/>
                          <a:pt x="5400" y="10800"/>
                        </a:cubicBezTo>
                        <a:lnTo>
                          <a:pt x="0" y="10800"/>
                        </a:ln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4" y="0"/>
                          <a:pt x="21599" y="4835"/>
                          <a:pt x="21600" y="10799"/>
                        </a:cubicBezTo>
                        <a:lnTo>
                          <a:pt x="21600" y="10800"/>
                        </a:lnTo>
                        <a:lnTo>
                          <a:pt x="24300" y="10800"/>
                        </a:lnTo>
                        <a:lnTo>
                          <a:pt x="18900" y="16200"/>
                        </a:lnTo>
                        <a:lnTo>
                          <a:pt x="13500" y="10800"/>
                        </a:lnTo>
                        <a:lnTo>
                          <a:pt x="16200" y="10800"/>
                        </a:lnTo>
                        <a:close/>
                      </a:path>
                    </a:pathLst>
                  </a:cu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328" name="Group 11"/>
                <p:cNvGrpSpPr>
                  <a:grpSpLocks/>
                </p:cNvGrpSpPr>
                <p:nvPr/>
              </p:nvGrpSpPr>
              <p:grpSpPr bwMode="auto">
                <a:xfrm>
                  <a:off x="2112" y="1584"/>
                  <a:ext cx="346" cy="432"/>
                  <a:chOff x="1776" y="2208"/>
                  <a:chExt cx="192" cy="240"/>
                </a:xfrm>
              </p:grpSpPr>
              <p:sp>
                <p:nvSpPr>
                  <p:cNvPr id="13350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208"/>
                    <a:ext cx="19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50 w 21600"/>
                      <a:gd name="T19" fmla="*/ 3150 h 21600"/>
                      <a:gd name="T20" fmla="*/ 18450 w 21600"/>
                      <a:gd name="T21" fmla="*/ 18450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6200" y="10800"/>
                        </a:moveTo>
                        <a:cubicBezTo>
                          <a:pt x="16200" y="7817"/>
                          <a:pt x="13782" y="5400"/>
                          <a:pt x="10800" y="5400"/>
                        </a:cubicBezTo>
                        <a:cubicBezTo>
                          <a:pt x="7817" y="5400"/>
                          <a:pt x="5400" y="7817"/>
                          <a:pt x="5400" y="10800"/>
                        </a:cubicBezTo>
                        <a:lnTo>
                          <a:pt x="0" y="10800"/>
                        </a:ln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4" y="0"/>
                          <a:pt x="21599" y="4835"/>
                          <a:pt x="21600" y="10799"/>
                        </a:cubicBezTo>
                        <a:lnTo>
                          <a:pt x="21600" y="10800"/>
                        </a:lnTo>
                        <a:lnTo>
                          <a:pt x="24300" y="10800"/>
                        </a:lnTo>
                        <a:lnTo>
                          <a:pt x="18900" y="16200"/>
                        </a:lnTo>
                        <a:lnTo>
                          <a:pt x="13500" y="10800"/>
                        </a:lnTo>
                        <a:lnTo>
                          <a:pt x="16200" y="10800"/>
                        </a:lnTo>
                        <a:close/>
                      </a:path>
                    </a:pathLst>
                  </a:cu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51" name="AutoShape 13"/>
                  <p:cNvSpPr>
                    <a:spLocks noChangeArrowheads="1"/>
                  </p:cNvSpPr>
                  <p:nvPr/>
                </p:nvSpPr>
                <p:spPr bwMode="auto">
                  <a:xfrm flipH="1" flipV="1">
                    <a:off x="1776" y="2256"/>
                    <a:ext cx="19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50 w 21600"/>
                      <a:gd name="T19" fmla="*/ 3150 h 21600"/>
                      <a:gd name="T20" fmla="*/ 18450 w 21600"/>
                      <a:gd name="T21" fmla="*/ 18450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6200" y="10800"/>
                        </a:moveTo>
                        <a:cubicBezTo>
                          <a:pt x="16200" y="7817"/>
                          <a:pt x="13782" y="5400"/>
                          <a:pt x="10800" y="5400"/>
                        </a:cubicBezTo>
                        <a:cubicBezTo>
                          <a:pt x="7817" y="5400"/>
                          <a:pt x="5400" y="7817"/>
                          <a:pt x="5400" y="10800"/>
                        </a:cubicBezTo>
                        <a:lnTo>
                          <a:pt x="0" y="10800"/>
                        </a:ln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4" y="0"/>
                          <a:pt x="21599" y="4835"/>
                          <a:pt x="21600" y="10799"/>
                        </a:cubicBezTo>
                        <a:lnTo>
                          <a:pt x="21600" y="10800"/>
                        </a:lnTo>
                        <a:lnTo>
                          <a:pt x="24300" y="10800"/>
                        </a:lnTo>
                        <a:lnTo>
                          <a:pt x="18900" y="16200"/>
                        </a:lnTo>
                        <a:lnTo>
                          <a:pt x="13500" y="10800"/>
                        </a:lnTo>
                        <a:lnTo>
                          <a:pt x="16200" y="10800"/>
                        </a:lnTo>
                        <a:close/>
                      </a:path>
                    </a:pathLst>
                  </a:cu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329" name="Group 14"/>
                <p:cNvGrpSpPr>
                  <a:grpSpLocks/>
                </p:cNvGrpSpPr>
                <p:nvPr/>
              </p:nvGrpSpPr>
              <p:grpSpPr bwMode="auto">
                <a:xfrm>
                  <a:off x="2640" y="1584"/>
                  <a:ext cx="346" cy="432"/>
                  <a:chOff x="1776" y="2208"/>
                  <a:chExt cx="192" cy="240"/>
                </a:xfrm>
              </p:grpSpPr>
              <p:sp>
                <p:nvSpPr>
                  <p:cNvPr id="13348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208"/>
                    <a:ext cx="19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50 w 21600"/>
                      <a:gd name="T19" fmla="*/ 3150 h 21600"/>
                      <a:gd name="T20" fmla="*/ 18450 w 21600"/>
                      <a:gd name="T21" fmla="*/ 18450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6200" y="10800"/>
                        </a:moveTo>
                        <a:cubicBezTo>
                          <a:pt x="16200" y="7817"/>
                          <a:pt x="13782" y="5400"/>
                          <a:pt x="10800" y="5400"/>
                        </a:cubicBezTo>
                        <a:cubicBezTo>
                          <a:pt x="7817" y="5400"/>
                          <a:pt x="5400" y="7817"/>
                          <a:pt x="5400" y="10800"/>
                        </a:cubicBezTo>
                        <a:lnTo>
                          <a:pt x="0" y="10800"/>
                        </a:ln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4" y="0"/>
                          <a:pt x="21599" y="4835"/>
                          <a:pt x="21600" y="10799"/>
                        </a:cubicBezTo>
                        <a:lnTo>
                          <a:pt x="21600" y="10800"/>
                        </a:lnTo>
                        <a:lnTo>
                          <a:pt x="24300" y="10800"/>
                        </a:lnTo>
                        <a:lnTo>
                          <a:pt x="18900" y="16200"/>
                        </a:lnTo>
                        <a:lnTo>
                          <a:pt x="13500" y="10800"/>
                        </a:lnTo>
                        <a:lnTo>
                          <a:pt x="16200" y="10800"/>
                        </a:lnTo>
                        <a:close/>
                      </a:path>
                    </a:pathLst>
                  </a:cu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49" name="AutoShape 16"/>
                  <p:cNvSpPr>
                    <a:spLocks noChangeArrowheads="1"/>
                  </p:cNvSpPr>
                  <p:nvPr/>
                </p:nvSpPr>
                <p:spPr bwMode="auto">
                  <a:xfrm flipH="1" flipV="1">
                    <a:off x="1776" y="2256"/>
                    <a:ext cx="19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50 w 21600"/>
                      <a:gd name="T19" fmla="*/ 3150 h 21600"/>
                      <a:gd name="T20" fmla="*/ 18450 w 21600"/>
                      <a:gd name="T21" fmla="*/ 18450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6200" y="10800"/>
                        </a:moveTo>
                        <a:cubicBezTo>
                          <a:pt x="16200" y="7817"/>
                          <a:pt x="13782" y="5400"/>
                          <a:pt x="10800" y="5400"/>
                        </a:cubicBezTo>
                        <a:cubicBezTo>
                          <a:pt x="7817" y="5400"/>
                          <a:pt x="5400" y="7817"/>
                          <a:pt x="5400" y="10800"/>
                        </a:cubicBezTo>
                        <a:lnTo>
                          <a:pt x="0" y="10800"/>
                        </a:ln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4" y="0"/>
                          <a:pt x="21599" y="4835"/>
                          <a:pt x="21600" y="10799"/>
                        </a:cubicBezTo>
                        <a:lnTo>
                          <a:pt x="21600" y="10800"/>
                        </a:lnTo>
                        <a:lnTo>
                          <a:pt x="24300" y="10800"/>
                        </a:lnTo>
                        <a:lnTo>
                          <a:pt x="18900" y="16200"/>
                        </a:lnTo>
                        <a:lnTo>
                          <a:pt x="13500" y="10800"/>
                        </a:lnTo>
                        <a:lnTo>
                          <a:pt x="16200" y="10800"/>
                        </a:lnTo>
                        <a:close/>
                      </a:path>
                    </a:pathLst>
                  </a:cu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330" name="Group 17"/>
                <p:cNvGrpSpPr>
                  <a:grpSpLocks/>
                </p:cNvGrpSpPr>
                <p:nvPr/>
              </p:nvGrpSpPr>
              <p:grpSpPr bwMode="auto">
                <a:xfrm>
                  <a:off x="2640" y="2736"/>
                  <a:ext cx="346" cy="432"/>
                  <a:chOff x="1776" y="2208"/>
                  <a:chExt cx="192" cy="240"/>
                </a:xfrm>
              </p:grpSpPr>
              <p:sp>
                <p:nvSpPr>
                  <p:cNvPr id="13346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208"/>
                    <a:ext cx="19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50 w 21600"/>
                      <a:gd name="T19" fmla="*/ 3150 h 21600"/>
                      <a:gd name="T20" fmla="*/ 18450 w 21600"/>
                      <a:gd name="T21" fmla="*/ 18450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6200" y="10800"/>
                        </a:moveTo>
                        <a:cubicBezTo>
                          <a:pt x="16200" y="7817"/>
                          <a:pt x="13782" y="5400"/>
                          <a:pt x="10800" y="5400"/>
                        </a:cubicBezTo>
                        <a:cubicBezTo>
                          <a:pt x="7817" y="5400"/>
                          <a:pt x="5400" y="7817"/>
                          <a:pt x="5400" y="10800"/>
                        </a:cubicBezTo>
                        <a:lnTo>
                          <a:pt x="0" y="10800"/>
                        </a:ln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4" y="0"/>
                          <a:pt x="21599" y="4835"/>
                          <a:pt x="21600" y="10799"/>
                        </a:cubicBezTo>
                        <a:lnTo>
                          <a:pt x="21600" y="10800"/>
                        </a:lnTo>
                        <a:lnTo>
                          <a:pt x="24300" y="10800"/>
                        </a:lnTo>
                        <a:lnTo>
                          <a:pt x="18900" y="16200"/>
                        </a:lnTo>
                        <a:lnTo>
                          <a:pt x="13500" y="10800"/>
                        </a:lnTo>
                        <a:lnTo>
                          <a:pt x="16200" y="10800"/>
                        </a:lnTo>
                        <a:close/>
                      </a:path>
                    </a:pathLst>
                  </a:cu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47" name="AutoShape 19"/>
                  <p:cNvSpPr>
                    <a:spLocks noChangeArrowheads="1"/>
                  </p:cNvSpPr>
                  <p:nvPr/>
                </p:nvSpPr>
                <p:spPr bwMode="auto">
                  <a:xfrm flipH="1" flipV="1">
                    <a:off x="1776" y="2256"/>
                    <a:ext cx="19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50 w 21600"/>
                      <a:gd name="T19" fmla="*/ 3150 h 21600"/>
                      <a:gd name="T20" fmla="*/ 18450 w 21600"/>
                      <a:gd name="T21" fmla="*/ 18450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6200" y="10800"/>
                        </a:moveTo>
                        <a:cubicBezTo>
                          <a:pt x="16200" y="7817"/>
                          <a:pt x="13782" y="5400"/>
                          <a:pt x="10800" y="5400"/>
                        </a:cubicBezTo>
                        <a:cubicBezTo>
                          <a:pt x="7817" y="5400"/>
                          <a:pt x="5400" y="7817"/>
                          <a:pt x="5400" y="10800"/>
                        </a:cubicBezTo>
                        <a:lnTo>
                          <a:pt x="0" y="10800"/>
                        </a:ln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4" y="0"/>
                          <a:pt x="21599" y="4835"/>
                          <a:pt x="21600" y="10799"/>
                        </a:cubicBezTo>
                        <a:lnTo>
                          <a:pt x="21600" y="10800"/>
                        </a:lnTo>
                        <a:lnTo>
                          <a:pt x="24300" y="10800"/>
                        </a:lnTo>
                        <a:lnTo>
                          <a:pt x="18900" y="16200"/>
                        </a:lnTo>
                        <a:lnTo>
                          <a:pt x="13500" y="10800"/>
                        </a:lnTo>
                        <a:lnTo>
                          <a:pt x="16200" y="10800"/>
                        </a:lnTo>
                        <a:close/>
                      </a:path>
                    </a:pathLst>
                  </a:cu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331" name="Group 20"/>
                <p:cNvGrpSpPr>
                  <a:grpSpLocks/>
                </p:cNvGrpSpPr>
                <p:nvPr/>
              </p:nvGrpSpPr>
              <p:grpSpPr bwMode="auto">
                <a:xfrm>
                  <a:off x="1584" y="2160"/>
                  <a:ext cx="346" cy="432"/>
                  <a:chOff x="1776" y="2208"/>
                  <a:chExt cx="192" cy="240"/>
                </a:xfrm>
              </p:grpSpPr>
              <p:sp>
                <p:nvSpPr>
                  <p:cNvPr id="13344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208"/>
                    <a:ext cx="19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50 w 21600"/>
                      <a:gd name="T19" fmla="*/ 3150 h 21600"/>
                      <a:gd name="T20" fmla="*/ 18450 w 21600"/>
                      <a:gd name="T21" fmla="*/ 18450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6200" y="10800"/>
                        </a:moveTo>
                        <a:cubicBezTo>
                          <a:pt x="16200" y="7817"/>
                          <a:pt x="13782" y="5400"/>
                          <a:pt x="10800" y="5400"/>
                        </a:cubicBezTo>
                        <a:cubicBezTo>
                          <a:pt x="7817" y="5400"/>
                          <a:pt x="5400" y="7817"/>
                          <a:pt x="5400" y="10800"/>
                        </a:cubicBezTo>
                        <a:lnTo>
                          <a:pt x="0" y="10800"/>
                        </a:ln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4" y="0"/>
                          <a:pt x="21599" y="4835"/>
                          <a:pt x="21600" y="10799"/>
                        </a:cubicBezTo>
                        <a:lnTo>
                          <a:pt x="21600" y="10800"/>
                        </a:lnTo>
                        <a:lnTo>
                          <a:pt x="24300" y="10800"/>
                        </a:lnTo>
                        <a:lnTo>
                          <a:pt x="18900" y="16200"/>
                        </a:lnTo>
                        <a:lnTo>
                          <a:pt x="13500" y="10800"/>
                        </a:lnTo>
                        <a:lnTo>
                          <a:pt x="16200" y="10800"/>
                        </a:lnTo>
                        <a:close/>
                      </a:path>
                    </a:pathLst>
                  </a:cu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45" name="AutoShape 22"/>
                  <p:cNvSpPr>
                    <a:spLocks noChangeArrowheads="1"/>
                  </p:cNvSpPr>
                  <p:nvPr/>
                </p:nvSpPr>
                <p:spPr bwMode="auto">
                  <a:xfrm flipH="1" flipV="1">
                    <a:off x="1776" y="2256"/>
                    <a:ext cx="19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50 w 21600"/>
                      <a:gd name="T19" fmla="*/ 3150 h 21600"/>
                      <a:gd name="T20" fmla="*/ 18450 w 21600"/>
                      <a:gd name="T21" fmla="*/ 18450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6200" y="10800"/>
                        </a:moveTo>
                        <a:cubicBezTo>
                          <a:pt x="16200" y="7817"/>
                          <a:pt x="13782" y="5400"/>
                          <a:pt x="10800" y="5400"/>
                        </a:cubicBezTo>
                        <a:cubicBezTo>
                          <a:pt x="7817" y="5400"/>
                          <a:pt x="5400" y="7817"/>
                          <a:pt x="5400" y="10800"/>
                        </a:cubicBezTo>
                        <a:lnTo>
                          <a:pt x="0" y="10800"/>
                        </a:ln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4" y="0"/>
                          <a:pt x="21599" y="4835"/>
                          <a:pt x="21600" y="10799"/>
                        </a:cubicBezTo>
                        <a:lnTo>
                          <a:pt x="21600" y="10800"/>
                        </a:lnTo>
                        <a:lnTo>
                          <a:pt x="24300" y="10800"/>
                        </a:lnTo>
                        <a:lnTo>
                          <a:pt x="18900" y="16200"/>
                        </a:lnTo>
                        <a:lnTo>
                          <a:pt x="13500" y="10800"/>
                        </a:lnTo>
                        <a:lnTo>
                          <a:pt x="16200" y="10800"/>
                        </a:lnTo>
                        <a:close/>
                      </a:path>
                    </a:pathLst>
                  </a:cu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332" name="Group 23"/>
                <p:cNvGrpSpPr>
                  <a:grpSpLocks/>
                </p:cNvGrpSpPr>
                <p:nvPr/>
              </p:nvGrpSpPr>
              <p:grpSpPr bwMode="auto">
                <a:xfrm>
                  <a:off x="2112" y="2160"/>
                  <a:ext cx="346" cy="432"/>
                  <a:chOff x="1776" y="2208"/>
                  <a:chExt cx="192" cy="240"/>
                </a:xfrm>
              </p:grpSpPr>
              <p:sp>
                <p:nvSpPr>
                  <p:cNvPr id="13342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208"/>
                    <a:ext cx="19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50 w 21600"/>
                      <a:gd name="T19" fmla="*/ 3150 h 21600"/>
                      <a:gd name="T20" fmla="*/ 18450 w 21600"/>
                      <a:gd name="T21" fmla="*/ 18450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6200" y="10800"/>
                        </a:moveTo>
                        <a:cubicBezTo>
                          <a:pt x="16200" y="7817"/>
                          <a:pt x="13782" y="5400"/>
                          <a:pt x="10800" y="5400"/>
                        </a:cubicBezTo>
                        <a:cubicBezTo>
                          <a:pt x="7817" y="5400"/>
                          <a:pt x="5400" y="7817"/>
                          <a:pt x="5400" y="10800"/>
                        </a:cubicBezTo>
                        <a:lnTo>
                          <a:pt x="0" y="10800"/>
                        </a:ln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4" y="0"/>
                          <a:pt x="21599" y="4835"/>
                          <a:pt x="21600" y="10799"/>
                        </a:cubicBezTo>
                        <a:lnTo>
                          <a:pt x="21600" y="10800"/>
                        </a:lnTo>
                        <a:lnTo>
                          <a:pt x="24300" y="10800"/>
                        </a:lnTo>
                        <a:lnTo>
                          <a:pt x="18900" y="16200"/>
                        </a:lnTo>
                        <a:lnTo>
                          <a:pt x="13500" y="10800"/>
                        </a:lnTo>
                        <a:lnTo>
                          <a:pt x="16200" y="10800"/>
                        </a:lnTo>
                        <a:close/>
                      </a:path>
                    </a:pathLst>
                  </a:cu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43" name="AutoShape 25"/>
                  <p:cNvSpPr>
                    <a:spLocks noChangeArrowheads="1"/>
                  </p:cNvSpPr>
                  <p:nvPr/>
                </p:nvSpPr>
                <p:spPr bwMode="auto">
                  <a:xfrm flipH="1" flipV="1">
                    <a:off x="1776" y="2256"/>
                    <a:ext cx="19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50 w 21600"/>
                      <a:gd name="T19" fmla="*/ 3150 h 21600"/>
                      <a:gd name="T20" fmla="*/ 18450 w 21600"/>
                      <a:gd name="T21" fmla="*/ 18450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6200" y="10800"/>
                        </a:moveTo>
                        <a:cubicBezTo>
                          <a:pt x="16200" y="7817"/>
                          <a:pt x="13782" y="5400"/>
                          <a:pt x="10800" y="5400"/>
                        </a:cubicBezTo>
                        <a:cubicBezTo>
                          <a:pt x="7817" y="5400"/>
                          <a:pt x="5400" y="7817"/>
                          <a:pt x="5400" y="10800"/>
                        </a:cubicBezTo>
                        <a:lnTo>
                          <a:pt x="0" y="10800"/>
                        </a:ln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4" y="0"/>
                          <a:pt x="21599" y="4835"/>
                          <a:pt x="21600" y="10799"/>
                        </a:cubicBezTo>
                        <a:lnTo>
                          <a:pt x="21600" y="10800"/>
                        </a:lnTo>
                        <a:lnTo>
                          <a:pt x="24300" y="10800"/>
                        </a:lnTo>
                        <a:lnTo>
                          <a:pt x="18900" y="16200"/>
                        </a:lnTo>
                        <a:lnTo>
                          <a:pt x="13500" y="10800"/>
                        </a:lnTo>
                        <a:lnTo>
                          <a:pt x="16200" y="10800"/>
                        </a:lnTo>
                        <a:close/>
                      </a:path>
                    </a:pathLst>
                  </a:cu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333" name="Group 26"/>
                <p:cNvGrpSpPr>
                  <a:grpSpLocks/>
                </p:cNvGrpSpPr>
                <p:nvPr/>
              </p:nvGrpSpPr>
              <p:grpSpPr bwMode="auto">
                <a:xfrm>
                  <a:off x="2640" y="2160"/>
                  <a:ext cx="346" cy="432"/>
                  <a:chOff x="1776" y="2208"/>
                  <a:chExt cx="192" cy="240"/>
                </a:xfrm>
              </p:grpSpPr>
              <p:sp>
                <p:nvSpPr>
                  <p:cNvPr id="13340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208"/>
                    <a:ext cx="19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50 w 21600"/>
                      <a:gd name="T19" fmla="*/ 3150 h 21600"/>
                      <a:gd name="T20" fmla="*/ 18450 w 21600"/>
                      <a:gd name="T21" fmla="*/ 18450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6200" y="10800"/>
                        </a:moveTo>
                        <a:cubicBezTo>
                          <a:pt x="16200" y="7817"/>
                          <a:pt x="13782" y="5400"/>
                          <a:pt x="10800" y="5400"/>
                        </a:cubicBezTo>
                        <a:cubicBezTo>
                          <a:pt x="7817" y="5400"/>
                          <a:pt x="5400" y="7817"/>
                          <a:pt x="5400" y="10800"/>
                        </a:cubicBezTo>
                        <a:lnTo>
                          <a:pt x="0" y="10800"/>
                        </a:ln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4" y="0"/>
                          <a:pt x="21599" y="4835"/>
                          <a:pt x="21600" y="10799"/>
                        </a:cubicBezTo>
                        <a:lnTo>
                          <a:pt x="21600" y="10800"/>
                        </a:lnTo>
                        <a:lnTo>
                          <a:pt x="24300" y="10800"/>
                        </a:lnTo>
                        <a:lnTo>
                          <a:pt x="18900" y="16200"/>
                        </a:lnTo>
                        <a:lnTo>
                          <a:pt x="13500" y="10800"/>
                        </a:lnTo>
                        <a:lnTo>
                          <a:pt x="16200" y="10800"/>
                        </a:lnTo>
                        <a:close/>
                      </a:path>
                    </a:pathLst>
                  </a:cu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41" name="AutoShape 28"/>
                  <p:cNvSpPr>
                    <a:spLocks noChangeArrowheads="1"/>
                  </p:cNvSpPr>
                  <p:nvPr/>
                </p:nvSpPr>
                <p:spPr bwMode="auto">
                  <a:xfrm flipH="1" flipV="1">
                    <a:off x="1776" y="2256"/>
                    <a:ext cx="19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50 w 21600"/>
                      <a:gd name="T19" fmla="*/ 3150 h 21600"/>
                      <a:gd name="T20" fmla="*/ 18450 w 21600"/>
                      <a:gd name="T21" fmla="*/ 18450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6200" y="10800"/>
                        </a:moveTo>
                        <a:cubicBezTo>
                          <a:pt x="16200" y="7817"/>
                          <a:pt x="13782" y="5400"/>
                          <a:pt x="10800" y="5400"/>
                        </a:cubicBezTo>
                        <a:cubicBezTo>
                          <a:pt x="7817" y="5400"/>
                          <a:pt x="5400" y="7817"/>
                          <a:pt x="5400" y="10800"/>
                        </a:cubicBezTo>
                        <a:lnTo>
                          <a:pt x="0" y="10800"/>
                        </a:ln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4" y="0"/>
                          <a:pt x="21599" y="4835"/>
                          <a:pt x="21600" y="10799"/>
                        </a:cubicBezTo>
                        <a:lnTo>
                          <a:pt x="21600" y="10800"/>
                        </a:lnTo>
                        <a:lnTo>
                          <a:pt x="24300" y="10800"/>
                        </a:lnTo>
                        <a:lnTo>
                          <a:pt x="18900" y="16200"/>
                        </a:lnTo>
                        <a:lnTo>
                          <a:pt x="13500" y="10800"/>
                        </a:lnTo>
                        <a:lnTo>
                          <a:pt x="16200" y="10800"/>
                        </a:lnTo>
                        <a:close/>
                      </a:path>
                    </a:pathLst>
                  </a:cu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334" name="Group 29"/>
                <p:cNvGrpSpPr>
                  <a:grpSpLocks/>
                </p:cNvGrpSpPr>
                <p:nvPr/>
              </p:nvGrpSpPr>
              <p:grpSpPr bwMode="auto">
                <a:xfrm>
                  <a:off x="1584" y="2736"/>
                  <a:ext cx="346" cy="432"/>
                  <a:chOff x="1776" y="2208"/>
                  <a:chExt cx="192" cy="240"/>
                </a:xfrm>
              </p:grpSpPr>
              <p:sp>
                <p:nvSpPr>
                  <p:cNvPr id="13338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208"/>
                    <a:ext cx="19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50 w 21600"/>
                      <a:gd name="T19" fmla="*/ 3150 h 21600"/>
                      <a:gd name="T20" fmla="*/ 18450 w 21600"/>
                      <a:gd name="T21" fmla="*/ 18450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6200" y="10800"/>
                        </a:moveTo>
                        <a:cubicBezTo>
                          <a:pt x="16200" y="7817"/>
                          <a:pt x="13782" y="5400"/>
                          <a:pt x="10800" y="5400"/>
                        </a:cubicBezTo>
                        <a:cubicBezTo>
                          <a:pt x="7817" y="5400"/>
                          <a:pt x="5400" y="7817"/>
                          <a:pt x="5400" y="10800"/>
                        </a:cubicBezTo>
                        <a:lnTo>
                          <a:pt x="0" y="10800"/>
                        </a:ln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4" y="0"/>
                          <a:pt x="21599" y="4835"/>
                          <a:pt x="21600" y="10799"/>
                        </a:cubicBezTo>
                        <a:lnTo>
                          <a:pt x="21600" y="10800"/>
                        </a:lnTo>
                        <a:lnTo>
                          <a:pt x="24300" y="10800"/>
                        </a:lnTo>
                        <a:lnTo>
                          <a:pt x="18900" y="16200"/>
                        </a:lnTo>
                        <a:lnTo>
                          <a:pt x="13500" y="10800"/>
                        </a:lnTo>
                        <a:lnTo>
                          <a:pt x="16200" y="10800"/>
                        </a:lnTo>
                        <a:close/>
                      </a:path>
                    </a:pathLst>
                  </a:cu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39" name="AutoShape 31"/>
                  <p:cNvSpPr>
                    <a:spLocks noChangeArrowheads="1"/>
                  </p:cNvSpPr>
                  <p:nvPr/>
                </p:nvSpPr>
                <p:spPr bwMode="auto">
                  <a:xfrm flipH="1" flipV="1">
                    <a:off x="1776" y="2256"/>
                    <a:ext cx="19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50 w 21600"/>
                      <a:gd name="T19" fmla="*/ 3150 h 21600"/>
                      <a:gd name="T20" fmla="*/ 18450 w 21600"/>
                      <a:gd name="T21" fmla="*/ 18450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6200" y="10800"/>
                        </a:moveTo>
                        <a:cubicBezTo>
                          <a:pt x="16200" y="7817"/>
                          <a:pt x="13782" y="5400"/>
                          <a:pt x="10800" y="5400"/>
                        </a:cubicBezTo>
                        <a:cubicBezTo>
                          <a:pt x="7817" y="5400"/>
                          <a:pt x="5400" y="7817"/>
                          <a:pt x="5400" y="10800"/>
                        </a:cubicBezTo>
                        <a:lnTo>
                          <a:pt x="0" y="10800"/>
                        </a:ln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4" y="0"/>
                          <a:pt x="21599" y="4835"/>
                          <a:pt x="21600" y="10799"/>
                        </a:cubicBezTo>
                        <a:lnTo>
                          <a:pt x="21600" y="10800"/>
                        </a:lnTo>
                        <a:lnTo>
                          <a:pt x="24300" y="10800"/>
                        </a:lnTo>
                        <a:lnTo>
                          <a:pt x="18900" y="16200"/>
                        </a:lnTo>
                        <a:lnTo>
                          <a:pt x="13500" y="10800"/>
                        </a:lnTo>
                        <a:lnTo>
                          <a:pt x="16200" y="10800"/>
                        </a:lnTo>
                        <a:close/>
                      </a:path>
                    </a:pathLst>
                  </a:cu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335" name="Group 32"/>
                <p:cNvGrpSpPr>
                  <a:grpSpLocks/>
                </p:cNvGrpSpPr>
                <p:nvPr/>
              </p:nvGrpSpPr>
              <p:grpSpPr bwMode="auto">
                <a:xfrm>
                  <a:off x="2112" y="2736"/>
                  <a:ext cx="346" cy="432"/>
                  <a:chOff x="1776" y="2208"/>
                  <a:chExt cx="192" cy="240"/>
                </a:xfrm>
              </p:grpSpPr>
              <p:sp>
                <p:nvSpPr>
                  <p:cNvPr id="13336" name="AutoShape 33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208"/>
                    <a:ext cx="19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50 w 21600"/>
                      <a:gd name="T19" fmla="*/ 3150 h 21600"/>
                      <a:gd name="T20" fmla="*/ 18450 w 21600"/>
                      <a:gd name="T21" fmla="*/ 18450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6200" y="10800"/>
                        </a:moveTo>
                        <a:cubicBezTo>
                          <a:pt x="16200" y="7817"/>
                          <a:pt x="13782" y="5400"/>
                          <a:pt x="10800" y="5400"/>
                        </a:cubicBezTo>
                        <a:cubicBezTo>
                          <a:pt x="7817" y="5400"/>
                          <a:pt x="5400" y="7817"/>
                          <a:pt x="5400" y="10800"/>
                        </a:cubicBezTo>
                        <a:lnTo>
                          <a:pt x="0" y="10800"/>
                        </a:ln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4" y="0"/>
                          <a:pt x="21599" y="4835"/>
                          <a:pt x="21600" y="10799"/>
                        </a:cubicBezTo>
                        <a:lnTo>
                          <a:pt x="21600" y="10800"/>
                        </a:lnTo>
                        <a:lnTo>
                          <a:pt x="24300" y="10800"/>
                        </a:lnTo>
                        <a:lnTo>
                          <a:pt x="18900" y="16200"/>
                        </a:lnTo>
                        <a:lnTo>
                          <a:pt x="13500" y="10800"/>
                        </a:lnTo>
                        <a:lnTo>
                          <a:pt x="16200" y="10800"/>
                        </a:lnTo>
                        <a:close/>
                      </a:path>
                    </a:pathLst>
                  </a:cu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37" name="AutoShape 34"/>
                  <p:cNvSpPr>
                    <a:spLocks noChangeArrowheads="1"/>
                  </p:cNvSpPr>
                  <p:nvPr/>
                </p:nvSpPr>
                <p:spPr bwMode="auto">
                  <a:xfrm flipH="1" flipV="1">
                    <a:off x="1776" y="2256"/>
                    <a:ext cx="19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50 w 21600"/>
                      <a:gd name="T19" fmla="*/ 3150 h 21600"/>
                      <a:gd name="T20" fmla="*/ 18450 w 21600"/>
                      <a:gd name="T21" fmla="*/ 18450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6200" y="10800"/>
                        </a:moveTo>
                        <a:cubicBezTo>
                          <a:pt x="16200" y="7817"/>
                          <a:pt x="13782" y="5400"/>
                          <a:pt x="10800" y="5400"/>
                        </a:cubicBezTo>
                        <a:cubicBezTo>
                          <a:pt x="7817" y="5400"/>
                          <a:pt x="5400" y="7817"/>
                          <a:pt x="5400" y="10800"/>
                        </a:cubicBezTo>
                        <a:lnTo>
                          <a:pt x="0" y="10800"/>
                        </a:ln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4" y="0"/>
                          <a:pt x="21599" y="4835"/>
                          <a:pt x="21600" y="10799"/>
                        </a:cubicBezTo>
                        <a:lnTo>
                          <a:pt x="21600" y="10800"/>
                        </a:lnTo>
                        <a:lnTo>
                          <a:pt x="24300" y="10800"/>
                        </a:lnTo>
                        <a:lnTo>
                          <a:pt x="18900" y="16200"/>
                        </a:lnTo>
                        <a:lnTo>
                          <a:pt x="13500" y="10800"/>
                        </a:lnTo>
                        <a:lnTo>
                          <a:pt x="16200" y="10800"/>
                        </a:lnTo>
                        <a:close/>
                      </a:path>
                    </a:pathLst>
                  </a:cu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324" name="Line 35"/>
              <p:cNvSpPr>
                <a:spLocks noChangeShapeType="1"/>
              </p:cNvSpPr>
              <p:nvPr/>
            </p:nvSpPr>
            <p:spPr bwMode="auto">
              <a:xfrm flipV="1">
                <a:off x="2645" y="1488"/>
                <a:ext cx="0" cy="528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25" name="Line 36"/>
              <p:cNvSpPr>
                <a:spLocks noChangeShapeType="1"/>
              </p:cNvSpPr>
              <p:nvPr/>
            </p:nvSpPr>
            <p:spPr bwMode="auto">
              <a:xfrm flipV="1">
                <a:off x="3077" y="1488"/>
                <a:ext cx="0" cy="528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26" name="Line 37"/>
              <p:cNvSpPr>
                <a:spLocks noChangeShapeType="1"/>
              </p:cNvSpPr>
              <p:nvPr/>
            </p:nvSpPr>
            <p:spPr bwMode="auto">
              <a:xfrm flipV="1">
                <a:off x="3509" y="1488"/>
                <a:ext cx="0" cy="528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3317" name="Text Box 47"/>
            <p:cNvSpPr txBox="1">
              <a:spLocks noChangeArrowheads="1"/>
            </p:cNvSpPr>
            <p:nvPr/>
          </p:nvSpPr>
          <p:spPr bwMode="auto">
            <a:xfrm>
              <a:off x="2590800" y="3429001"/>
              <a:ext cx="167640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885E3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885E3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885E3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885E3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 dirty="0"/>
                <a:t>Code Outside the Object</a:t>
              </a:r>
            </a:p>
          </p:txBody>
        </p:sp>
        <p:sp>
          <p:nvSpPr>
            <p:cNvPr id="13318" name="Line 48"/>
            <p:cNvSpPr>
              <a:spLocks noChangeShapeType="1"/>
            </p:cNvSpPr>
            <p:nvPr/>
          </p:nvSpPr>
          <p:spPr bwMode="auto">
            <a:xfrm>
              <a:off x="4343400" y="3810000"/>
              <a:ext cx="91440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19" name="Line 49"/>
            <p:cNvSpPr>
              <a:spLocks noChangeShapeType="1"/>
            </p:cNvSpPr>
            <p:nvPr/>
          </p:nvSpPr>
          <p:spPr bwMode="auto">
            <a:xfrm>
              <a:off x="4343400" y="4267200"/>
              <a:ext cx="91440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205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6-</a:t>
            </a:r>
            <a:fld id="{09853040-9832-49F1-95A3-09A35B04B30E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Converting the UML Diagram to Code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6250577" y="1239837"/>
            <a:ext cx="48006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885E3"/>
              </a:buClr>
              <a:buChar char="•"/>
              <a:tabLst>
                <a:tab pos="33813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885E3"/>
              </a:buClr>
              <a:buChar char="–"/>
              <a:tabLst>
                <a:tab pos="33813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885E3"/>
              </a:buClr>
              <a:buChar char="•"/>
              <a:tabLst>
                <a:tab pos="338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885E3"/>
              </a:buClr>
              <a:buChar char="–"/>
              <a:tabLst>
                <a:tab pos="338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885E3"/>
              </a:buClr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class Rectangle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private double width;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private double length;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public void </a:t>
            </a:r>
            <a:r>
              <a:rPr lang="en-US" altLang="en-US" sz="1600" dirty="0" err="1">
                <a:latin typeface="Courier New" panose="02070309020205020404" pitchFamily="49" charset="0"/>
              </a:rPr>
              <a:t>setWidth</a:t>
            </a:r>
            <a:r>
              <a:rPr lang="en-US" altLang="en-US" sz="1600" dirty="0">
                <a:latin typeface="Courier New" panose="02070309020205020404" pitchFamily="49" charset="0"/>
              </a:rPr>
              <a:t>(double w)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{</a:t>
            </a: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</a:rPr>
              <a:t>	width = w;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public void </a:t>
            </a:r>
            <a:r>
              <a:rPr lang="en-US" altLang="en-US" sz="1600" dirty="0" err="1">
                <a:latin typeface="Courier New" panose="02070309020205020404" pitchFamily="49" charset="0"/>
              </a:rPr>
              <a:t>setLength</a:t>
            </a:r>
            <a:r>
              <a:rPr lang="en-US" altLang="en-US" sz="1600" dirty="0">
                <a:latin typeface="Courier New" panose="02070309020205020404" pitchFamily="49" charset="0"/>
              </a:rPr>
              <a:t>(double </a:t>
            </a:r>
            <a:r>
              <a:rPr lang="en-US" altLang="en-US" sz="1600" dirty="0" err="1">
                <a:latin typeface="Courier New" panose="02070309020205020404" pitchFamily="49" charset="0"/>
              </a:rPr>
              <a:t>len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{</a:t>
            </a: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</a:rPr>
              <a:t>	length = </a:t>
            </a:r>
            <a:r>
              <a:rPr lang="en-US" altLang="en-US" sz="1600" dirty="0" err="1">
                <a:solidFill>
                  <a:srgbClr val="FF33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public double </a:t>
            </a:r>
            <a:r>
              <a:rPr lang="en-US" altLang="en-US" sz="1600" dirty="0" err="1">
                <a:latin typeface="Courier New" panose="02070309020205020404" pitchFamily="49" charset="0"/>
              </a:rPr>
              <a:t>getWidth</a:t>
            </a:r>
            <a:r>
              <a:rPr lang="en-US" altLang="en-US" sz="160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{</a:t>
            </a: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</a:rPr>
              <a:t>	return width;</a:t>
            </a:r>
            <a:endParaRPr lang="en-US" altLang="en-US" sz="1600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public double </a:t>
            </a:r>
            <a:r>
              <a:rPr lang="en-US" altLang="en-US" sz="1600" dirty="0" err="1">
                <a:latin typeface="Courier New" panose="02070309020205020404" pitchFamily="49" charset="0"/>
              </a:rPr>
              <a:t>getLength</a:t>
            </a:r>
            <a:r>
              <a:rPr lang="en-US" altLang="en-US" sz="160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{</a:t>
            </a: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</a:rPr>
              <a:t>	return length;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public double </a:t>
            </a:r>
            <a:r>
              <a:rPr lang="en-US" altLang="en-US" sz="1600" dirty="0" err="1">
                <a:latin typeface="Courier New" panose="02070309020205020404" pitchFamily="49" charset="0"/>
              </a:rPr>
              <a:t>getArea</a:t>
            </a:r>
            <a:r>
              <a:rPr lang="en-US" altLang="en-US" sz="160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{	</a:t>
            </a: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</a:rPr>
              <a:t>return length * width;</a:t>
            </a:r>
            <a:endParaRPr lang="en-US" altLang="en-US" sz="1600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</p:txBody>
      </p:sp>
      <p:grpSp>
        <p:nvGrpSpPr>
          <p:cNvPr id="55301" name="Group 4"/>
          <p:cNvGrpSpPr>
            <a:grpSpLocks/>
          </p:cNvGrpSpPr>
          <p:nvPr/>
        </p:nvGrpSpPr>
        <p:grpSpPr bwMode="auto">
          <a:xfrm>
            <a:off x="1828800" y="2971800"/>
            <a:ext cx="3352800" cy="3276600"/>
            <a:chOff x="96" y="864"/>
            <a:chExt cx="2112" cy="2064"/>
          </a:xfrm>
        </p:grpSpPr>
        <p:sp>
          <p:nvSpPr>
            <p:cNvPr id="55303" name="Rectangle 5"/>
            <p:cNvSpPr>
              <a:spLocks noChangeArrowheads="1"/>
            </p:cNvSpPr>
            <p:nvPr/>
          </p:nvSpPr>
          <p:spPr bwMode="auto">
            <a:xfrm>
              <a:off x="96" y="864"/>
              <a:ext cx="211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D885E3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885E3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885E3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885E3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Rectangle</a:t>
              </a:r>
            </a:p>
          </p:txBody>
        </p:sp>
        <p:sp>
          <p:nvSpPr>
            <p:cNvPr id="55304" name="Rectangle 6"/>
            <p:cNvSpPr>
              <a:spLocks noChangeArrowheads="1"/>
            </p:cNvSpPr>
            <p:nvPr/>
          </p:nvSpPr>
          <p:spPr bwMode="auto">
            <a:xfrm>
              <a:off x="96" y="1248"/>
              <a:ext cx="2112" cy="4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D885E3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885E3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885E3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885E3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Char char="-"/>
              </a:pPr>
              <a:r>
                <a:rPr lang="en-US" altLang="en-US" sz="2000"/>
                <a:t> width : double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Char char="-"/>
              </a:pPr>
              <a:r>
                <a:rPr lang="en-US" altLang="en-US" sz="2000"/>
                <a:t> length : double</a:t>
              </a:r>
            </a:p>
          </p:txBody>
        </p:sp>
        <p:sp>
          <p:nvSpPr>
            <p:cNvPr id="55305" name="Rectangle 7"/>
            <p:cNvSpPr>
              <a:spLocks noChangeArrowheads="1"/>
            </p:cNvSpPr>
            <p:nvPr/>
          </p:nvSpPr>
          <p:spPr bwMode="auto">
            <a:xfrm>
              <a:off x="96" y="1728"/>
              <a:ext cx="2112" cy="1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D885E3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885E3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885E3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885E3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/>
                <a:t>+ </a:t>
              </a:r>
              <a:r>
                <a:rPr lang="en-US" altLang="en-US" sz="2000" dirty="0" err="1"/>
                <a:t>setWidth</a:t>
              </a:r>
              <a:r>
                <a:rPr lang="en-US" altLang="en-US" sz="2000" dirty="0"/>
                <a:t>(w : double) : void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/>
                <a:t>+ </a:t>
              </a:r>
              <a:r>
                <a:rPr lang="en-US" altLang="en-US" sz="2000" dirty="0" err="1"/>
                <a:t>setLength</a:t>
              </a:r>
              <a:r>
                <a:rPr lang="en-US" altLang="en-US" sz="2000" dirty="0"/>
                <a:t>(</a:t>
              </a:r>
              <a:r>
                <a:rPr lang="en-US" altLang="en-US" sz="2000" dirty="0" err="1"/>
                <a:t>len</a:t>
              </a:r>
              <a:r>
                <a:rPr lang="en-US" altLang="en-US" sz="2000" dirty="0"/>
                <a:t> : double): void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/>
                <a:t>+ </a:t>
              </a:r>
              <a:r>
                <a:rPr lang="en-US" altLang="en-US" sz="2000" dirty="0" err="1"/>
                <a:t>getWidth</a:t>
              </a:r>
              <a:r>
                <a:rPr lang="en-US" altLang="en-US" sz="2000" dirty="0"/>
                <a:t>() : double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/>
                <a:t>+ </a:t>
              </a:r>
              <a:r>
                <a:rPr lang="en-US" altLang="en-US" sz="2000" dirty="0" err="1"/>
                <a:t>getLength</a:t>
              </a:r>
              <a:r>
                <a:rPr lang="en-US" altLang="en-US" sz="2000" dirty="0"/>
                <a:t>() : double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/>
                <a:t>+ </a:t>
              </a:r>
              <a:r>
                <a:rPr lang="en-US" altLang="en-US" sz="2000" dirty="0" err="1"/>
                <a:t>getArea</a:t>
              </a:r>
              <a:r>
                <a:rPr lang="en-US" altLang="en-US" sz="2000" dirty="0"/>
                <a:t>() : double</a:t>
              </a:r>
            </a:p>
          </p:txBody>
        </p:sp>
      </p:grpSp>
      <p:sp>
        <p:nvSpPr>
          <p:cNvPr id="55302" name="Text Box 8"/>
          <p:cNvSpPr txBox="1">
            <a:spLocks noChangeArrowheads="1"/>
          </p:cNvSpPr>
          <p:nvPr/>
        </p:nvSpPr>
        <p:spPr bwMode="auto">
          <a:xfrm>
            <a:off x="1676401" y="1524000"/>
            <a:ext cx="39846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FF3300"/>
                </a:solidFill>
              </a:rPr>
              <a:t>Once the class structure has been tested, the method bodies can be written and tested. </a:t>
            </a:r>
          </a:p>
        </p:txBody>
      </p:sp>
    </p:spTree>
    <p:extLst>
      <p:ext uri="{BB962C8B-B14F-4D97-AF65-F5344CB8AC3E}">
        <p14:creationId xmlns:p14="http://schemas.microsoft.com/office/powerpoint/2010/main" val="328306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6-</a:t>
            </a:r>
            <a:fld id="{BEF97E6D-098D-4FE2-8361-A1E8A2AFD18C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Overloaded Method </a:t>
            </a:r>
            <a:r>
              <a:rPr lang="en-US" altLang="en-US" dirty="0" smtClean="0">
                <a:latin typeface="Courier New" panose="02070309020205020404" pitchFamily="49" charset="0"/>
              </a:rPr>
              <a:t>add</a:t>
            </a:r>
            <a:br>
              <a:rPr lang="en-US" altLang="en-US" dirty="0" smtClean="0">
                <a:latin typeface="Courier New" panose="02070309020205020404" pitchFamily="49" charset="0"/>
              </a:rPr>
            </a:br>
            <a:r>
              <a:rPr lang="en-US" altLang="en-US" sz="4000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Fill in the box the method signature)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public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add(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num1,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num2)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sum = num1 + num2;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return sum;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public String add (String str1, String str2)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String combined = str1 + str2;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return combined;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7837714" y="1933303"/>
            <a:ext cx="4049486" cy="121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37714" y="4663440"/>
            <a:ext cx="4049486" cy="121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6-</a:t>
            </a:r>
            <a:fld id="{8EA5063F-FA34-4875-B4AD-ADEDC14966D6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Signature and Binding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method signature consists of the method’s name and the data types of the method’s parameters, in the order that they appear.  The return type is </a:t>
            </a:r>
            <a:r>
              <a:rPr lang="en-US" altLang="en-US" sz="2400" u="sng"/>
              <a:t>not</a:t>
            </a:r>
            <a:r>
              <a:rPr lang="en-US" altLang="en-US" sz="2400"/>
              <a:t> part of the signature.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add(int, int)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add(String, String)</a:t>
            </a:r>
            <a:br>
              <a:rPr lang="en-US" altLang="en-US" sz="1800">
                <a:latin typeface="Courier New" panose="02070309020205020404" pitchFamily="49" charset="0"/>
              </a:rPr>
            </a:b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/>
              <a:t>The process of matching a method call with the correct method is known as </a:t>
            </a:r>
            <a:r>
              <a:rPr lang="en-US" altLang="en-US" sz="2400" i="1"/>
              <a:t>binding</a:t>
            </a:r>
            <a:r>
              <a:rPr lang="en-US" altLang="en-US" sz="2400"/>
              <a:t>.  The compiler uses the method signature to determine which version of the overloaded method to bind the call to.</a:t>
            </a:r>
          </a:p>
        </p:txBody>
      </p:sp>
      <p:sp>
        <p:nvSpPr>
          <p:cNvPr id="80901" name="Text Box 4"/>
          <p:cNvSpPr txBox="1">
            <a:spLocks noChangeArrowheads="1"/>
          </p:cNvSpPr>
          <p:nvPr/>
        </p:nvSpPr>
        <p:spPr bwMode="auto">
          <a:xfrm>
            <a:off x="5867400" y="2851151"/>
            <a:ext cx="2514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hlink"/>
                </a:solidFill>
              </a:rPr>
              <a:t>Signatures of the </a:t>
            </a:r>
            <a:r>
              <a:rPr lang="en-US" altLang="en-US" sz="2000">
                <a:solidFill>
                  <a:schemeClr val="hlink"/>
                </a:solidFill>
                <a:latin typeface="Courier New" panose="02070309020205020404" pitchFamily="49" charset="0"/>
              </a:rPr>
              <a:t>add</a:t>
            </a:r>
            <a:r>
              <a:rPr lang="en-US" altLang="en-US" sz="2400">
                <a:solidFill>
                  <a:schemeClr val="hlink"/>
                </a:solidFill>
              </a:rPr>
              <a:t> methods of previous slide</a:t>
            </a:r>
          </a:p>
        </p:txBody>
      </p:sp>
      <p:sp>
        <p:nvSpPr>
          <p:cNvPr id="80902" name="Line 5"/>
          <p:cNvSpPr>
            <a:spLocks noChangeShapeType="1"/>
          </p:cNvSpPr>
          <p:nvPr/>
        </p:nvSpPr>
        <p:spPr bwMode="auto">
          <a:xfrm flipV="1">
            <a:off x="4419600" y="3352800"/>
            <a:ext cx="1676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3" name="Line 6"/>
          <p:cNvSpPr>
            <a:spLocks noChangeShapeType="1"/>
          </p:cNvSpPr>
          <p:nvPr/>
        </p:nvSpPr>
        <p:spPr bwMode="auto">
          <a:xfrm flipV="1">
            <a:off x="52578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532452"/>
            <a:ext cx="9022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400" dirty="0"/>
              <a:t>A .java file may contain many classes but may only have one public </a:t>
            </a:r>
            <a:r>
              <a:rPr lang="en-US" altLang="en-US" sz="2400" dirty="0" smtClean="0"/>
              <a:t>class? True or False</a:t>
            </a:r>
            <a:endParaRPr lang="en-US" alt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748936" y="2280279"/>
            <a:ext cx="10589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en-US" sz="2400" dirty="0"/>
              <a:t>Primitive Data </a:t>
            </a:r>
            <a:r>
              <a:rPr lang="en-US" altLang="en-US" sz="2400" dirty="0" smtClean="0"/>
              <a:t>Types; They are (at least 5): _________; ___________; ____________; _____________; ________ …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48937" y="4171796"/>
            <a:ext cx="6525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3. Strings </a:t>
            </a:r>
            <a:r>
              <a:rPr lang="en-US" altLang="en-US" sz="2400" dirty="0"/>
              <a:t>are </a:t>
            </a:r>
            <a:r>
              <a:rPr lang="en-US" altLang="en-US" sz="2400" dirty="0">
                <a:solidFill>
                  <a:srgbClr val="FF0000"/>
                </a:solidFill>
              </a:rPr>
              <a:t>Immutable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Objects. Give an example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5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9A4C2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9A4C25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9A4C25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9A4C25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9A4C25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Describe</a:t>
            </a:r>
            <a:r>
              <a:rPr kumimoji="0" lang="en-US" alt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9A4C2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Objects ; Classes; instance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73527" y="3340967"/>
            <a:ext cx="74295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Each object that is created from a class is called an </a:t>
            </a:r>
            <a:r>
              <a:rPr lang="en-US" altLang="en-US" sz="2800" i="1" dirty="0"/>
              <a:t>instance </a:t>
            </a:r>
            <a:r>
              <a:rPr lang="en-US" altLang="en-US" sz="2800" dirty="0"/>
              <a:t>of the class.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73527" y="2056573"/>
            <a:ext cx="5347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Classes: Where Objects Come From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A2D7-0AD1-4E43-AE92-C7756EFD57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1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1440</Words>
  <Application>Microsoft Office PowerPoint</Application>
  <PresentationFormat>Widescreen</PresentationFormat>
  <Paragraphs>420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Helvetica</vt:lpstr>
      <vt:lpstr>Times New Roman</vt:lpstr>
      <vt:lpstr>Office Theme</vt:lpstr>
      <vt:lpstr>Java core review</vt:lpstr>
      <vt:lpstr>Portability</vt:lpstr>
      <vt:lpstr>Program Development Process (Java)</vt:lpstr>
      <vt:lpstr>Object-Oriented Programming</vt:lpstr>
      <vt:lpstr>Converting the UML Diagram to Code</vt:lpstr>
      <vt:lpstr>Overloaded Method add Fill in the box the method signature)</vt:lpstr>
      <vt:lpstr>Method Signature and Binding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Returning Objects from Methods</vt:lpstr>
      <vt:lpstr>PowerPoint Presentation</vt:lpstr>
      <vt:lpstr>PowerPoint Presentation</vt:lpstr>
      <vt:lpstr>PowerPoint Presentation</vt:lpstr>
      <vt:lpstr>PowerPoint Presentation</vt:lpstr>
      <vt:lpstr>Aggregation in UML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“is a” Relationship? Give example about it?</vt:lpstr>
      <vt:lpstr>Access Specifiers??</vt:lpstr>
      <vt:lpstr>Access Specifiers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Axon Active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Nguyen Quoc</dc:creator>
  <cp:lastModifiedBy>Huy Nguyen Quoc</cp:lastModifiedBy>
  <cp:revision>81</cp:revision>
  <dcterms:created xsi:type="dcterms:W3CDTF">2014-12-04T09:20:21Z</dcterms:created>
  <dcterms:modified xsi:type="dcterms:W3CDTF">2018-12-14T02:55:04Z</dcterms:modified>
</cp:coreProperties>
</file>