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7"/>
  </p:notesMasterIdLst>
  <p:sldIdLst>
    <p:sldId id="256" r:id="rId5"/>
    <p:sldId id="257" r:id="rId6"/>
    <p:sldId id="258" r:id="rId7"/>
    <p:sldId id="259" r:id="rId8"/>
    <p:sldId id="260" r:id="rId9"/>
    <p:sldId id="280" r:id="rId10"/>
    <p:sldId id="271" r:id="rId11"/>
    <p:sldId id="283" r:id="rId12"/>
    <p:sldId id="261" r:id="rId13"/>
    <p:sldId id="281" r:id="rId14"/>
    <p:sldId id="282" r:id="rId15"/>
    <p:sldId id="268" r:id="rId16"/>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7F720B-D12A-4992-832B-3F765C184F9F}" v="477" dt="2021-12-27T16:07:24.602"/>
    <p1510:client id="{33CB012A-F6D3-4968-AFCF-7184234136B3}" v="237" dt="2021-12-26T11:50:52.817"/>
    <p1510:client id="{372570C3-FC7D-401F-A370-45B4BC0769EF}" v="5" dt="2021-12-28T04:30:22.872"/>
    <p1510:client id="{459B297C-F8CC-4B88-8946-B168C5C0E2E2}" v="11" dt="2021-12-26T11:25:52.653"/>
    <p1510:client id="{512ECEA7-204A-BA9D-1B37-A45CB7BE422D}" v="1560" dt="2022-01-12T12:09:03.090"/>
    <p1510:client id="{6F03E437-262C-4BE9-9511-361FBC5A401B}" v="94" dt="2021-12-27T13:16:08.573"/>
    <p1510:client id="{7B33375E-F2D8-4F5D-A365-018BD281E029}" v="13" dt="2021-12-27T16:23:27.811"/>
    <p1510:client id="{998182AD-8CBE-488F-A84D-B97B7B177D17}" v="581" dt="2021-12-27T01:30:55.962"/>
    <p1510:client id="{AE4BDBDE-F25E-44C0-A09D-D15A6B25C1DF}" v="76" dt="2021-12-27T14:36:47.629"/>
    <p1510:client id="{BFB569E9-E5B7-4CCE-8993-4EB9778F1836}" v="1356" dt="2021-12-26T15:53:30.997"/>
    <p1510:client id="{D01C3F61-C43D-4893-A779-EF4E5BDDC0B7}" v="621" dt="2022-01-12T16:36:07.534"/>
    <p1510:client id="{D7BBC55A-F56C-4025-B588-9C1C2B07E4B8}" v="85" dt="2021-12-27T12:22:57.297"/>
    <p1510:client id="{E83E74E0-EB8C-ABFB-7E5B-B4F407EF718F}" v="4" dt="2022-01-12T16:41:53.880"/>
    <p1510:client id="{FF31D188-428C-4C6C-9227-C62D337350C5}" v="168" dt="2022-01-12T16:36:51.55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2C13AC16-9B97-46D9-A05A-5ED22A18BBDE}" type="datetimeFigureOut">
              <a:rPr lang="en-US"/>
              <a:t>1/12/2022</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7B859B58-1A3D-4FD3-B9FF-A166171556B2}" type="slidenum">
              <a:rPr lang="en-US"/>
              <a:t>‹#›</a:t>
            </a:fld>
            <a:endParaRPr lang="en-US"/>
          </a:p>
        </p:txBody>
      </p:sp>
    </p:spTree>
    <p:extLst>
      <p:ext uri="{BB962C8B-B14F-4D97-AF65-F5344CB8AC3E}">
        <p14:creationId xmlns:p14="http://schemas.microsoft.com/office/powerpoint/2010/main" val="314973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Standardizing the activations of the prior layer means that assumptions the subsequent layer makes about the spread and distribution of inputs during the weight update will not change, at least not dramatically. This has the effect of stabilizing and speeding-up the training process of deep neural networks.</a:t>
            </a:r>
          </a:p>
        </p:txBody>
      </p:sp>
      <p:sp>
        <p:nvSpPr>
          <p:cNvPr id="4" name="Slide Number Placeholder 3"/>
          <p:cNvSpPr>
            <a:spLocks noGrp="1"/>
          </p:cNvSpPr>
          <p:nvPr>
            <p:ph type="sldNum" sz="quarter" idx="5"/>
          </p:nvPr>
        </p:nvSpPr>
        <p:spPr/>
        <p:txBody>
          <a:bodyPr/>
          <a:lstStyle/>
          <a:p>
            <a:fld id="{7B859B58-1A3D-4FD3-B9FF-A166171556B2}" type="slidenum">
              <a:rPr lang="en-US"/>
              <a:t>5</a:t>
            </a:fld>
            <a:endParaRPr lang="en-US"/>
          </a:p>
        </p:txBody>
      </p:sp>
    </p:spTree>
    <p:extLst>
      <p:ext uri="{BB962C8B-B14F-4D97-AF65-F5344CB8AC3E}">
        <p14:creationId xmlns:p14="http://schemas.microsoft.com/office/powerpoint/2010/main" val="633503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Standardizing the activations of the prior layer means that assumptions the subsequent layer makes about the spread and distribution of inputs during the weight update will not change, at least not dramatically. This has the effect of stabilizing and speeding-up the training process of deep neural networks.</a:t>
            </a:r>
          </a:p>
        </p:txBody>
      </p:sp>
      <p:sp>
        <p:nvSpPr>
          <p:cNvPr id="4" name="Slide Number Placeholder 3"/>
          <p:cNvSpPr>
            <a:spLocks noGrp="1"/>
          </p:cNvSpPr>
          <p:nvPr>
            <p:ph type="sldNum" sz="quarter" idx="5"/>
          </p:nvPr>
        </p:nvSpPr>
        <p:spPr/>
        <p:txBody>
          <a:bodyPr/>
          <a:lstStyle/>
          <a:p>
            <a:fld id="{7B859B58-1A3D-4FD3-B9FF-A166171556B2}" type="slidenum">
              <a:rPr lang="en-US"/>
              <a:t>6</a:t>
            </a:fld>
            <a:endParaRPr lang="en-US"/>
          </a:p>
        </p:txBody>
      </p:sp>
    </p:spTree>
    <p:extLst>
      <p:ext uri="{BB962C8B-B14F-4D97-AF65-F5344CB8AC3E}">
        <p14:creationId xmlns:p14="http://schemas.microsoft.com/office/powerpoint/2010/main" val="1527574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6" name="Holder 6"/>
          <p:cNvSpPr>
            <a:spLocks noGrp="1"/>
          </p:cNvSpPr>
          <p:nvPr>
            <p:ph type="sldNum" sz="quarter" idx="7"/>
          </p:nvPr>
        </p:nvSpPr>
        <p:spPr/>
        <p:txBody>
          <a:bodyPr lIns="0" tIns="0" rIns="0" bIns="0"/>
          <a:lstStyle>
            <a:lvl1pPr>
              <a:defRPr sz="3200" b="0" i="0">
                <a:solidFill>
                  <a:srgbClr val="A1A1A1"/>
                </a:solidFill>
                <a:latin typeface="Arial"/>
                <a:cs typeface="Arial"/>
              </a:defRPr>
            </a:lvl1pPr>
          </a:lstStyle>
          <a:p>
            <a:pPr marL="38100">
              <a:lnSpc>
                <a:spcPts val="3629"/>
              </a:lnSpc>
            </a:pPr>
            <a:fld id="{81D60167-4931-47E6-BA6A-407CBD079E47}" type="slidenum">
              <a:rPr spc="-5" dirty="0"/>
              <a:t>‹#›</a:t>
            </a:fld>
            <a:endParaRPr spc="-5"/>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0">
                <a:solidFill>
                  <a:srgbClr val="3CA3B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6" name="Holder 6"/>
          <p:cNvSpPr>
            <a:spLocks noGrp="1"/>
          </p:cNvSpPr>
          <p:nvPr>
            <p:ph type="sldNum" sz="quarter" idx="7"/>
          </p:nvPr>
        </p:nvSpPr>
        <p:spPr/>
        <p:txBody>
          <a:bodyPr lIns="0" tIns="0" rIns="0" bIns="0"/>
          <a:lstStyle>
            <a:lvl1pPr>
              <a:defRPr sz="3200" b="0" i="0">
                <a:solidFill>
                  <a:srgbClr val="A1A1A1"/>
                </a:solidFill>
                <a:latin typeface="Arial"/>
                <a:cs typeface="Arial"/>
              </a:defRPr>
            </a:lvl1pPr>
          </a:lstStyle>
          <a:p>
            <a:pPr marL="38100">
              <a:lnSpc>
                <a:spcPts val="3629"/>
              </a:lnSpc>
            </a:pPr>
            <a:fld id="{81D60167-4931-47E6-BA6A-407CBD079E47}" type="slidenum">
              <a:rPr spc="-5" dirty="0"/>
              <a:t>‹#›</a:t>
            </a:fld>
            <a:endParaRPr spc="-5"/>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0">
                <a:solidFill>
                  <a:srgbClr val="3CA3B5"/>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7" name="Holder 7"/>
          <p:cNvSpPr>
            <a:spLocks noGrp="1"/>
          </p:cNvSpPr>
          <p:nvPr>
            <p:ph type="sldNum" sz="quarter" idx="7"/>
          </p:nvPr>
        </p:nvSpPr>
        <p:spPr/>
        <p:txBody>
          <a:bodyPr lIns="0" tIns="0" rIns="0" bIns="0"/>
          <a:lstStyle>
            <a:lvl1pPr>
              <a:defRPr sz="3200" b="0" i="0">
                <a:solidFill>
                  <a:srgbClr val="A1A1A1"/>
                </a:solidFill>
                <a:latin typeface="Arial"/>
                <a:cs typeface="Arial"/>
              </a:defRPr>
            </a:lvl1pPr>
          </a:lstStyle>
          <a:p>
            <a:pPr marL="38100">
              <a:lnSpc>
                <a:spcPts val="3629"/>
              </a:lnSpc>
            </a:pPr>
            <a:fld id="{81D60167-4931-47E6-BA6A-407CBD079E47}" type="slidenum">
              <a:rPr spc="-5" dirty="0"/>
              <a:t>‹#›</a:t>
            </a:fld>
            <a:endParaRPr spc="-5"/>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0">
                <a:solidFill>
                  <a:srgbClr val="3CA3B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5" name="Holder 5"/>
          <p:cNvSpPr>
            <a:spLocks noGrp="1"/>
          </p:cNvSpPr>
          <p:nvPr>
            <p:ph type="sldNum" sz="quarter" idx="7"/>
          </p:nvPr>
        </p:nvSpPr>
        <p:spPr/>
        <p:txBody>
          <a:bodyPr lIns="0" tIns="0" rIns="0" bIns="0"/>
          <a:lstStyle>
            <a:lvl1pPr>
              <a:defRPr sz="3200" b="0" i="0">
                <a:solidFill>
                  <a:srgbClr val="A1A1A1"/>
                </a:solidFill>
                <a:latin typeface="Arial"/>
                <a:cs typeface="Arial"/>
              </a:defRPr>
            </a:lvl1pPr>
          </a:lstStyle>
          <a:p>
            <a:pPr marL="38100">
              <a:lnSpc>
                <a:spcPts val="3629"/>
              </a:lnSpc>
            </a:pPr>
            <a:fld id="{81D60167-4931-47E6-BA6A-407CBD079E47}" type="slidenum">
              <a:rPr spc="-5" dirty="0"/>
              <a:t>‹#›</a:t>
            </a:fld>
            <a:endParaRPr spc="-5"/>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4" name="Holder 4"/>
          <p:cNvSpPr>
            <a:spLocks noGrp="1"/>
          </p:cNvSpPr>
          <p:nvPr>
            <p:ph type="sldNum" sz="quarter" idx="7"/>
          </p:nvPr>
        </p:nvSpPr>
        <p:spPr/>
        <p:txBody>
          <a:bodyPr lIns="0" tIns="0" rIns="0" bIns="0"/>
          <a:lstStyle>
            <a:lvl1pPr>
              <a:defRPr sz="3200" b="0" i="0">
                <a:solidFill>
                  <a:srgbClr val="A1A1A1"/>
                </a:solidFill>
                <a:latin typeface="Arial"/>
                <a:cs typeface="Arial"/>
              </a:defRPr>
            </a:lvl1pPr>
          </a:lstStyle>
          <a:p>
            <a:pPr marL="38100">
              <a:lnSpc>
                <a:spcPts val="3629"/>
              </a:lnSpc>
            </a:pPr>
            <a:fld id="{81D60167-4931-47E6-BA6A-407CBD079E47}" type="slidenum">
              <a:rPr spc="-5" dirty="0"/>
              <a:t>‹#›</a:t>
            </a:fld>
            <a:endParaRPr spc="-5"/>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212823" y="0"/>
            <a:ext cx="4072128" cy="2350007"/>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603504" y="1274063"/>
            <a:ext cx="17079595" cy="0"/>
          </a:xfrm>
          <a:custGeom>
            <a:avLst/>
            <a:gdLst/>
            <a:ahLst/>
            <a:cxnLst/>
            <a:rect l="l" t="t" r="r" b="b"/>
            <a:pathLst>
              <a:path w="17079595">
                <a:moveTo>
                  <a:pt x="0" y="0"/>
                </a:moveTo>
                <a:lnTo>
                  <a:pt x="17079341" y="0"/>
                </a:lnTo>
              </a:path>
            </a:pathLst>
          </a:custGeom>
          <a:ln w="12192">
            <a:solidFill>
              <a:srgbClr val="3CA3B5"/>
            </a:solidFill>
          </a:ln>
        </p:spPr>
        <p:txBody>
          <a:bodyPr wrap="square" lIns="0" tIns="0" rIns="0" bIns="0" rtlCol="0"/>
          <a:lstStyle/>
          <a:p>
            <a:endParaRPr/>
          </a:p>
        </p:txBody>
      </p:sp>
      <p:sp>
        <p:nvSpPr>
          <p:cNvPr id="18" name="bg object 18"/>
          <p:cNvSpPr/>
          <p:nvPr/>
        </p:nvSpPr>
        <p:spPr>
          <a:xfrm>
            <a:off x="17288256" y="9509759"/>
            <a:ext cx="0" cy="778510"/>
          </a:xfrm>
          <a:custGeom>
            <a:avLst/>
            <a:gdLst/>
            <a:ahLst/>
            <a:cxnLst/>
            <a:rect l="l" t="t" r="r" b="b"/>
            <a:pathLst>
              <a:path h="778509">
                <a:moveTo>
                  <a:pt x="0" y="778014"/>
                </a:moveTo>
                <a:lnTo>
                  <a:pt x="0" y="0"/>
                </a:lnTo>
              </a:path>
            </a:pathLst>
          </a:custGeom>
          <a:ln w="12192">
            <a:solidFill>
              <a:srgbClr val="3CA3B5"/>
            </a:solidFill>
          </a:ln>
        </p:spPr>
        <p:txBody>
          <a:bodyPr wrap="square" lIns="0" tIns="0" rIns="0" bIns="0" rtlCol="0"/>
          <a:lstStyle/>
          <a:p>
            <a:endParaRPr/>
          </a:p>
        </p:txBody>
      </p:sp>
      <p:sp>
        <p:nvSpPr>
          <p:cNvPr id="2" name="Holder 2"/>
          <p:cNvSpPr>
            <a:spLocks noGrp="1"/>
          </p:cNvSpPr>
          <p:nvPr>
            <p:ph type="title"/>
          </p:nvPr>
        </p:nvSpPr>
        <p:spPr>
          <a:xfrm>
            <a:off x="4173474" y="-224390"/>
            <a:ext cx="9941051" cy="2593340"/>
          </a:xfrm>
          <a:prstGeom prst="rect">
            <a:avLst/>
          </a:prstGeom>
        </p:spPr>
        <p:txBody>
          <a:bodyPr wrap="square" lIns="0" tIns="0" rIns="0" bIns="0">
            <a:spAutoFit/>
          </a:bodyPr>
          <a:lstStyle>
            <a:lvl1pPr>
              <a:defRPr sz="9600" b="0" i="0">
                <a:solidFill>
                  <a:srgbClr val="3CA3B5"/>
                </a:solidFill>
                <a:latin typeface="Arial"/>
                <a:cs typeface="Arial"/>
              </a:defRPr>
            </a:lvl1pPr>
          </a:lstStyle>
          <a:p>
            <a:endParaRPr/>
          </a:p>
        </p:txBody>
      </p:sp>
      <p:sp>
        <p:nvSpPr>
          <p:cNvPr id="3" name="Holder 3"/>
          <p:cNvSpPr>
            <a:spLocks noGrp="1"/>
          </p:cNvSpPr>
          <p:nvPr>
            <p:ph type="body" idx="1"/>
          </p:nvPr>
        </p:nvSpPr>
        <p:spPr>
          <a:xfrm>
            <a:off x="1308353" y="1564690"/>
            <a:ext cx="15671292" cy="2952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6" name="Holder 6"/>
          <p:cNvSpPr>
            <a:spLocks noGrp="1"/>
          </p:cNvSpPr>
          <p:nvPr>
            <p:ph type="sldNum" sz="quarter" idx="7"/>
          </p:nvPr>
        </p:nvSpPr>
        <p:spPr>
          <a:xfrm>
            <a:off x="17499837" y="9640921"/>
            <a:ext cx="301625" cy="478790"/>
          </a:xfrm>
          <a:prstGeom prst="rect">
            <a:avLst/>
          </a:prstGeom>
        </p:spPr>
        <p:txBody>
          <a:bodyPr wrap="square" lIns="0" tIns="0" rIns="0" bIns="0">
            <a:spAutoFit/>
          </a:bodyPr>
          <a:lstStyle>
            <a:lvl1pPr>
              <a:defRPr sz="3200" b="0" i="0">
                <a:solidFill>
                  <a:srgbClr val="A1A1A1"/>
                </a:solidFill>
                <a:latin typeface="Arial"/>
                <a:cs typeface="Arial"/>
              </a:defRPr>
            </a:lvl1pPr>
          </a:lstStyle>
          <a:p>
            <a:pPr marL="38100">
              <a:lnSpc>
                <a:spcPts val="3629"/>
              </a:lnSpc>
            </a:pPr>
            <a:fld id="{81D60167-4931-47E6-BA6A-407CBD079E47}" type="slidenum">
              <a:rPr spc="-5" dirty="0"/>
              <a:t>‹#›</a:t>
            </a:fld>
            <a:endParaRPr spc="-5"/>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288256" y="9509759"/>
            <a:ext cx="0" cy="778510"/>
          </a:xfrm>
          <a:custGeom>
            <a:avLst/>
            <a:gdLst/>
            <a:ahLst/>
            <a:cxnLst/>
            <a:rect l="l" t="t" r="r" b="b"/>
            <a:pathLst>
              <a:path h="778509">
                <a:moveTo>
                  <a:pt x="0" y="778014"/>
                </a:moveTo>
                <a:lnTo>
                  <a:pt x="0" y="0"/>
                </a:lnTo>
              </a:path>
            </a:pathLst>
          </a:custGeom>
          <a:ln w="12192">
            <a:solidFill>
              <a:srgbClr val="3CA3B5"/>
            </a:solidFill>
          </a:ln>
        </p:spPr>
        <p:txBody>
          <a:bodyPr wrap="square" lIns="0" tIns="0" rIns="0" bIns="0" rtlCol="0"/>
          <a:lstStyle/>
          <a:p>
            <a:endParaRPr/>
          </a:p>
        </p:txBody>
      </p:sp>
      <p:sp>
        <p:nvSpPr>
          <p:cNvPr id="3" name="object 3"/>
          <p:cNvSpPr/>
          <p:nvPr/>
        </p:nvSpPr>
        <p:spPr>
          <a:xfrm>
            <a:off x="14212823" y="0"/>
            <a:ext cx="4072128" cy="2350007"/>
          </a:xfrm>
          <a:prstGeom prst="rect">
            <a:avLst/>
          </a:prstGeom>
          <a:blipFill>
            <a:blip r:embed="rId2" cstate="print"/>
            <a:stretch>
              <a:fillRect/>
            </a:stretch>
          </a:blipFill>
        </p:spPr>
        <p:txBody>
          <a:bodyPr wrap="square" lIns="0" tIns="0" rIns="0" bIns="0" rtlCol="0"/>
          <a:lstStyle/>
          <a:p>
            <a:endParaRPr/>
          </a:p>
        </p:txBody>
      </p:sp>
      <p:sp>
        <p:nvSpPr>
          <p:cNvPr id="10" name="object 10"/>
          <p:cNvSpPr txBox="1">
            <a:spLocks noGrp="1"/>
          </p:cNvSpPr>
          <p:nvPr>
            <p:ph type="title"/>
          </p:nvPr>
        </p:nvSpPr>
        <p:spPr>
          <a:xfrm>
            <a:off x="4173474" y="2085929"/>
            <a:ext cx="10339771" cy="2549416"/>
          </a:xfrm>
          <a:prstGeom prst="rect">
            <a:avLst/>
          </a:prstGeom>
        </p:spPr>
        <p:txBody>
          <a:bodyPr vert="horz" wrap="square" lIns="0" tIns="360680" rIns="0" bIns="0" rtlCol="0" anchor="t">
            <a:spAutoFit/>
          </a:bodyPr>
          <a:lstStyle/>
          <a:p>
            <a:pPr marL="1237615">
              <a:lnSpc>
                <a:spcPct val="100000"/>
              </a:lnSpc>
              <a:spcBef>
                <a:spcPts val="2840"/>
              </a:spcBef>
            </a:pPr>
            <a:r>
              <a:t>W</a:t>
            </a:r>
            <a:r>
              <a:rPr spc="-1170"/>
              <a:t> </a:t>
            </a:r>
            <a:r>
              <a:t>E</a:t>
            </a:r>
            <a:r>
              <a:rPr spc="-1165"/>
              <a:t> </a:t>
            </a:r>
            <a:r>
              <a:t>L</a:t>
            </a:r>
            <a:r>
              <a:rPr spc="-1180"/>
              <a:t> </a:t>
            </a:r>
            <a:r>
              <a:t>C</a:t>
            </a:r>
            <a:r>
              <a:rPr spc="-1165"/>
              <a:t> </a:t>
            </a:r>
            <a:r>
              <a:t>O</a:t>
            </a:r>
            <a:r>
              <a:rPr spc="-1175"/>
              <a:t> </a:t>
            </a:r>
            <a:r>
              <a:t>M</a:t>
            </a:r>
            <a:r>
              <a:rPr spc="-1180"/>
              <a:t> </a:t>
            </a:r>
            <a:r>
              <a:t>E</a:t>
            </a:r>
            <a:endParaRPr lang="en-US"/>
          </a:p>
          <a:p>
            <a:pPr marL="151765">
              <a:spcBef>
                <a:spcPts val="1155"/>
              </a:spcBef>
            </a:pPr>
            <a:r>
              <a:rPr sz="3600">
                <a:solidFill>
                  <a:srgbClr val="585858"/>
                </a:solidFill>
              </a:rPr>
              <a:t>to our </a:t>
            </a:r>
            <a:r>
              <a:rPr lang="en-US" sz="3600">
                <a:solidFill>
                  <a:srgbClr val="585858"/>
                </a:solidFill>
              </a:rPr>
              <a:t>Computer Vision project </a:t>
            </a:r>
            <a:r>
              <a:rPr sz="3600">
                <a:solidFill>
                  <a:srgbClr val="585858"/>
                </a:solidFill>
              </a:rPr>
              <a:t>presentation</a:t>
            </a:r>
            <a:r>
              <a:rPr sz="3600" spc="-135">
                <a:solidFill>
                  <a:srgbClr val="585858"/>
                </a:solidFill>
              </a:rPr>
              <a:t> </a:t>
            </a:r>
            <a:r>
              <a:rPr sz="3600">
                <a:solidFill>
                  <a:srgbClr val="585858"/>
                </a:solidFill>
              </a:rPr>
              <a:t>topic:</a:t>
            </a:r>
            <a:endParaRPr lang="en-US" sz="3600"/>
          </a:p>
        </p:txBody>
      </p:sp>
      <p:sp>
        <p:nvSpPr>
          <p:cNvPr id="11" name="object 11"/>
          <p:cNvSpPr txBox="1"/>
          <p:nvPr/>
        </p:nvSpPr>
        <p:spPr>
          <a:xfrm>
            <a:off x="4401688" y="5147032"/>
            <a:ext cx="9483208" cy="1623521"/>
          </a:xfrm>
          <a:prstGeom prst="rect">
            <a:avLst/>
          </a:prstGeom>
        </p:spPr>
        <p:txBody>
          <a:bodyPr vert="horz" wrap="square" lIns="0" tIns="12700" rIns="0" bIns="0" rtlCol="0" anchor="t">
            <a:spAutoFit/>
          </a:bodyPr>
          <a:lstStyle/>
          <a:p>
            <a:pPr marL="12700" algn="ctr">
              <a:spcBef>
                <a:spcPts val="100"/>
              </a:spcBef>
            </a:pPr>
            <a:r>
              <a:rPr lang="en-US" sz="4400" b="1" spc="-5">
                <a:solidFill>
                  <a:srgbClr val="585858"/>
                </a:solidFill>
                <a:latin typeface="Arial"/>
                <a:cs typeface="Arial"/>
              </a:rPr>
              <a:t>Surface Crack Classification</a:t>
            </a:r>
            <a:endParaRPr lang="en-US" sz="4400">
              <a:cs typeface="Calibri"/>
            </a:endParaRPr>
          </a:p>
          <a:p>
            <a:pPr marR="517525" algn="ctr">
              <a:lnSpc>
                <a:spcPct val="100000"/>
              </a:lnSpc>
              <a:spcBef>
                <a:spcPts val="4390"/>
              </a:spcBef>
            </a:pPr>
            <a:endParaRPr lang="en-US" sz="2400" spc="-5">
              <a:solidFill>
                <a:srgbClr val="585858"/>
              </a:solidFill>
              <a:latin typeface="Arial"/>
              <a:cs typeface="Arial"/>
            </a:endParaRPr>
          </a:p>
        </p:txBody>
      </p:sp>
      <p:sp>
        <p:nvSpPr>
          <p:cNvPr id="12" name="object 12"/>
          <p:cNvSpPr/>
          <p:nvPr/>
        </p:nvSpPr>
        <p:spPr>
          <a:xfrm>
            <a:off x="682751" y="463295"/>
            <a:ext cx="1709927" cy="2523744"/>
          </a:xfrm>
          <a:prstGeom prst="rect">
            <a:avLst/>
          </a:prstGeom>
          <a:blipFill>
            <a:blip r:embed="rId3" cstate="print"/>
            <a:stretch>
              <a:fillRect/>
            </a:stretch>
          </a:blipFill>
        </p:spPr>
        <p:txBody>
          <a:bodyPr wrap="square" lIns="0" tIns="0" rIns="0" bIns="0" rtlCol="0"/>
          <a:lstStyle/>
          <a:p>
            <a:endParaRPr/>
          </a:p>
        </p:txBody>
      </p:sp>
      <p:sp>
        <p:nvSpPr>
          <p:cNvPr id="4" name="TextBox 3"/>
          <p:cNvSpPr txBox="1"/>
          <p:nvPr/>
        </p:nvSpPr>
        <p:spPr>
          <a:xfrm>
            <a:off x="5427445" y="6670919"/>
            <a:ext cx="7354388" cy="2995692"/>
          </a:xfrm>
          <a:prstGeom prst="rect">
            <a:avLst/>
          </a:prstGeom>
          <a:noFill/>
        </p:spPr>
        <p:txBody>
          <a:bodyPr wrap="square" lIns="91440" tIns="45720" rIns="91440" bIns="45720" rtlCol="0" anchor="t">
            <a:spAutoFit/>
          </a:bodyPr>
          <a:lstStyle/>
          <a:p>
            <a:pPr algn="ctr">
              <a:lnSpc>
                <a:spcPct val="150000"/>
              </a:lnSpc>
            </a:pPr>
            <a:r>
              <a:rPr lang="en-US" sz="2000" b="1">
                <a:solidFill>
                  <a:srgbClr val="585858"/>
                </a:solidFill>
                <a:latin typeface="Arial"/>
                <a:cs typeface="Arial"/>
              </a:rPr>
              <a:t>Team members</a:t>
            </a:r>
            <a:endParaRPr lang="en-US" sz="2000" b="1"/>
          </a:p>
          <a:p>
            <a:pPr algn="ctr">
              <a:lnSpc>
                <a:spcPct val="150000"/>
              </a:lnSpc>
            </a:pPr>
            <a:r>
              <a:rPr lang="en-US">
                <a:solidFill>
                  <a:srgbClr val="585858"/>
                </a:solidFill>
                <a:latin typeface="Arial"/>
                <a:cs typeface="Arial"/>
              </a:rPr>
              <a:t>Pham Van Khoa – 20176796</a:t>
            </a:r>
            <a:endParaRPr lang="en-US">
              <a:cs typeface="Calibri"/>
            </a:endParaRPr>
          </a:p>
          <a:p>
            <a:pPr algn="ctr">
              <a:lnSpc>
                <a:spcPct val="150000"/>
              </a:lnSpc>
            </a:pPr>
            <a:r>
              <a:rPr lang="en-US">
                <a:solidFill>
                  <a:srgbClr val="585858"/>
                </a:solidFill>
                <a:latin typeface="Arial"/>
                <a:cs typeface="Arial"/>
              </a:rPr>
              <a:t>Hoang Tuan Anh Van – 20170224</a:t>
            </a:r>
          </a:p>
          <a:p>
            <a:pPr algn="ctr">
              <a:lnSpc>
                <a:spcPct val="150000"/>
              </a:lnSpc>
            </a:pPr>
            <a:r>
              <a:rPr lang="en-US">
                <a:solidFill>
                  <a:srgbClr val="585858"/>
                </a:solidFill>
                <a:latin typeface="Arial"/>
                <a:cs typeface="Arial"/>
              </a:rPr>
              <a:t>Tran Le Hoang – 20176764</a:t>
            </a:r>
          </a:p>
          <a:p>
            <a:pPr algn="ctr">
              <a:lnSpc>
                <a:spcPct val="150000"/>
              </a:lnSpc>
            </a:pPr>
            <a:r>
              <a:rPr lang="en-US">
                <a:solidFill>
                  <a:srgbClr val="585858"/>
                </a:solidFill>
                <a:latin typeface="Arial"/>
                <a:cs typeface="Arial"/>
              </a:rPr>
              <a:t>Tran Hai Son – 20176861</a:t>
            </a:r>
          </a:p>
          <a:p>
            <a:pPr algn="ctr">
              <a:lnSpc>
                <a:spcPct val="150000"/>
              </a:lnSpc>
            </a:pPr>
            <a:r>
              <a:rPr lang="en-US">
                <a:solidFill>
                  <a:srgbClr val="585858"/>
                </a:solidFill>
                <a:latin typeface="Arial"/>
                <a:cs typeface="Arial"/>
              </a:rPr>
              <a:t>Vu Hai Dang – 20176711</a:t>
            </a:r>
          </a:p>
          <a:p>
            <a:pPr algn="ctr">
              <a:lnSpc>
                <a:spcPct val="150000"/>
              </a:lnSpc>
            </a:pPr>
            <a:endParaRPr lang="en-US">
              <a:solidFill>
                <a:srgbClr val="585858"/>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8009" y="313435"/>
            <a:ext cx="10958195" cy="848360"/>
          </a:xfrm>
          <a:prstGeom prst="rect">
            <a:avLst/>
          </a:prstGeom>
        </p:spPr>
        <p:txBody>
          <a:bodyPr vert="horz" wrap="square" lIns="0" tIns="12700" rIns="0" bIns="0" rtlCol="0" anchor="t">
            <a:spAutoFit/>
          </a:bodyPr>
          <a:lstStyle/>
          <a:p>
            <a:pPr marL="12700">
              <a:spcBef>
                <a:spcPts val="100"/>
              </a:spcBef>
              <a:tabLst>
                <a:tab pos="1533525" algn="l"/>
                <a:tab pos="5758815" algn="l"/>
              </a:tabLst>
            </a:pPr>
            <a:r>
              <a:rPr sz="5400"/>
              <a:t>I</a:t>
            </a:r>
            <a:r>
              <a:rPr sz="5400" spc="15"/>
              <a:t> </a:t>
            </a:r>
            <a:r>
              <a:rPr sz="5400"/>
              <a:t>I</a:t>
            </a:r>
            <a:r>
              <a:rPr sz="5400" spc="15"/>
              <a:t> </a:t>
            </a:r>
            <a:r>
              <a:rPr sz="5400"/>
              <a:t>.</a:t>
            </a:r>
            <a:r>
              <a:rPr lang="en-US" sz="5400"/>
              <a:t> Image Processing</a:t>
            </a:r>
            <a:endParaRPr lang="en-US" sz="5400" spc="-5"/>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3629"/>
              </a:lnSpc>
            </a:pPr>
            <a:fld id="{81D60167-4931-47E6-BA6A-407CBD079E47}" type="slidenum">
              <a:rPr spc="-5" dirty="0"/>
              <a:t>10</a:t>
            </a:fld>
            <a:endParaRPr spc="-5"/>
          </a:p>
        </p:txBody>
      </p:sp>
      <p:sp>
        <p:nvSpPr>
          <p:cNvPr id="11" name="object 3">
            <a:extLst>
              <a:ext uri="{FF2B5EF4-FFF2-40B4-BE49-F238E27FC236}">
                <a16:creationId xmlns:a16="http://schemas.microsoft.com/office/drawing/2014/main" id="{819542CE-03EA-476D-A243-5F5D71692C8E}"/>
              </a:ext>
            </a:extLst>
          </p:cNvPr>
          <p:cNvSpPr txBox="1"/>
          <p:nvPr/>
        </p:nvSpPr>
        <p:spPr>
          <a:xfrm>
            <a:off x="1134712" y="1336381"/>
            <a:ext cx="14958695" cy="2590453"/>
          </a:xfrm>
          <a:prstGeom prst="rect">
            <a:avLst/>
          </a:prstGeom>
        </p:spPr>
        <p:txBody>
          <a:bodyPr vert="horz" wrap="square" lIns="0" tIns="256540" rIns="0" bIns="0" rtlCol="0" anchor="t">
            <a:spAutoFit/>
          </a:bodyPr>
          <a:lstStyle/>
          <a:p>
            <a:pPr marL="469900" indent="-457200">
              <a:spcBef>
                <a:spcPts val="2020"/>
              </a:spcBef>
              <a:buFont typeface="Wingdings"/>
              <a:buChar char=""/>
              <a:tabLst>
                <a:tab pos="469900" algn="l"/>
              </a:tabLst>
            </a:pPr>
            <a:r>
              <a:rPr lang="en-US" sz="3200" spc="-5">
                <a:solidFill>
                  <a:srgbClr val="0FAFC0"/>
                </a:solidFill>
                <a:latin typeface="Arial"/>
                <a:cs typeface="Arial"/>
              </a:rPr>
              <a:t>Inspecting image data:</a:t>
            </a:r>
          </a:p>
          <a:p>
            <a:pPr marL="469900" indent="-457200">
              <a:spcBef>
                <a:spcPts val="1925"/>
              </a:spcBef>
              <a:buFont typeface="Arial"/>
              <a:buChar char="•"/>
              <a:tabLst>
                <a:tab pos="469265" algn="l"/>
                <a:tab pos="469900" algn="l"/>
              </a:tabLst>
            </a:pPr>
            <a:r>
              <a:rPr lang="en-US" sz="2400" spc="-5">
                <a:solidFill>
                  <a:srgbClr val="585858"/>
                </a:solidFill>
                <a:latin typeface="Arial"/>
                <a:ea typeface="+mn-lt"/>
                <a:cs typeface="+mn-lt"/>
              </a:rPr>
              <a:t>Using color clustering algorithm to segment our images based on color pixel value.</a:t>
            </a:r>
          </a:p>
          <a:p>
            <a:pPr marL="469900" indent="-457200">
              <a:spcBef>
                <a:spcPts val="1925"/>
              </a:spcBef>
              <a:buFont typeface="Arial"/>
              <a:buChar char="•"/>
              <a:tabLst>
                <a:tab pos="469265" algn="l"/>
                <a:tab pos="469900" algn="l"/>
              </a:tabLst>
            </a:pPr>
            <a:r>
              <a:rPr lang="en-US" sz="2400" spc="-5" err="1">
                <a:solidFill>
                  <a:srgbClr val="585858"/>
                </a:solidFill>
                <a:latin typeface="Arial"/>
                <a:ea typeface="+mn-lt"/>
                <a:cs typeface="+mn-lt"/>
              </a:rPr>
              <a:t>KMeans</a:t>
            </a:r>
            <a:r>
              <a:rPr lang="en-US" sz="2400" spc="-5">
                <a:solidFill>
                  <a:srgbClr val="585858"/>
                </a:solidFill>
                <a:latin typeface="Arial"/>
                <a:ea typeface="+mn-lt"/>
                <a:cs typeface="+mn-lt"/>
              </a:rPr>
              <a:t> with K=2</a:t>
            </a:r>
          </a:p>
          <a:p>
            <a:pPr marL="469900" indent="-457200">
              <a:spcBef>
                <a:spcPts val="1925"/>
              </a:spcBef>
              <a:buFont typeface="Arial"/>
              <a:buChar char="•"/>
              <a:tabLst>
                <a:tab pos="469265" algn="l"/>
                <a:tab pos="469900" algn="l"/>
              </a:tabLst>
            </a:pPr>
            <a:endParaRPr lang="en-US" sz="2400" spc="-5">
              <a:solidFill>
                <a:srgbClr val="585858"/>
              </a:solidFill>
              <a:latin typeface="Arial"/>
              <a:ea typeface="+mn-lt"/>
              <a:cs typeface="+mn-lt"/>
            </a:endParaRPr>
          </a:p>
        </p:txBody>
      </p:sp>
      <p:sp>
        <p:nvSpPr>
          <p:cNvPr id="5" name="TextBox 4">
            <a:extLst>
              <a:ext uri="{FF2B5EF4-FFF2-40B4-BE49-F238E27FC236}">
                <a16:creationId xmlns:a16="http://schemas.microsoft.com/office/drawing/2014/main" id="{7D3BD791-D16E-49DE-A1EB-894A119115DE}"/>
              </a:ext>
            </a:extLst>
          </p:cNvPr>
          <p:cNvSpPr txBox="1"/>
          <p:nvPr/>
        </p:nvSpPr>
        <p:spPr>
          <a:xfrm>
            <a:off x="8290560" y="6042660"/>
            <a:ext cx="37338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solidFill>
                  <a:srgbClr val="585858"/>
                </a:solidFill>
                <a:latin typeface="Arial"/>
                <a:cs typeface="Calibri"/>
              </a:rPr>
              <a:t>Result of </a:t>
            </a:r>
            <a:r>
              <a:rPr lang="en-US" sz="2000" err="1">
                <a:solidFill>
                  <a:srgbClr val="585858"/>
                </a:solidFill>
                <a:latin typeface="Arial"/>
                <a:cs typeface="Calibri"/>
              </a:rPr>
              <a:t>KMeans</a:t>
            </a:r>
            <a:endParaRPr lang="en-US" sz="2000">
              <a:solidFill>
                <a:srgbClr val="585858"/>
              </a:solidFill>
              <a:latin typeface="Arial"/>
              <a:cs typeface="Arial"/>
            </a:endParaRPr>
          </a:p>
        </p:txBody>
      </p:sp>
      <p:pic>
        <p:nvPicPr>
          <p:cNvPr id="3" name="Picture 6" descr="Qr code&#10;&#10;Description automatically generated">
            <a:extLst>
              <a:ext uri="{FF2B5EF4-FFF2-40B4-BE49-F238E27FC236}">
                <a16:creationId xmlns:a16="http://schemas.microsoft.com/office/drawing/2014/main" id="{78722807-DD1F-4C66-A8D9-12241D6E106B}"/>
              </a:ext>
            </a:extLst>
          </p:cNvPr>
          <p:cNvPicPr>
            <a:picLocks noChangeAspect="1"/>
          </p:cNvPicPr>
          <p:nvPr/>
        </p:nvPicPr>
        <p:blipFill>
          <a:blip r:embed="rId2"/>
          <a:stretch>
            <a:fillRect/>
          </a:stretch>
        </p:blipFill>
        <p:spPr>
          <a:xfrm>
            <a:off x="11247120" y="3281172"/>
            <a:ext cx="5836920" cy="6574536"/>
          </a:xfrm>
          <a:prstGeom prst="rect">
            <a:avLst/>
          </a:prstGeom>
        </p:spPr>
      </p:pic>
      <p:pic>
        <p:nvPicPr>
          <p:cNvPr id="7" name="Picture 7" descr="Shape&#10;&#10;Description automatically generated">
            <a:extLst>
              <a:ext uri="{FF2B5EF4-FFF2-40B4-BE49-F238E27FC236}">
                <a16:creationId xmlns:a16="http://schemas.microsoft.com/office/drawing/2014/main" id="{573B8CD3-18A5-49C5-A5FA-4F498023B480}"/>
              </a:ext>
            </a:extLst>
          </p:cNvPr>
          <p:cNvPicPr>
            <a:picLocks noChangeAspect="1"/>
          </p:cNvPicPr>
          <p:nvPr/>
        </p:nvPicPr>
        <p:blipFill>
          <a:blip r:embed="rId3"/>
          <a:stretch>
            <a:fillRect/>
          </a:stretch>
        </p:blipFill>
        <p:spPr>
          <a:xfrm>
            <a:off x="2743200" y="3383574"/>
            <a:ext cx="6217920" cy="6583092"/>
          </a:xfrm>
          <a:prstGeom prst="rect">
            <a:avLst/>
          </a:prstGeom>
        </p:spPr>
      </p:pic>
      <p:sp>
        <p:nvSpPr>
          <p:cNvPr id="9" name="TextBox 8">
            <a:extLst>
              <a:ext uri="{FF2B5EF4-FFF2-40B4-BE49-F238E27FC236}">
                <a16:creationId xmlns:a16="http://schemas.microsoft.com/office/drawing/2014/main" id="{D84A7368-6442-4DC8-B62D-B1BC88ECC808}"/>
              </a:ext>
            </a:extLst>
          </p:cNvPr>
          <p:cNvSpPr txBox="1"/>
          <p:nvPr/>
        </p:nvSpPr>
        <p:spPr>
          <a:xfrm>
            <a:off x="-441961" y="5905499"/>
            <a:ext cx="37338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solidFill>
                  <a:srgbClr val="585858"/>
                </a:solidFill>
                <a:latin typeface="Arial"/>
                <a:cs typeface="Calibri"/>
              </a:rPr>
              <a:t>Histogram of image results from </a:t>
            </a:r>
            <a:r>
              <a:rPr lang="en-US" sz="2000" err="1">
                <a:solidFill>
                  <a:srgbClr val="585858"/>
                </a:solidFill>
                <a:latin typeface="Arial"/>
                <a:cs typeface="Calibri"/>
              </a:rPr>
              <a:t>KMeans</a:t>
            </a:r>
            <a:endParaRPr lang="en-US" err="1"/>
          </a:p>
        </p:txBody>
      </p:sp>
    </p:spTree>
    <p:extLst>
      <p:ext uri="{BB962C8B-B14F-4D97-AF65-F5344CB8AC3E}">
        <p14:creationId xmlns:p14="http://schemas.microsoft.com/office/powerpoint/2010/main" val="145857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8009" y="313435"/>
            <a:ext cx="10958195" cy="848360"/>
          </a:xfrm>
          <a:prstGeom prst="rect">
            <a:avLst/>
          </a:prstGeom>
        </p:spPr>
        <p:txBody>
          <a:bodyPr vert="horz" wrap="square" lIns="0" tIns="12700" rIns="0" bIns="0" rtlCol="0" anchor="t">
            <a:spAutoFit/>
          </a:bodyPr>
          <a:lstStyle/>
          <a:p>
            <a:pPr marL="12700">
              <a:spcBef>
                <a:spcPts val="100"/>
              </a:spcBef>
              <a:tabLst>
                <a:tab pos="1533525" algn="l"/>
                <a:tab pos="5758815" algn="l"/>
              </a:tabLst>
            </a:pPr>
            <a:r>
              <a:rPr sz="5400"/>
              <a:t>I</a:t>
            </a:r>
            <a:r>
              <a:rPr sz="5400" spc="15"/>
              <a:t> </a:t>
            </a:r>
            <a:r>
              <a:rPr sz="5400"/>
              <a:t>I</a:t>
            </a:r>
            <a:r>
              <a:rPr sz="5400" spc="15"/>
              <a:t> </a:t>
            </a:r>
            <a:r>
              <a:rPr sz="5400"/>
              <a:t>.</a:t>
            </a:r>
            <a:r>
              <a:rPr lang="en-US" sz="5400"/>
              <a:t> Image Processing</a:t>
            </a:r>
            <a:endParaRPr lang="en-US" sz="5400" spc="-5"/>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3629"/>
              </a:lnSpc>
            </a:pPr>
            <a:fld id="{81D60167-4931-47E6-BA6A-407CBD079E47}" type="slidenum">
              <a:rPr spc="-5" dirty="0"/>
              <a:t>11</a:t>
            </a:fld>
            <a:endParaRPr spc="-5"/>
          </a:p>
        </p:txBody>
      </p:sp>
      <p:sp>
        <p:nvSpPr>
          <p:cNvPr id="11" name="object 3">
            <a:extLst>
              <a:ext uri="{FF2B5EF4-FFF2-40B4-BE49-F238E27FC236}">
                <a16:creationId xmlns:a16="http://schemas.microsoft.com/office/drawing/2014/main" id="{819542CE-03EA-476D-A243-5F5D71692C8E}"/>
              </a:ext>
            </a:extLst>
          </p:cNvPr>
          <p:cNvSpPr txBox="1"/>
          <p:nvPr/>
        </p:nvSpPr>
        <p:spPr>
          <a:xfrm>
            <a:off x="1134712" y="1336381"/>
            <a:ext cx="14958695" cy="2039020"/>
          </a:xfrm>
          <a:prstGeom prst="rect">
            <a:avLst/>
          </a:prstGeom>
        </p:spPr>
        <p:txBody>
          <a:bodyPr vert="horz" wrap="square" lIns="0" tIns="256540" rIns="0" bIns="0" rtlCol="0" anchor="t">
            <a:spAutoFit/>
          </a:bodyPr>
          <a:lstStyle/>
          <a:p>
            <a:pPr marL="469900" indent="-457200">
              <a:spcBef>
                <a:spcPts val="2020"/>
              </a:spcBef>
              <a:buFont typeface="Wingdings"/>
              <a:buChar char=""/>
              <a:tabLst>
                <a:tab pos="469900" algn="l"/>
              </a:tabLst>
            </a:pPr>
            <a:r>
              <a:rPr lang="en-US" sz="3200" spc="-5">
                <a:solidFill>
                  <a:srgbClr val="0FAFC0"/>
                </a:solidFill>
                <a:latin typeface="Arial"/>
                <a:cs typeface="Arial"/>
              </a:rPr>
              <a:t>Result:</a:t>
            </a:r>
          </a:p>
          <a:p>
            <a:pPr marL="469900" indent="-457200">
              <a:spcBef>
                <a:spcPts val="1925"/>
              </a:spcBef>
              <a:buFont typeface="Arial"/>
              <a:buChar char="•"/>
              <a:tabLst>
                <a:tab pos="469265" algn="l"/>
                <a:tab pos="469900" algn="l"/>
              </a:tabLst>
            </a:pPr>
            <a:r>
              <a:rPr lang="vi-VN" sz="2800" spc="-5" err="1">
                <a:solidFill>
                  <a:srgbClr val="585858"/>
                </a:solidFill>
                <a:latin typeface="Arial"/>
                <a:ea typeface="+mn-lt"/>
                <a:cs typeface="Arial"/>
              </a:rPr>
              <a:t>Initial</a:t>
            </a:r>
            <a:r>
              <a:rPr lang="vi-VN" sz="2800" spc="-5">
                <a:solidFill>
                  <a:srgbClr val="585858"/>
                </a:solidFill>
                <a:latin typeface="Arial"/>
                <a:ea typeface="+mn-lt"/>
                <a:cs typeface="Arial"/>
              </a:rPr>
              <a:t> </a:t>
            </a:r>
            <a:r>
              <a:rPr lang="vi-VN" sz="2800" spc="-5" err="1">
                <a:solidFill>
                  <a:srgbClr val="585858"/>
                </a:solidFill>
                <a:latin typeface="Arial"/>
                <a:ea typeface="+mn-lt"/>
                <a:cs typeface="Arial"/>
              </a:rPr>
              <a:t>centroids</a:t>
            </a:r>
            <a:r>
              <a:rPr lang="vi-VN" sz="2800" spc="-5">
                <a:solidFill>
                  <a:srgbClr val="585858"/>
                </a:solidFill>
                <a:latin typeface="Arial"/>
                <a:ea typeface="+mn-lt"/>
                <a:cs typeface="Arial"/>
              </a:rPr>
              <a:t> </a:t>
            </a:r>
            <a:r>
              <a:rPr lang="vi-VN" sz="2800" spc="-5" err="1">
                <a:solidFill>
                  <a:srgbClr val="585858"/>
                </a:solidFill>
                <a:latin typeface="Arial"/>
                <a:ea typeface="+mn-lt"/>
                <a:cs typeface="Arial"/>
              </a:rPr>
              <a:t>have</a:t>
            </a:r>
            <a:r>
              <a:rPr lang="vi-VN" sz="2800" spc="-5">
                <a:solidFill>
                  <a:srgbClr val="585858"/>
                </a:solidFill>
                <a:latin typeface="Arial"/>
                <a:ea typeface="+mn-lt"/>
                <a:cs typeface="Arial"/>
              </a:rPr>
              <a:t> a </a:t>
            </a:r>
            <a:r>
              <a:rPr lang="vi-VN" sz="2800" spc="-5" err="1">
                <a:solidFill>
                  <a:srgbClr val="585858"/>
                </a:solidFill>
                <a:latin typeface="Arial"/>
                <a:ea typeface="+mn-lt"/>
                <a:cs typeface="Arial"/>
              </a:rPr>
              <a:t>major</a:t>
            </a:r>
            <a:r>
              <a:rPr lang="vi-VN" sz="2800" spc="-5">
                <a:solidFill>
                  <a:srgbClr val="585858"/>
                </a:solidFill>
                <a:latin typeface="Arial"/>
                <a:ea typeface="+mn-lt"/>
                <a:cs typeface="Arial"/>
              </a:rPr>
              <a:t> </a:t>
            </a:r>
            <a:r>
              <a:rPr lang="vi-VN" sz="2800" spc="-5" err="1">
                <a:solidFill>
                  <a:srgbClr val="585858"/>
                </a:solidFill>
                <a:latin typeface="Arial"/>
                <a:ea typeface="+mn-lt"/>
                <a:cs typeface="Arial"/>
              </a:rPr>
              <a:t>impact</a:t>
            </a:r>
            <a:r>
              <a:rPr lang="vi-VN" sz="2800" spc="-5">
                <a:solidFill>
                  <a:srgbClr val="585858"/>
                </a:solidFill>
                <a:latin typeface="Arial"/>
                <a:ea typeface="+mn-lt"/>
                <a:cs typeface="Arial"/>
              </a:rPr>
              <a:t> </a:t>
            </a:r>
            <a:r>
              <a:rPr lang="vi-VN" sz="2800" spc="-5" err="1">
                <a:solidFill>
                  <a:srgbClr val="585858"/>
                </a:solidFill>
                <a:latin typeface="Arial"/>
                <a:ea typeface="+mn-lt"/>
                <a:cs typeface="Arial"/>
              </a:rPr>
              <a:t>on</a:t>
            </a:r>
            <a:r>
              <a:rPr lang="vi-VN" sz="2800" spc="-5">
                <a:solidFill>
                  <a:srgbClr val="585858"/>
                </a:solidFill>
                <a:latin typeface="Arial"/>
                <a:ea typeface="+mn-lt"/>
                <a:cs typeface="Arial"/>
              </a:rPr>
              <a:t> </a:t>
            </a:r>
            <a:r>
              <a:rPr lang="vi-VN" sz="2800" spc="-5" err="1">
                <a:solidFill>
                  <a:srgbClr val="585858"/>
                </a:solidFill>
                <a:latin typeface="Arial"/>
                <a:ea typeface="+mn-lt"/>
                <a:cs typeface="Arial"/>
              </a:rPr>
              <a:t>KMeans</a:t>
            </a:r>
            <a:r>
              <a:rPr lang="vi-VN" sz="2800" spc="-5">
                <a:solidFill>
                  <a:srgbClr val="585858"/>
                </a:solidFill>
                <a:latin typeface="Arial"/>
                <a:ea typeface="+mn-lt"/>
                <a:cs typeface="Arial"/>
              </a:rPr>
              <a:t> </a:t>
            </a:r>
            <a:r>
              <a:rPr lang="vi-VN" sz="2800" spc="-5" err="1">
                <a:solidFill>
                  <a:srgbClr val="585858"/>
                </a:solidFill>
                <a:latin typeface="Arial"/>
                <a:ea typeface="+mn-lt"/>
                <a:cs typeface="Arial"/>
              </a:rPr>
              <a:t>performance</a:t>
            </a:r>
            <a:r>
              <a:rPr lang="vi-VN" sz="2800" spc="-5">
                <a:solidFill>
                  <a:srgbClr val="585858"/>
                </a:solidFill>
                <a:latin typeface="Arial"/>
                <a:ea typeface="+mn-lt"/>
                <a:cs typeface="Arial"/>
              </a:rPr>
              <a:t>.</a:t>
            </a:r>
            <a:endParaRPr lang="en-US" sz="2800" spc="-5">
              <a:solidFill>
                <a:srgbClr val="585858"/>
              </a:solidFill>
              <a:latin typeface="Arial"/>
              <a:ea typeface="+mn-lt"/>
              <a:cs typeface="Arial"/>
            </a:endParaRPr>
          </a:p>
          <a:p>
            <a:pPr marL="469900" indent="-457200">
              <a:spcBef>
                <a:spcPts val="1925"/>
              </a:spcBef>
              <a:buFont typeface="Arial"/>
              <a:buChar char="•"/>
              <a:tabLst>
                <a:tab pos="469265" algn="l"/>
                <a:tab pos="469900" algn="l"/>
              </a:tabLst>
            </a:pPr>
            <a:endParaRPr lang="en-US" sz="2400" spc="-5">
              <a:solidFill>
                <a:srgbClr val="585858"/>
              </a:solidFill>
              <a:latin typeface="Arial"/>
              <a:ea typeface="+mn-lt"/>
              <a:cs typeface="+mn-lt"/>
            </a:endParaRPr>
          </a:p>
        </p:txBody>
      </p:sp>
      <p:sp>
        <p:nvSpPr>
          <p:cNvPr id="5" name="TextBox 4">
            <a:extLst>
              <a:ext uri="{FF2B5EF4-FFF2-40B4-BE49-F238E27FC236}">
                <a16:creationId xmlns:a16="http://schemas.microsoft.com/office/drawing/2014/main" id="{7D3BD791-D16E-49DE-A1EB-894A119115DE}"/>
              </a:ext>
            </a:extLst>
          </p:cNvPr>
          <p:cNvSpPr txBox="1"/>
          <p:nvPr/>
        </p:nvSpPr>
        <p:spPr>
          <a:xfrm>
            <a:off x="11353800" y="7307580"/>
            <a:ext cx="4267200" cy="7231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err="1">
                <a:solidFill>
                  <a:srgbClr val="585858"/>
                </a:solidFill>
                <a:latin typeface="Arial"/>
                <a:cs typeface="Arial"/>
              </a:rPr>
              <a:t>Sklearn</a:t>
            </a:r>
            <a:r>
              <a:rPr lang="en-US" sz="2000">
                <a:solidFill>
                  <a:srgbClr val="585858"/>
                </a:solidFill>
                <a:latin typeface="Arial"/>
                <a:cs typeface="Arial"/>
              </a:rPr>
              <a:t> </a:t>
            </a:r>
            <a:r>
              <a:rPr lang="en-US" sz="2000" err="1">
                <a:solidFill>
                  <a:srgbClr val="585858"/>
                </a:solidFill>
                <a:latin typeface="Arial"/>
                <a:cs typeface="Arial"/>
              </a:rPr>
              <a:t>KMeans</a:t>
            </a:r>
            <a:r>
              <a:rPr lang="en-US" sz="2000">
                <a:solidFill>
                  <a:srgbClr val="585858"/>
                </a:solidFill>
                <a:latin typeface="Arial"/>
                <a:cs typeface="Arial"/>
              </a:rPr>
              <a:t>, K=2, </a:t>
            </a:r>
            <a:r>
              <a:rPr lang="en-US" sz="2000" err="1">
                <a:solidFill>
                  <a:srgbClr val="585858"/>
                </a:solidFill>
                <a:latin typeface="Arial"/>
                <a:cs typeface="Arial"/>
              </a:rPr>
              <a:t>kmeans</a:t>
            </a:r>
            <a:r>
              <a:rPr lang="en-US" sz="2000">
                <a:solidFill>
                  <a:srgbClr val="585858"/>
                </a:solidFill>
                <a:latin typeface="Arial"/>
                <a:cs typeface="Arial"/>
              </a:rPr>
              <a:t>++, Threshold: 0.8</a:t>
            </a:r>
            <a:endParaRPr lang="en-US"/>
          </a:p>
        </p:txBody>
      </p:sp>
      <p:sp>
        <p:nvSpPr>
          <p:cNvPr id="9" name="TextBox 8">
            <a:extLst>
              <a:ext uri="{FF2B5EF4-FFF2-40B4-BE49-F238E27FC236}">
                <a16:creationId xmlns:a16="http://schemas.microsoft.com/office/drawing/2014/main" id="{D84A7368-6442-4DC8-B62D-B1BC88ECC808}"/>
              </a:ext>
            </a:extLst>
          </p:cNvPr>
          <p:cNvSpPr txBox="1"/>
          <p:nvPr/>
        </p:nvSpPr>
        <p:spPr>
          <a:xfrm>
            <a:off x="1645919" y="7307579"/>
            <a:ext cx="489204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solidFill>
                  <a:srgbClr val="585858"/>
                </a:solidFill>
                <a:latin typeface="Arial"/>
                <a:cs typeface="Calibri"/>
              </a:rPr>
              <a:t>OpenCV </a:t>
            </a:r>
            <a:r>
              <a:rPr lang="en-US" sz="2000" err="1">
                <a:solidFill>
                  <a:srgbClr val="585858"/>
                </a:solidFill>
                <a:latin typeface="Arial"/>
                <a:cs typeface="Calibri"/>
              </a:rPr>
              <a:t>KMeans</a:t>
            </a:r>
            <a:r>
              <a:rPr lang="en-US" sz="2000">
                <a:solidFill>
                  <a:srgbClr val="585858"/>
                </a:solidFill>
                <a:latin typeface="Arial"/>
                <a:cs typeface="Calibri"/>
              </a:rPr>
              <a:t>, K=2, Random Initial Centroids, Threshold: 0.75</a:t>
            </a:r>
          </a:p>
        </p:txBody>
      </p:sp>
      <p:pic>
        <p:nvPicPr>
          <p:cNvPr id="4" name="Picture 7" descr="Calendar&#10;&#10;Description automatically generated">
            <a:extLst>
              <a:ext uri="{FF2B5EF4-FFF2-40B4-BE49-F238E27FC236}">
                <a16:creationId xmlns:a16="http://schemas.microsoft.com/office/drawing/2014/main" id="{E0EA4CD8-DE20-4CA4-A20C-18E1013928E8}"/>
              </a:ext>
            </a:extLst>
          </p:cNvPr>
          <p:cNvPicPr>
            <a:picLocks noChangeAspect="1"/>
          </p:cNvPicPr>
          <p:nvPr/>
        </p:nvPicPr>
        <p:blipFill>
          <a:blip r:embed="rId2"/>
          <a:stretch>
            <a:fillRect/>
          </a:stretch>
        </p:blipFill>
        <p:spPr>
          <a:xfrm>
            <a:off x="792480" y="3259881"/>
            <a:ext cx="7437120" cy="3858679"/>
          </a:xfrm>
          <a:prstGeom prst="rect">
            <a:avLst/>
          </a:prstGeom>
        </p:spPr>
      </p:pic>
      <p:pic>
        <p:nvPicPr>
          <p:cNvPr id="8" name="Picture 9" descr="Calendar&#10;&#10;Description automatically generated">
            <a:extLst>
              <a:ext uri="{FF2B5EF4-FFF2-40B4-BE49-F238E27FC236}">
                <a16:creationId xmlns:a16="http://schemas.microsoft.com/office/drawing/2014/main" id="{280654EB-F4ED-43B2-A850-A11327F9977E}"/>
              </a:ext>
            </a:extLst>
          </p:cNvPr>
          <p:cNvPicPr>
            <a:picLocks noChangeAspect="1"/>
          </p:cNvPicPr>
          <p:nvPr/>
        </p:nvPicPr>
        <p:blipFill>
          <a:blip r:embed="rId3"/>
          <a:stretch>
            <a:fillRect/>
          </a:stretch>
        </p:blipFill>
        <p:spPr>
          <a:xfrm>
            <a:off x="9296400" y="3264705"/>
            <a:ext cx="7528560" cy="3849029"/>
          </a:xfrm>
          <a:prstGeom prst="rect">
            <a:avLst/>
          </a:prstGeom>
        </p:spPr>
      </p:pic>
      <p:pic>
        <p:nvPicPr>
          <p:cNvPr id="10" name="Graphic 11" descr="Arrow: Straight outline">
            <a:extLst>
              <a:ext uri="{FF2B5EF4-FFF2-40B4-BE49-F238E27FC236}">
                <a16:creationId xmlns:a16="http://schemas.microsoft.com/office/drawing/2014/main" id="{E82DBF32-2895-4DA5-AEC0-C737680F23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2849880" y="8526780"/>
            <a:ext cx="1295400" cy="1325880"/>
          </a:xfrm>
          <a:prstGeom prst="rect">
            <a:avLst/>
          </a:prstGeom>
        </p:spPr>
      </p:pic>
      <p:sp>
        <p:nvSpPr>
          <p:cNvPr id="13" name="TextBox 12">
            <a:extLst>
              <a:ext uri="{FF2B5EF4-FFF2-40B4-BE49-F238E27FC236}">
                <a16:creationId xmlns:a16="http://schemas.microsoft.com/office/drawing/2014/main" id="{4F0515D9-4C46-40E0-A692-A0D75841FA5D}"/>
              </a:ext>
            </a:extLst>
          </p:cNvPr>
          <p:cNvSpPr txBox="1"/>
          <p:nvPr/>
        </p:nvSpPr>
        <p:spPr>
          <a:xfrm>
            <a:off x="4511040" y="8389620"/>
            <a:ext cx="893064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585858"/>
                </a:solidFill>
                <a:latin typeface="Arial"/>
                <a:cs typeface="Arial"/>
              </a:rPr>
              <a:t>This method using Image processing and </a:t>
            </a:r>
            <a:r>
              <a:rPr lang="en-US" sz="2000" err="1">
                <a:solidFill>
                  <a:srgbClr val="585858"/>
                </a:solidFill>
                <a:latin typeface="Arial"/>
                <a:cs typeface="Arial"/>
              </a:rPr>
              <a:t>KMeans</a:t>
            </a:r>
            <a:r>
              <a:rPr lang="en-US" sz="2000">
                <a:solidFill>
                  <a:srgbClr val="585858"/>
                </a:solidFill>
                <a:latin typeface="Arial"/>
                <a:cs typeface="Arial"/>
              </a:rPr>
              <a:t> performs well and the best result reaches the F1-score of 94%, and Positive recall of 95%. We want to focus on the Positive recall accuracy here since it is particularly important due to the characteristics of this problem, we do not want to miss any surfaces that have crack, it may lead to severe consequences. </a:t>
            </a:r>
            <a:r>
              <a:rPr lang="en-US" sz="2000">
                <a:solidFill>
                  <a:srgbClr val="585858"/>
                </a:solidFill>
                <a:latin typeface="Arial"/>
                <a:cs typeface="Calibri"/>
              </a:rPr>
              <a:t> </a:t>
            </a:r>
            <a:endParaRPr lang="en-US" sz="2000">
              <a:solidFill>
                <a:srgbClr val="585858"/>
              </a:solidFill>
              <a:latin typeface="Arial"/>
              <a:cs typeface="Arial"/>
            </a:endParaRPr>
          </a:p>
        </p:txBody>
      </p:sp>
    </p:spTree>
    <p:extLst>
      <p:ext uri="{BB962C8B-B14F-4D97-AF65-F5344CB8AC3E}">
        <p14:creationId xmlns:p14="http://schemas.microsoft.com/office/powerpoint/2010/main" val="2155870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212823" y="0"/>
            <a:ext cx="4072128" cy="2350007"/>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7949303"/>
            <a:ext cx="4084320" cy="233464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03903" y="1148918"/>
            <a:ext cx="9165590" cy="1489075"/>
          </a:xfrm>
          <a:prstGeom prst="rect">
            <a:avLst/>
          </a:prstGeom>
        </p:spPr>
        <p:txBody>
          <a:bodyPr vert="horz" wrap="square" lIns="0" tIns="12700" rIns="0" bIns="0" rtlCol="0">
            <a:spAutoFit/>
          </a:bodyPr>
          <a:lstStyle/>
          <a:p>
            <a:pPr marL="12700">
              <a:lnSpc>
                <a:spcPct val="100000"/>
              </a:lnSpc>
              <a:spcBef>
                <a:spcPts val="100"/>
              </a:spcBef>
              <a:tabLst>
                <a:tab pos="5597525" algn="l"/>
              </a:tabLst>
            </a:pPr>
            <a:r>
              <a:t>T</a:t>
            </a:r>
            <a:r>
              <a:rPr spc="-1170"/>
              <a:t> </a:t>
            </a:r>
            <a:r>
              <a:t>H</a:t>
            </a:r>
            <a:r>
              <a:rPr spc="-1160"/>
              <a:t> </a:t>
            </a:r>
            <a:r>
              <a:t>A</a:t>
            </a:r>
            <a:r>
              <a:rPr spc="-1160"/>
              <a:t> </a:t>
            </a:r>
            <a:r>
              <a:t>N</a:t>
            </a:r>
            <a:r>
              <a:rPr spc="-1160"/>
              <a:t> </a:t>
            </a:r>
            <a:r>
              <a:t>K	Y</a:t>
            </a:r>
            <a:r>
              <a:rPr spc="-1190"/>
              <a:t> </a:t>
            </a:r>
            <a:r>
              <a:t>O</a:t>
            </a:r>
            <a:r>
              <a:rPr spc="-1200"/>
              <a:t> </a:t>
            </a:r>
            <a:r>
              <a:t>U</a:t>
            </a:r>
            <a:r>
              <a:rPr spc="-1190"/>
              <a:t> </a:t>
            </a:r>
            <a:r>
              <a:t>!</a:t>
            </a:r>
          </a:p>
        </p:txBody>
      </p:sp>
      <p:sp>
        <p:nvSpPr>
          <p:cNvPr id="6" name="object 6"/>
          <p:cNvSpPr/>
          <p:nvPr/>
        </p:nvSpPr>
        <p:spPr>
          <a:xfrm>
            <a:off x="9503664" y="4473911"/>
            <a:ext cx="6086379" cy="2935263"/>
          </a:xfrm>
          <a:prstGeom prst="rect">
            <a:avLst/>
          </a:prstGeom>
          <a:blipFill>
            <a:blip r:embed="rId4" cstate="print"/>
            <a:stretch>
              <a:fillRect/>
            </a:stretch>
          </a:blipFill>
        </p:spPr>
        <p:txBody>
          <a:bodyPr wrap="square" lIns="0" tIns="0" rIns="0" bIns="0" rtlCol="0"/>
          <a:lstStyle/>
          <a:p>
            <a:endParaRPr/>
          </a:p>
        </p:txBody>
      </p:sp>
      <p:sp>
        <p:nvSpPr>
          <p:cNvPr id="9" name="TextBox 8">
            <a:extLst>
              <a:ext uri="{FF2B5EF4-FFF2-40B4-BE49-F238E27FC236}">
                <a16:creationId xmlns:a16="http://schemas.microsoft.com/office/drawing/2014/main" id="{B56EE1B3-09B9-475C-8E6E-24A39F2B15E7}"/>
              </a:ext>
            </a:extLst>
          </p:cNvPr>
          <p:cNvSpPr txBox="1"/>
          <p:nvPr/>
        </p:nvSpPr>
        <p:spPr>
          <a:xfrm>
            <a:off x="1706050" y="4438082"/>
            <a:ext cx="7354388" cy="2995692"/>
          </a:xfrm>
          <a:prstGeom prst="rect">
            <a:avLst/>
          </a:prstGeom>
          <a:noFill/>
        </p:spPr>
        <p:txBody>
          <a:bodyPr wrap="square" lIns="91440" tIns="45720" rIns="91440" bIns="45720" rtlCol="0" anchor="t">
            <a:spAutoFit/>
          </a:bodyPr>
          <a:lstStyle/>
          <a:p>
            <a:pPr algn="ctr">
              <a:lnSpc>
                <a:spcPct val="150000"/>
              </a:lnSpc>
            </a:pPr>
            <a:r>
              <a:rPr lang="en-US" sz="2000" b="1">
                <a:solidFill>
                  <a:srgbClr val="585858"/>
                </a:solidFill>
                <a:latin typeface="Arial"/>
                <a:cs typeface="Arial"/>
              </a:rPr>
              <a:t>Team members</a:t>
            </a:r>
            <a:endParaRPr lang="en-US" sz="2000" b="1"/>
          </a:p>
          <a:p>
            <a:pPr algn="ctr">
              <a:lnSpc>
                <a:spcPct val="150000"/>
              </a:lnSpc>
            </a:pPr>
            <a:r>
              <a:rPr lang="en-US">
                <a:solidFill>
                  <a:srgbClr val="585858"/>
                </a:solidFill>
                <a:latin typeface="Arial"/>
                <a:cs typeface="Arial"/>
              </a:rPr>
              <a:t>Pham Van Khoa – 20176796</a:t>
            </a:r>
            <a:endParaRPr lang="en-US">
              <a:cs typeface="Calibri"/>
            </a:endParaRPr>
          </a:p>
          <a:p>
            <a:pPr algn="ctr">
              <a:lnSpc>
                <a:spcPct val="150000"/>
              </a:lnSpc>
            </a:pPr>
            <a:r>
              <a:rPr lang="en-US">
                <a:solidFill>
                  <a:srgbClr val="585858"/>
                </a:solidFill>
                <a:latin typeface="Arial"/>
                <a:cs typeface="Arial"/>
              </a:rPr>
              <a:t>Hoang Tuan Anh Van – 20170224</a:t>
            </a:r>
          </a:p>
          <a:p>
            <a:pPr algn="ctr">
              <a:lnSpc>
                <a:spcPct val="150000"/>
              </a:lnSpc>
            </a:pPr>
            <a:r>
              <a:rPr lang="en-US">
                <a:solidFill>
                  <a:srgbClr val="585858"/>
                </a:solidFill>
                <a:latin typeface="Arial"/>
                <a:cs typeface="Arial"/>
              </a:rPr>
              <a:t>Tran Le Hoang – 20176764</a:t>
            </a:r>
          </a:p>
          <a:p>
            <a:pPr algn="ctr">
              <a:lnSpc>
                <a:spcPct val="150000"/>
              </a:lnSpc>
            </a:pPr>
            <a:r>
              <a:rPr lang="en-US">
                <a:solidFill>
                  <a:srgbClr val="585858"/>
                </a:solidFill>
                <a:latin typeface="Arial"/>
                <a:cs typeface="Arial"/>
              </a:rPr>
              <a:t>Tran Hai Son – 20176861</a:t>
            </a:r>
          </a:p>
          <a:p>
            <a:pPr algn="ctr">
              <a:lnSpc>
                <a:spcPct val="150000"/>
              </a:lnSpc>
            </a:pPr>
            <a:r>
              <a:rPr lang="en-US">
                <a:solidFill>
                  <a:srgbClr val="585858"/>
                </a:solidFill>
                <a:latin typeface="Arial"/>
                <a:cs typeface="Arial"/>
              </a:rPr>
              <a:t>Vu Hai Dang – 20176711</a:t>
            </a:r>
          </a:p>
          <a:p>
            <a:pPr algn="ctr">
              <a:lnSpc>
                <a:spcPct val="150000"/>
              </a:lnSpc>
            </a:pPr>
            <a:endParaRPr lang="en-US">
              <a:solidFill>
                <a:srgbClr val="585858"/>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8009" y="313435"/>
            <a:ext cx="5130165" cy="848360"/>
          </a:xfrm>
          <a:prstGeom prst="rect">
            <a:avLst/>
          </a:prstGeom>
        </p:spPr>
        <p:txBody>
          <a:bodyPr vert="horz" wrap="square" lIns="0" tIns="12700" rIns="0" bIns="0" rtlCol="0">
            <a:spAutoFit/>
          </a:bodyPr>
          <a:lstStyle/>
          <a:p>
            <a:pPr marL="12700">
              <a:lnSpc>
                <a:spcPct val="100000"/>
              </a:lnSpc>
              <a:spcBef>
                <a:spcPts val="100"/>
              </a:spcBef>
            </a:pPr>
            <a:r>
              <a:rPr sz="5400" spc="-5"/>
              <a:t>C </a:t>
            </a:r>
            <a:r>
              <a:rPr sz="5400"/>
              <a:t>O </a:t>
            </a:r>
            <a:r>
              <a:rPr sz="5400" spc="-5"/>
              <a:t>N </a:t>
            </a:r>
            <a:r>
              <a:rPr sz="5400"/>
              <a:t>T E </a:t>
            </a:r>
            <a:r>
              <a:rPr sz="5400" spc="-5"/>
              <a:t>N </a:t>
            </a:r>
            <a:r>
              <a:rPr sz="5400"/>
              <a:t>T</a:t>
            </a:r>
            <a:r>
              <a:rPr sz="5400" spc="-85"/>
              <a:t> </a:t>
            </a:r>
            <a:r>
              <a:rPr sz="5400"/>
              <a:t>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3629"/>
              </a:lnSpc>
            </a:pPr>
            <a:fld id="{81D60167-4931-47E6-BA6A-407CBD079E47}" type="slidenum">
              <a:rPr spc="-5" dirty="0"/>
              <a:t>2</a:t>
            </a:fld>
            <a:endParaRPr spc="-5"/>
          </a:p>
        </p:txBody>
      </p:sp>
      <p:sp>
        <p:nvSpPr>
          <p:cNvPr id="3" name="object 3"/>
          <p:cNvSpPr txBox="1"/>
          <p:nvPr/>
        </p:nvSpPr>
        <p:spPr>
          <a:xfrm>
            <a:off x="2256198" y="2570340"/>
            <a:ext cx="4354830" cy="2413481"/>
          </a:xfrm>
          <a:prstGeom prst="rect">
            <a:avLst/>
          </a:prstGeom>
        </p:spPr>
        <p:txBody>
          <a:bodyPr vert="horz" wrap="square" lIns="0" tIns="317500" rIns="0" bIns="0" rtlCol="0" anchor="t">
            <a:spAutoFit/>
          </a:bodyPr>
          <a:lstStyle/>
          <a:p>
            <a:pPr marL="582930" indent="-570230">
              <a:lnSpc>
                <a:spcPct val="100000"/>
              </a:lnSpc>
              <a:spcBef>
                <a:spcPts val="2500"/>
              </a:spcBef>
              <a:buAutoNum type="romanUcPeriod"/>
              <a:tabLst>
                <a:tab pos="582295" algn="l"/>
                <a:tab pos="582930" algn="l"/>
              </a:tabLst>
            </a:pPr>
            <a:r>
              <a:rPr lang="en-US" sz="3200">
                <a:solidFill>
                  <a:srgbClr val="0FAFC0"/>
                </a:solidFill>
                <a:latin typeface="Arial"/>
                <a:cs typeface="Arial"/>
              </a:rPr>
              <a:t>Introduction</a:t>
            </a:r>
            <a:endParaRPr lang="en-US" sz="3200">
              <a:latin typeface="Arial"/>
              <a:cs typeface="Arial"/>
            </a:endParaRPr>
          </a:p>
          <a:p>
            <a:pPr marL="1570355" lvl="1" indent="-741680">
              <a:lnSpc>
                <a:spcPct val="100000"/>
              </a:lnSpc>
              <a:spcBef>
                <a:spcPts val="2405"/>
              </a:spcBef>
              <a:buAutoNum type="arabicPeriod"/>
              <a:tabLst>
                <a:tab pos="1570355" algn="l"/>
                <a:tab pos="1570990" algn="l"/>
              </a:tabLst>
            </a:pPr>
            <a:r>
              <a:rPr lang="en-US" sz="3200">
                <a:solidFill>
                  <a:srgbClr val="585858"/>
                </a:solidFill>
                <a:latin typeface="Arial"/>
                <a:cs typeface="Arial"/>
              </a:rPr>
              <a:t>Context</a:t>
            </a:r>
            <a:endParaRPr lang="en-US" sz="3200">
              <a:latin typeface="Arial"/>
              <a:cs typeface="Arial"/>
            </a:endParaRPr>
          </a:p>
          <a:p>
            <a:pPr marL="1570355" lvl="1" indent="-741680">
              <a:lnSpc>
                <a:spcPct val="100000"/>
              </a:lnSpc>
              <a:spcBef>
                <a:spcPts val="2400"/>
              </a:spcBef>
              <a:buAutoNum type="arabicPeriod"/>
              <a:tabLst>
                <a:tab pos="1570355" algn="l"/>
                <a:tab pos="1570990" algn="l"/>
              </a:tabLst>
            </a:pPr>
            <a:r>
              <a:rPr lang="en-US" sz="3200" spc="5">
                <a:solidFill>
                  <a:srgbClr val="585858"/>
                </a:solidFill>
                <a:latin typeface="Arial"/>
                <a:cs typeface="Arial"/>
              </a:rPr>
              <a:t>The</a:t>
            </a:r>
            <a:r>
              <a:rPr lang="en-US" sz="3200" spc="-125">
                <a:solidFill>
                  <a:srgbClr val="585858"/>
                </a:solidFill>
                <a:latin typeface="Arial"/>
                <a:cs typeface="Arial"/>
              </a:rPr>
              <a:t> </a:t>
            </a:r>
            <a:r>
              <a:rPr lang="en-US" sz="3200" spc="5">
                <a:solidFill>
                  <a:srgbClr val="585858"/>
                </a:solidFill>
                <a:latin typeface="Arial"/>
                <a:cs typeface="Arial"/>
              </a:rPr>
              <a:t>Dataset</a:t>
            </a:r>
            <a:endParaRPr lang="en-US" sz="3200">
              <a:latin typeface="Arial"/>
              <a:cs typeface="Arial"/>
            </a:endParaRPr>
          </a:p>
        </p:txBody>
      </p:sp>
      <p:sp>
        <p:nvSpPr>
          <p:cNvPr id="4" name="object 4"/>
          <p:cNvSpPr txBox="1"/>
          <p:nvPr/>
        </p:nvSpPr>
        <p:spPr>
          <a:xfrm>
            <a:off x="9010833" y="2570340"/>
            <a:ext cx="7407171" cy="3213700"/>
          </a:xfrm>
          <a:prstGeom prst="rect">
            <a:avLst/>
          </a:prstGeom>
        </p:spPr>
        <p:txBody>
          <a:bodyPr vert="horz" wrap="square" lIns="0" tIns="317500" rIns="0" bIns="0" rtlCol="0" anchor="t">
            <a:spAutoFit/>
          </a:bodyPr>
          <a:lstStyle/>
          <a:p>
            <a:pPr marL="869315" indent="-857250">
              <a:spcBef>
                <a:spcPts val="2500"/>
              </a:spcBef>
              <a:buAutoNum type="romanUcPeriod" startAt="3"/>
              <a:tabLst>
                <a:tab pos="869315" algn="l"/>
                <a:tab pos="869950" algn="l"/>
              </a:tabLst>
            </a:pPr>
            <a:r>
              <a:rPr lang="en-US" sz="3200" spc="5">
                <a:solidFill>
                  <a:srgbClr val="0FAFC0"/>
                </a:solidFill>
                <a:latin typeface="Arial"/>
                <a:cs typeface="Arial"/>
              </a:rPr>
              <a:t>Different methods</a:t>
            </a:r>
          </a:p>
          <a:p>
            <a:pPr marL="1685925" lvl="1" indent="-857250">
              <a:spcBef>
                <a:spcPts val="2405"/>
              </a:spcBef>
              <a:buAutoNum type="arabicPeriod"/>
              <a:tabLst>
                <a:tab pos="1685925" algn="l"/>
                <a:tab pos="1686560" algn="l"/>
              </a:tabLst>
            </a:pPr>
            <a:r>
              <a:rPr lang="en-US" sz="3200" spc="5">
                <a:solidFill>
                  <a:srgbClr val="585858"/>
                </a:solidFill>
                <a:latin typeface="Arial"/>
                <a:cs typeface="Arial"/>
              </a:rPr>
              <a:t>Convolutional Neural Network</a:t>
            </a:r>
          </a:p>
          <a:p>
            <a:pPr marL="1685925" lvl="1" indent="-857250">
              <a:spcBef>
                <a:spcPts val="2405"/>
              </a:spcBef>
              <a:buAutoNum type="arabicPeriod"/>
              <a:tabLst>
                <a:tab pos="1685925" algn="l"/>
                <a:tab pos="1686560" algn="l"/>
              </a:tabLst>
            </a:pPr>
            <a:r>
              <a:rPr lang="en-US" sz="3200" spc="5">
                <a:solidFill>
                  <a:srgbClr val="585858"/>
                </a:solidFill>
                <a:latin typeface="Arial"/>
                <a:cs typeface="Arial"/>
              </a:rPr>
              <a:t>VGG-16 Deep Learning</a:t>
            </a:r>
          </a:p>
          <a:p>
            <a:pPr marL="1685925" lvl="1" indent="-857250">
              <a:spcBef>
                <a:spcPts val="2405"/>
              </a:spcBef>
              <a:buAutoNum type="arabicPeriod"/>
              <a:tabLst>
                <a:tab pos="1685925" algn="l"/>
                <a:tab pos="1686560" algn="l"/>
              </a:tabLst>
            </a:pPr>
            <a:r>
              <a:rPr lang="en-US" sz="3200" spc="5">
                <a:solidFill>
                  <a:srgbClr val="585858"/>
                </a:solidFill>
                <a:latin typeface="Arial"/>
                <a:cs typeface="Arial"/>
              </a:rPr>
              <a:t>Image Processing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8009" y="313435"/>
            <a:ext cx="6848475" cy="848360"/>
          </a:xfrm>
          <a:prstGeom prst="rect">
            <a:avLst/>
          </a:prstGeom>
        </p:spPr>
        <p:txBody>
          <a:bodyPr vert="horz" wrap="square" lIns="0" tIns="12700" rIns="0" bIns="0" rtlCol="0">
            <a:spAutoFit/>
          </a:bodyPr>
          <a:lstStyle/>
          <a:p>
            <a:pPr marL="12700">
              <a:lnSpc>
                <a:spcPct val="100000"/>
              </a:lnSpc>
              <a:spcBef>
                <a:spcPts val="100"/>
              </a:spcBef>
              <a:tabLst>
                <a:tab pos="1153795" algn="l"/>
              </a:tabLst>
            </a:pPr>
            <a:r>
              <a:rPr sz="5400"/>
              <a:t>I</a:t>
            </a:r>
            <a:r>
              <a:rPr sz="5400" spc="15"/>
              <a:t> </a:t>
            </a:r>
            <a:r>
              <a:rPr sz="5400"/>
              <a:t>.	I </a:t>
            </a:r>
            <a:r>
              <a:rPr sz="5400" spc="-5"/>
              <a:t>n </a:t>
            </a:r>
            <a:r>
              <a:rPr sz="5400"/>
              <a:t>t r </a:t>
            </a:r>
            <a:r>
              <a:rPr sz="5400" spc="-5"/>
              <a:t>o d u </a:t>
            </a:r>
            <a:r>
              <a:rPr sz="5400"/>
              <a:t>c t </a:t>
            </a:r>
            <a:r>
              <a:rPr sz="5400" spc="-5"/>
              <a:t>i o</a:t>
            </a:r>
            <a:r>
              <a:rPr sz="5400" spc="-45"/>
              <a:t> </a:t>
            </a:r>
            <a:r>
              <a:rPr sz="5400" spc="-5"/>
              <a:t>n</a:t>
            </a:r>
            <a:endParaRPr sz="5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3629"/>
              </a:lnSpc>
            </a:pPr>
            <a:fld id="{81D60167-4931-47E6-BA6A-407CBD079E47}" type="slidenum">
              <a:rPr spc="-5" dirty="0"/>
              <a:t>3</a:t>
            </a:fld>
            <a:endParaRPr spc="-5"/>
          </a:p>
        </p:txBody>
      </p:sp>
      <p:sp>
        <p:nvSpPr>
          <p:cNvPr id="3" name="object 3"/>
          <p:cNvSpPr txBox="1"/>
          <p:nvPr/>
        </p:nvSpPr>
        <p:spPr>
          <a:xfrm>
            <a:off x="1346453" y="1610517"/>
            <a:ext cx="15329535" cy="4172295"/>
          </a:xfrm>
          <a:prstGeom prst="rect">
            <a:avLst/>
          </a:prstGeom>
        </p:spPr>
        <p:txBody>
          <a:bodyPr vert="horz" wrap="square" lIns="0" tIns="255904" rIns="0" bIns="0" rtlCol="0" anchor="t">
            <a:spAutoFit/>
          </a:bodyPr>
          <a:lstStyle/>
          <a:p>
            <a:pPr marL="469900" indent="-457200">
              <a:lnSpc>
                <a:spcPct val="100000"/>
              </a:lnSpc>
              <a:spcBef>
                <a:spcPts val="2014"/>
              </a:spcBef>
              <a:buFont typeface="Wingdings"/>
              <a:buChar char=""/>
              <a:tabLst>
                <a:tab pos="469900" algn="l"/>
              </a:tabLst>
            </a:pPr>
            <a:r>
              <a:rPr sz="2800" spc="-5">
                <a:solidFill>
                  <a:srgbClr val="0FAFC0"/>
                </a:solidFill>
                <a:latin typeface="Arial"/>
                <a:cs typeface="Arial"/>
              </a:rPr>
              <a:t>Context:</a:t>
            </a:r>
            <a:endParaRPr lang="en-US" sz="2800">
              <a:latin typeface="Arial"/>
              <a:cs typeface="Arial"/>
            </a:endParaRPr>
          </a:p>
          <a:p>
            <a:pPr marL="469900" marR="5080" indent="-457200">
              <a:lnSpc>
                <a:spcPct val="150000"/>
              </a:lnSpc>
              <a:spcBef>
                <a:spcPts val="515"/>
              </a:spcBef>
              <a:buFont typeface="Arial"/>
              <a:buChar char="•"/>
              <a:tabLst>
                <a:tab pos="469265" algn="l"/>
                <a:tab pos="469900" algn="l"/>
              </a:tabLst>
            </a:pPr>
            <a:r>
              <a:rPr lang="en-US" sz="2800" spc="-5">
                <a:solidFill>
                  <a:srgbClr val="585858"/>
                </a:solidFill>
                <a:latin typeface="Arial"/>
                <a:ea typeface="+mn-lt"/>
                <a:cs typeface="+mn-lt"/>
              </a:rPr>
              <a:t>Concrete surface cracks are major defect in civil structures. Building Inspection which is done for the evaluation of rigidity and tensile strength of the building.</a:t>
            </a:r>
          </a:p>
          <a:p>
            <a:pPr marL="469900" marR="5080" indent="-457200">
              <a:lnSpc>
                <a:spcPct val="150000"/>
              </a:lnSpc>
              <a:spcBef>
                <a:spcPts val="515"/>
              </a:spcBef>
              <a:buFont typeface="Arial"/>
              <a:buChar char="•"/>
              <a:tabLst>
                <a:tab pos="469265" algn="l"/>
                <a:tab pos="469900" algn="l"/>
              </a:tabLst>
            </a:pPr>
            <a:r>
              <a:rPr lang="en-US" sz="2800" spc="-5">
                <a:solidFill>
                  <a:srgbClr val="585858"/>
                </a:solidFill>
                <a:latin typeface="Arial"/>
                <a:ea typeface="+mn-lt"/>
                <a:cs typeface="+mn-lt"/>
              </a:rPr>
              <a:t>Crack detection plays a key role in the building inspection, finding the cracks and determining the building health.</a:t>
            </a:r>
            <a:endParaRPr lang="en-US" sz="2800">
              <a:cs typeface="Calibri"/>
            </a:endParaRPr>
          </a:p>
          <a:p>
            <a:pPr>
              <a:spcBef>
                <a:spcPts val="10"/>
              </a:spcBef>
            </a:pPr>
            <a:endParaRPr sz="50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8009" y="313435"/>
            <a:ext cx="6848475" cy="848360"/>
          </a:xfrm>
          <a:prstGeom prst="rect">
            <a:avLst/>
          </a:prstGeom>
        </p:spPr>
        <p:txBody>
          <a:bodyPr vert="horz" wrap="square" lIns="0" tIns="12700" rIns="0" bIns="0" rtlCol="0">
            <a:spAutoFit/>
          </a:bodyPr>
          <a:lstStyle/>
          <a:p>
            <a:pPr marL="12700">
              <a:lnSpc>
                <a:spcPct val="100000"/>
              </a:lnSpc>
              <a:spcBef>
                <a:spcPts val="100"/>
              </a:spcBef>
              <a:tabLst>
                <a:tab pos="1153795" algn="l"/>
              </a:tabLst>
            </a:pPr>
            <a:r>
              <a:rPr lang="en-US" sz="5400"/>
              <a:t>I</a:t>
            </a:r>
            <a:r>
              <a:rPr lang="en-US" sz="5400" spc="15"/>
              <a:t> </a:t>
            </a:r>
            <a:r>
              <a:rPr lang="en-US" sz="5400"/>
              <a:t>.	I </a:t>
            </a:r>
            <a:r>
              <a:rPr lang="en-US" sz="5400" spc="-5"/>
              <a:t>n </a:t>
            </a:r>
            <a:r>
              <a:rPr lang="en-US" sz="5400"/>
              <a:t>t r </a:t>
            </a:r>
            <a:r>
              <a:rPr lang="en-US" sz="5400" spc="-5"/>
              <a:t>o d u </a:t>
            </a:r>
            <a:r>
              <a:rPr lang="en-US" sz="5400"/>
              <a:t>c t </a:t>
            </a:r>
            <a:r>
              <a:rPr lang="en-US" sz="5400" spc="-5" err="1"/>
              <a:t>i</a:t>
            </a:r>
            <a:r>
              <a:rPr lang="en-US" sz="5400" spc="-5"/>
              <a:t> o</a:t>
            </a:r>
            <a:r>
              <a:rPr lang="en-US" sz="5400" spc="-45"/>
              <a:t> </a:t>
            </a:r>
            <a:r>
              <a:rPr lang="en-US" sz="5400" spc="-5"/>
              <a:t>n</a:t>
            </a:r>
            <a:endParaRPr lang="en-US" sz="5400"/>
          </a:p>
        </p:txBody>
      </p:sp>
      <p:sp>
        <p:nvSpPr>
          <p:cNvPr id="3" name="object 3"/>
          <p:cNvSpPr txBox="1"/>
          <p:nvPr/>
        </p:nvSpPr>
        <p:spPr>
          <a:xfrm>
            <a:off x="1346453" y="1564690"/>
            <a:ext cx="16019145" cy="2962349"/>
          </a:xfrm>
          <a:prstGeom prst="rect">
            <a:avLst/>
          </a:prstGeom>
        </p:spPr>
        <p:txBody>
          <a:bodyPr vert="horz" wrap="square" lIns="0" tIns="256540" rIns="0" bIns="0" rtlCol="0" anchor="t">
            <a:spAutoFit/>
          </a:bodyPr>
          <a:lstStyle/>
          <a:p>
            <a:pPr marL="469900" indent="-457200">
              <a:lnSpc>
                <a:spcPct val="100000"/>
              </a:lnSpc>
              <a:spcBef>
                <a:spcPts val="2020"/>
              </a:spcBef>
              <a:buFont typeface="Wingdings"/>
              <a:buChar char=""/>
              <a:tabLst>
                <a:tab pos="469900" algn="l"/>
              </a:tabLst>
            </a:pPr>
            <a:r>
              <a:rPr lang="en-US" sz="2800" spc="-5">
                <a:solidFill>
                  <a:srgbClr val="0FAFC0"/>
                </a:solidFill>
                <a:latin typeface="Arial"/>
                <a:cs typeface="Arial"/>
              </a:rPr>
              <a:t>The</a:t>
            </a:r>
            <a:r>
              <a:rPr lang="en-US" sz="2800" spc="-10">
                <a:solidFill>
                  <a:srgbClr val="0FAFC0"/>
                </a:solidFill>
                <a:latin typeface="Arial"/>
                <a:cs typeface="Arial"/>
              </a:rPr>
              <a:t> </a:t>
            </a:r>
            <a:r>
              <a:rPr lang="en-US" sz="2800" spc="-5">
                <a:solidFill>
                  <a:srgbClr val="0FAFC0"/>
                </a:solidFill>
                <a:latin typeface="Arial"/>
                <a:cs typeface="Arial"/>
              </a:rPr>
              <a:t>Dataset:</a:t>
            </a:r>
            <a:endParaRPr lang="en-US" sz="2800">
              <a:latin typeface="Arial"/>
              <a:cs typeface="Arial"/>
            </a:endParaRPr>
          </a:p>
          <a:p>
            <a:pPr marL="469900" indent="-457200">
              <a:spcBef>
                <a:spcPts val="1925"/>
              </a:spcBef>
              <a:buFont typeface="Arial"/>
              <a:buChar char="•"/>
              <a:tabLst>
                <a:tab pos="469265" algn="l"/>
                <a:tab pos="469900" algn="l"/>
              </a:tabLst>
            </a:pPr>
            <a:r>
              <a:rPr lang="en-US" sz="2800" spc="-10">
                <a:solidFill>
                  <a:srgbClr val="585858"/>
                </a:solidFill>
                <a:latin typeface="Arial"/>
                <a:ea typeface="+mn-lt"/>
                <a:cs typeface="+mn-lt"/>
              </a:rPr>
              <a:t>The dataset contains images of various concrete surfaces with and without crack. The image data are divided into two classes: negative (without crack) and positive (with crack). </a:t>
            </a:r>
            <a:endParaRPr lang="en-US" sz="2800">
              <a:solidFill>
                <a:srgbClr val="585858"/>
              </a:solidFill>
              <a:latin typeface="Arial"/>
              <a:cs typeface="Arial"/>
            </a:endParaRPr>
          </a:p>
          <a:p>
            <a:pPr marL="469900" indent="-457200">
              <a:spcBef>
                <a:spcPts val="1920"/>
              </a:spcBef>
              <a:buFont typeface="Arial"/>
              <a:buChar char="•"/>
              <a:tabLst>
                <a:tab pos="469265" algn="l"/>
                <a:tab pos="469900" algn="l"/>
              </a:tabLst>
            </a:pPr>
            <a:r>
              <a:rPr lang="en-US" sz="2800" spc="-5">
                <a:solidFill>
                  <a:srgbClr val="585858"/>
                </a:solidFill>
                <a:latin typeface="Arial"/>
                <a:ea typeface="+mn-lt"/>
                <a:cs typeface="+mn-lt"/>
              </a:rPr>
              <a:t>Each class has 20000 images, 40000 images in total. Every images are in RGB channels with the size of 227 x 227.</a:t>
            </a:r>
            <a:endParaRPr lang="en-US" sz="2800" spc="-5">
              <a:solidFill>
                <a:srgbClr val="585858"/>
              </a:solidFill>
              <a:latin typeface="Arial"/>
              <a:cs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3629"/>
              </a:lnSpc>
            </a:pPr>
            <a:fld id="{81D60167-4931-47E6-BA6A-407CBD079E47}" type="slidenum">
              <a:rPr lang="en-US" spc="-5" dirty="0"/>
              <a:t>4</a:t>
            </a:fld>
            <a:endParaRPr lang="en-US" spc="-5"/>
          </a:p>
        </p:txBody>
      </p:sp>
      <p:pic>
        <p:nvPicPr>
          <p:cNvPr id="8" name="Picture 8" descr="Chart, bar chart&#10;&#10;Description automatically generated">
            <a:extLst>
              <a:ext uri="{FF2B5EF4-FFF2-40B4-BE49-F238E27FC236}">
                <a16:creationId xmlns:a16="http://schemas.microsoft.com/office/drawing/2014/main" id="{2ABA802C-C9BA-43EE-80D1-3B31FF984007}"/>
              </a:ext>
            </a:extLst>
          </p:cNvPr>
          <p:cNvPicPr>
            <a:picLocks noChangeAspect="1"/>
          </p:cNvPicPr>
          <p:nvPr/>
        </p:nvPicPr>
        <p:blipFill>
          <a:blip r:embed="rId2"/>
          <a:stretch>
            <a:fillRect/>
          </a:stretch>
        </p:blipFill>
        <p:spPr>
          <a:xfrm>
            <a:off x="1352993" y="5409588"/>
            <a:ext cx="6212072" cy="4465125"/>
          </a:xfrm>
          <a:prstGeom prst="rect">
            <a:avLst/>
          </a:prstGeom>
        </p:spPr>
      </p:pic>
      <p:pic>
        <p:nvPicPr>
          <p:cNvPr id="9" name="Picture 9" descr="A picture containing chart&#10;&#10;Description automatically generated">
            <a:extLst>
              <a:ext uri="{FF2B5EF4-FFF2-40B4-BE49-F238E27FC236}">
                <a16:creationId xmlns:a16="http://schemas.microsoft.com/office/drawing/2014/main" id="{05195326-431D-4945-9D7B-F69EAFFA69AA}"/>
              </a:ext>
            </a:extLst>
          </p:cNvPr>
          <p:cNvPicPr>
            <a:picLocks noChangeAspect="1"/>
          </p:cNvPicPr>
          <p:nvPr/>
        </p:nvPicPr>
        <p:blipFill>
          <a:blip r:embed="rId3"/>
          <a:stretch>
            <a:fillRect/>
          </a:stretch>
        </p:blipFill>
        <p:spPr>
          <a:xfrm>
            <a:off x="9414879" y="4338086"/>
            <a:ext cx="7475144" cy="55377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8009" y="313435"/>
            <a:ext cx="10958195" cy="848360"/>
          </a:xfrm>
          <a:prstGeom prst="rect">
            <a:avLst/>
          </a:prstGeom>
        </p:spPr>
        <p:txBody>
          <a:bodyPr vert="horz" wrap="square" lIns="0" tIns="12700" rIns="0" bIns="0" rtlCol="0" anchor="t">
            <a:spAutoFit/>
          </a:bodyPr>
          <a:lstStyle/>
          <a:p>
            <a:pPr marL="12700">
              <a:spcBef>
                <a:spcPts val="100"/>
              </a:spcBef>
              <a:tabLst>
                <a:tab pos="1533525" algn="l"/>
                <a:tab pos="5758815" algn="l"/>
              </a:tabLst>
            </a:pPr>
            <a:r>
              <a:rPr sz="5400"/>
              <a:t>I</a:t>
            </a:r>
            <a:r>
              <a:rPr sz="5400" spc="15"/>
              <a:t> </a:t>
            </a:r>
            <a:r>
              <a:rPr sz="5400" err="1"/>
              <a:t>I</a:t>
            </a:r>
            <a:r>
              <a:rPr sz="5400" spc="15"/>
              <a:t> </a:t>
            </a:r>
            <a:r>
              <a:rPr sz="5400"/>
              <a:t>.</a:t>
            </a:r>
            <a:r>
              <a:rPr lang="en-US" sz="5400"/>
              <a:t> Convolutional Neural Network</a:t>
            </a:r>
            <a:endParaRPr lang="en-US" sz="5400" spc="-5"/>
          </a:p>
        </p:txBody>
      </p:sp>
      <p:sp>
        <p:nvSpPr>
          <p:cNvPr id="4" name="object 4"/>
          <p:cNvSpPr txBox="1"/>
          <p:nvPr/>
        </p:nvSpPr>
        <p:spPr>
          <a:xfrm>
            <a:off x="823591" y="1613328"/>
            <a:ext cx="16346021" cy="3454792"/>
          </a:xfrm>
          <a:prstGeom prst="rect">
            <a:avLst/>
          </a:prstGeom>
        </p:spPr>
        <p:txBody>
          <a:bodyPr vert="horz" wrap="square" lIns="0" tIns="256540" rIns="0" bIns="0" rtlCol="0" anchor="t">
            <a:spAutoFit/>
          </a:bodyPr>
          <a:lstStyle/>
          <a:p>
            <a:pPr marL="469900" indent="-457200">
              <a:spcBef>
                <a:spcPts val="2020"/>
              </a:spcBef>
              <a:buFont typeface="Wingdings"/>
              <a:buChar char=""/>
              <a:tabLst>
                <a:tab pos="469900" algn="l"/>
              </a:tabLst>
            </a:pPr>
            <a:r>
              <a:rPr lang="en-US" sz="2800" spc="-15">
                <a:solidFill>
                  <a:srgbClr val="0FAFC0"/>
                </a:solidFill>
                <a:latin typeface="Arial"/>
                <a:cs typeface="Arial"/>
              </a:rPr>
              <a:t>Introduction:</a:t>
            </a:r>
          </a:p>
          <a:p>
            <a:pPr marL="469900" indent="-457200">
              <a:spcBef>
                <a:spcPts val="1925"/>
              </a:spcBef>
              <a:buChar char="•"/>
              <a:tabLst>
                <a:tab pos="469265" algn="l"/>
                <a:tab pos="469900" algn="l"/>
              </a:tabLst>
            </a:pPr>
            <a:r>
              <a:rPr lang="en-US" sz="2800">
                <a:solidFill>
                  <a:srgbClr val="585858"/>
                </a:solidFill>
                <a:latin typeface="Arial"/>
                <a:ea typeface="+mn-lt"/>
                <a:cs typeface="+mn-lt"/>
              </a:rPr>
              <a:t>A Convolutional neural network (CNN) is a neural network that has one or more convolutional layers and are used mainly for image processing, classification, segmentation,…</a:t>
            </a:r>
          </a:p>
          <a:p>
            <a:pPr marL="469900" indent="-457200">
              <a:spcBef>
                <a:spcPts val="1925"/>
              </a:spcBef>
              <a:buFont typeface="Arial"/>
              <a:buChar char="•"/>
              <a:tabLst>
                <a:tab pos="469265" algn="l"/>
                <a:tab pos="469900" algn="l"/>
              </a:tabLst>
            </a:pPr>
            <a:r>
              <a:rPr lang="en-US" sz="2800">
                <a:solidFill>
                  <a:srgbClr val="585858"/>
                </a:solidFill>
                <a:latin typeface="Arial"/>
                <a:ea typeface="+mn-lt"/>
                <a:cs typeface="+mn-lt"/>
              </a:rPr>
              <a:t>Rather than looking at an entire image at once to find certain features it can be more effective to look at smaller portions of the image.</a:t>
            </a:r>
            <a:endParaRPr lang="en-US" sz="2800">
              <a:solidFill>
                <a:srgbClr val="585858"/>
              </a:solidFill>
              <a:latin typeface="Arial"/>
              <a:cs typeface="Calibri"/>
            </a:endParaRPr>
          </a:p>
          <a:p>
            <a:pPr marL="12700">
              <a:spcBef>
                <a:spcPts val="5"/>
              </a:spcBef>
              <a:tabLst>
                <a:tab pos="469900" algn="l"/>
              </a:tabLst>
            </a:pPr>
            <a:endParaRPr lang="en-US" sz="3200" spc="-5">
              <a:solidFill>
                <a:srgbClr val="0FAFC0"/>
              </a:solidFill>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3629"/>
              </a:lnSpc>
            </a:pPr>
            <a:fld id="{81D60167-4931-47E6-BA6A-407CBD079E47}" type="slidenum">
              <a:rPr spc="-5" dirty="0"/>
              <a:t>5</a:t>
            </a:fld>
            <a:endParaRPr spc="-5"/>
          </a:p>
        </p:txBody>
      </p:sp>
      <p:pic>
        <p:nvPicPr>
          <p:cNvPr id="3" name="Picture 4" descr="Diagram&#10;&#10;Description automatically generated">
            <a:extLst>
              <a:ext uri="{FF2B5EF4-FFF2-40B4-BE49-F238E27FC236}">
                <a16:creationId xmlns:a16="http://schemas.microsoft.com/office/drawing/2014/main" id="{182E1E67-FB8D-4121-96E0-D852E27905A5}"/>
              </a:ext>
            </a:extLst>
          </p:cNvPr>
          <p:cNvPicPr>
            <a:picLocks noChangeAspect="1"/>
          </p:cNvPicPr>
          <p:nvPr/>
        </p:nvPicPr>
        <p:blipFill>
          <a:blip r:embed="rId3"/>
          <a:stretch>
            <a:fillRect/>
          </a:stretch>
        </p:blipFill>
        <p:spPr>
          <a:xfrm>
            <a:off x="445477" y="5520103"/>
            <a:ext cx="7183316" cy="2148262"/>
          </a:xfrm>
          <a:prstGeom prst="rect">
            <a:avLst/>
          </a:prstGeom>
        </p:spPr>
      </p:pic>
      <p:sp>
        <p:nvSpPr>
          <p:cNvPr id="20" name="TextBox 19">
            <a:extLst>
              <a:ext uri="{FF2B5EF4-FFF2-40B4-BE49-F238E27FC236}">
                <a16:creationId xmlns:a16="http://schemas.microsoft.com/office/drawing/2014/main" id="{1860E15E-A0A8-4CA7-A548-6FF0C50B559E}"/>
              </a:ext>
            </a:extLst>
          </p:cNvPr>
          <p:cNvSpPr txBox="1"/>
          <p:nvPr/>
        </p:nvSpPr>
        <p:spPr>
          <a:xfrm>
            <a:off x="1104900" y="7948246"/>
            <a:ext cx="552743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solidFill>
                  <a:srgbClr val="585858"/>
                </a:solidFill>
              </a:rPr>
              <a:t>Architecture of a convolutional neural network with 3 layers</a:t>
            </a:r>
            <a:endParaRPr lang="en-US" sz="1600">
              <a:solidFill>
                <a:srgbClr val="585858"/>
              </a:solidFill>
              <a:cs typeface="Calibri"/>
            </a:endParaRPr>
          </a:p>
        </p:txBody>
      </p:sp>
      <p:pic>
        <p:nvPicPr>
          <p:cNvPr id="21" name="Picture 21" descr="A picture containing text&#10;&#10;Description automatically generated">
            <a:extLst>
              <a:ext uri="{FF2B5EF4-FFF2-40B4-BE49-F238E27FC236}">
                <a16:creationId xmlns:a16="http://schemas.microsoft.com/office/drawing/2014/main" id="{54B389AF-74DB-4D8B-A397-B0562878EDF0}"/>
              </a:ext>
            </a:extLst>
          </p:cNvPr>
          <p:cNvPicPr>
            <a:picLocks noChangeAspect="1"/>
          </p:cNvPicPr>
          <p:nvPr/>
        </p:nvPicPr>
        <p:blipFill>
          <a:blip r:embed="rId4"/>
          <a:stretch>
            <a:fillRect/>
          </a:stretch>
        </p:blipFill>
        <p:spPr>
          <a:xfrm>
            <a:off x="10952284" y="4434964"/>
            <a:ext cx="6289431" cy="5549455"/>
          </a:xfrm>
          <a:prstGeom prst="rect">
            <a:avLst/>
          </a:prstGeom>
        </p:spPr>
      </p:pic>
      <p:sp>
        <p:nvSpPr>
          <p:cNvPr id="22" name="TextBox 21">
            <a:extLst>
              <a:ext uri="{FF2B5EF4-FFF2-40B4-BE49-F238E27FC236}">
                <a16:creationId xmlns:a16="http://schemas.microsoft.com/office/drawing/2014/main" id="{B5F35E2B-0B31-4202-AF17-86A83DAA3FD9}"/>
              </a:ext>
            </a:extLst>
          </p:cNvPr>
          <p:cNvSpPr txBox="1"/>
          <p:nvPr/>
        </p:nvSpPr>
        <p:spPr>
          <a:xfrm>
            <a:off x="8417169" y="6585438"/>
            <a:ext cx="237685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solidFill>
                  <a:srgbClr val="585858"/>
                </a:solidFill>
              </a:rPr>
              <a:t>Our Convolutional Neural Network with 11 layers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8009" y="313435"/>
            <a:ext cx="10958195" cy="848360"/>
          </a:xfrm>
          <a:prstGeom prst="rect">
            <a:avLst/>
          </a:prstGeom>
        </p:spPr>
        <p:txBody>
          <a:bodyPr vert="horz" wrap="square" lIns="0" tIns="12700" rIns="0" bIns="0" rtlCol="0" anchor="t">
            <a:spAutoFit/>
          </a:bodyPr>
          <a:lstStyle/>
          <a:p>
            <a:pPr marL="12700">
              <a:spcBef>
                <a:spcPts val="100"/>
              </a:spcBef>
              <a:tabLst>
                <a:tab pos="1533525" algn="l"/>
                <a:tab pos="5758815" algn="l"/>
              </a:tabLst>
            </a:pPr>
            <a:r>
              <a:rPr sz="5400"/>
              <a:t>I</a:t>
            </a:r>
            <a:r>
              <a:rPr sz="5400" spc="15"/>
              <a:t> </a:t>
            </a:r>
            <a:r>
              <a:rPr sz="5400" err="1"/>
              <a:t>I</a:t>
            </a:r>
            <a:r>
              <a:rPr sz="5400" spc="15"/>
              <a:t> </a:t>
            </a:r>
            <a:r>
              <a:rPr sz="5400"/>
              <a:t>.</a:t>
            </a:r>
            <a:r>
              <a:rPr lang="en-US" sz="5400"/>
              <a:t> Convolutional Neural Network</a:t>
            </a:r>
            <a:endParaRPr lang="en-US" sz="5400" spc="-5"/>
          </a:p>
        </p:txBody>
      </p:sp>
      <p:sp>
        <p:nvSpPr>
          <p:cNvPr id="4" name="object 4"/>
          <p:cNvSpPr txBox="1"/>
          <p:nvPr/>
        </p:nvSpPr>
        <p:spPr>
          <a:xfrm>
            <a:off x="847910" y="1552530"/>
            <a:ext cx="16346021" cy="4503797"/>
          </a:xfrm>
          <a:prstGeom prst="rect">
            <a:avLst/>
          </a:prstGeom>
        </p:spPr>
        <p:txBody>
          <a:bodyPr vert="horz" wrap="square" lIns="0" tIns="256540" rIns="0" bIns="0" rtlCol="0" anchor="t">
            <a:spAutoFit/>
          </a:bodyPr>
          <a:lstStyle/>
          <a:p>
            <a:pPr marL="469900" indent="-457200">
              <a:spcBef>
                <a:spcPts val="2020"/>
              </a:spcBef>
              <a:buFont typeface="Wingdings"/>
              <a:buChar char=""/>
              <a:tabLst>
                <a:tab pos="469900" algn="l"/>
              </a:tabLst>
            </a:pPr>
            <a:r>
              <a:rPr lang="en-US" sz="3200" spc="-15">
                <a:solidFill>
                  <a:srgbClr val="0FAFC0"/>
                </a:solidFill>
                <a:latin typeface="Arial"/>
                <a:cs typeface="Arial"/>
              </a:rPr>
              <a:t>Result:</a:t>
            </a:r>
            <a:endParaRPr lang="en-US">
              <a:solidFill>
                <a:srgbClr val="000000"/>
              </a:solidFill>
              <a:latin typeface="Calibri"/>
              <a:ea typeface="+mn-lt"/>
              <a:cs typeface="+mn-lt"/>
            </a:endParaRPr>
          </a:p>
          <a:p>
            <a:pPr marL="914400" lvl="1" indent="-457200">
              <a:buFont typeface="Arial"/>
              <a:buChar char="•"/>
              <a:tabLst>
                <a:tab pos="469900" algn="l"/>
              </a:tabLst>
            </a:pPr>
            <a:endParaRPr lang="en-US" sz="2800">
              <a:solidFill>
                <a:srgbClr val="585858"/>
              </a:solidFill>
              <a:latin typeface="Arial"/>
              <a:ea typeface="+mn-lt"/>
              <a:cs typeface="+mn-lt"/>
            </a:endParaRPr>
          </a:p>
          <a:p>
            <a:pPr lvl="1">
              <a:tabLst>
                <a:tab pos="469900" algn="l"/>
              </a:tabLst>
            </a:pPr>
            <a:r>
              <a:rPr lang="en-US" sz="2800">
                <a:solidFill>
                  <a:srgbClr val="585858"/>
                </a:solidFill>
                <a:latin typeface="Arial"/>
                <a:ea typeface="+mn-lt"/>
                <a:cs typeface="+mn-lt"/>
              </a:rPr>
              <a:t>The result without augmentation is slightly better than one with augmentation. However, both ways still perform outstandingly with the F1-score of 99%.</a:t>
            </a:r>
            <a:endParaRPr lang="en-US" sz="2800">
              <a:solidFill>
                <a:srgbClr val="000000"/>
              </a:solidFill>
              <a:latin typeface="Calibri"/>
              <a:ea typeface="+mn-lt"/>
              <a:cs typeface="+mn-lt"/>
            </a:endParaRPr>
          </a:p>
          <a:p>
            <a:pPr lvl="1">
              <a:tabLst>
                <a:tab pos="469900" algn="l"/>
              </a:tabLst>
            </a:pPr>
            <a:endParaRPr lang="en-US" sz="2800">
              <a:cs typeface="Calibri"/>
            </a:endParaRPr>
          </a:p>
          <a:p>
            <a:pPr lvl="1">
              <a:tabLst>
                <a:tab pos="469265" algn="l"/>
                <a:tab pos="469900" algn="l"/>
              </a:tabLst>
            </a:pPr>
            <a:r>
              <a:rPr lang="en-US" sz="2800">
                <a:solidFill>
                  <a:srgbClr val="585858"/>
                </a:solidFill>
                <a:latin typeface="Arial"/>
                <a:ea typeface="+mn-lt"/>
                <a:cs typeface="+mn-lt"/>
              </a:rPr>
              <a:t>The model with data augmentation might require more time and epochs to learn since the number data samples is significantly increased.</a:t>
            </a:r>
          </a:p>
          <a:p>
            <a:pPr marL="469900" indent="-457200">
              <a:spcBef>
                <a:spcPts val="1925"/>
              </a:spcBef>
              <a:buFontTx/>
              <a:buChar char="•"/>
              <a:tabLst>
                <a:tab pos="469265" algn="l"/>
                <a:tab pos="469900" algn="l"/>
              </a:tabLst>
            </a:pPr>
            <a:endParaRPr lang="en-US" sz="2800">
              <a:solidFill>
                <a:srgbClr val="585858"/>
              </a:solidFill>
              <a:latin typeface="Arial"/>
              <a:cs typeface="Calibri"/>
            </a:endParaRPr>
          </a:p>
          <a:p>
            <a:pPr marL="12700">
              <a:spcBef>
                <a:spcPts val="5"/>
              </a:spcBef>
              <a:tabLst>
                <a:tab pos="469900" algn="l"/>
              </a:tabLst>
            </a:pPr>
            <a:endParaRPr lang="en-US" sz="3200" spc="-5">
              <a:solidFill>
                <a:srgbClr val="0FAFC0"/>
              </a:solidFill>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3629"/>
              </a:lnSpc>
            </a:pPr>
            <a:fld id="{81D60167-4931-47E6-BA6A-407CBD079E47}" type="slidenum">
              <a:rPr spc="-5" dirty="0"/>
              <a:t>6</a:t>
            </a:fld>
            <a:endParaRPr spc="-5"/>
          </a:p>
        </p:txBody>
      </p:sp>
      <p:sp>
        <p:nvSpPr>
          <p:cNvPr id="20" name="TextBox 19">
            <a:extLst>
              <a:ext uri="{FF2B5EF4-FFF2-40B4-BE49-F238E27FC236}">
                <a16:creationId xmlns:a16="http://schemas.microsoft.com/office/drawing/2014/main" id="{1860E15E-A0A8-4CA7-A548-6FF0C50B559E}"/>
              </a:ext>
            </a:extLst>
          </p:cNvPr>
          <p:cNvSpPr txBox="1"/>
          <p:nvPr/>
        </p:nvSpPr>
        <p:spPr>
          <a:xfrm>
            <a:off x="1485900" y="8603566"/>
            <a:ext cx="55274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585858"/>
                </a:solidFill>
              </a:rPr>
              <a:t>Without augmentation</a:t>
            </a:r>
            <a:endParaRPr lang="en-US" sz="2000">
              <a:cs typeface="Calibri"/>
            </a:endParaRPr>
          </a:p>
        </p:txBody>
      </p:sp>
      <p:sp>
        <p:nvSpPr>
          <p:cNvPr id="22" name="TextBox 21">
            <a:extLst>
              <a:ext uri="{FF2B5EF4-FFF2-40B4-BE49-F238E27FC236}">
                <a16:creationId xmlns:a16="http://schemas.microsoft.com/office/drawing/2014/main" id="{B5F35E2B-0B31-4202-AF17-86A83DAA3FD9}"/>
              </a:ext>
            </a:extLst>
          </p:cNvPr>
          <p:cNvSpPr txBox="1"/>
          <p:nvPr/>
        </p:nvSpPr>
        <p:spPr>
          <a:xfrm>
            <a:off x="9864969" y="8871438"/>
            <a:ext cx="72841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585858"/>
                </a:solidFill>
              </a:rPr>
              <a:t>With augmentation</a:t>
            </a:r>
            <a:endParaRPr lang="en-US">
              <a:cs typeface="Calibri"/>
            </a:endParaRPr>
          </a:p>
        </p:txBody>
      </p:sp>
      <p:pic>
        <p:nvPicPr>
          <p:cNvPr id="5" name="Picture 6" descr="Calendar&#10;&#10;Description automatically generated">
            <a:extLst>
              <a:ext uri="{FF2B5EF4-FFF2-40B4-BE49-F238E27FC236}">
                <a16:creationId xmlns:a16="http://schemas.microsoft.com/office/drawing/2014/main" id="{1B4E052A-3AFE-42AF-AC4F-8A4A80A09C99}"/>
              </a:ext>
            </a:extLst>
          </p:cNvPr>
          <p:cNvPicPr>
            <a:picLocks noChangeAspect="1"/>
          </p:cNvPicPr>
          <p:nvPr/>
        </p:nvPicPr>
        <p:blipFill>
          <a:blip r:embed="rId3"/>
          <a:stretch>
            <a:fillRect/>
          </a:stretch>
        </p:blipFill>
        <p:spPr>
          <a:xfrm>
            <a:off x="579120" y="5506464"/>
            <a:ext cx="7833360" cy="2992633"/>
          </a:xfrm>
          <a:prstGeom prst="rect">
            <a:avLst/>
          </a:prstGeom>
        </p:spPr>
      </p:pic>
      <p:pic>
        <p:nvPicPr>
          <p:cNvPr id="7" name="Picture 7" descr="Calendar&#10;&#10;Description automatically generated">
            <a:extLst>
              <a:ext uri="{FF2B5EF4-FFF2-40B4-BE49-F238E27FC236}">
                <a16:creationId xmlns:a16="http://schemas.microsoft.com/office/drawing/2014/main" id="{DF7D5EB8-C3EF-429C-91CC-20EEC30408BC}"/>
              </a:ext>
            </a:extLst>
          </p:cNvPr>
          <p:cNvPicPr>
            <a:picLocks noChangeAspect="1"/>
          </p:cNvPicPr>
          <p:nvPr/>
        </p:nvPicPr>
        <p:blipFill>
          <a:blip r:embed="rId4"/>
          <a:stretch>
            <a:fillRect/>
          </a:stretch>
        </p:blipFill>
        <p:spPr>
          <a:xfrm>
            <a:off x="9646920" y="5217566"/>
            <a:ext cx="7620000" cy="3418027"/>
          </a:xfrm>
          <a:prstGeom prst="rect">
            <a:avLst/>
          </a:prstGeom>
        </p:spPr>
      </p:pic>
    </p:spTree>
    <p:extLst>
      <p:ext uri="{BB962C8B-B14F-4D97-AF65-F5344CB8AC3E}">
        <p14:creationId xmlns:p14="http://schemas.microsoft.com/office/powerpoint/2010/main" val="2777611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8009" y="313435"/>
            <a:ext cx="10958195" cy="848360"/>
          </a:xfrm>
          <a:prstGeom prst="rect">
            <a:avLst/>
          </a:prstGeom>
        </p:spPr>
        <p:txBody>
          <a:bodyPr vert="horz" wrap="square" lIns="0" tIns="12700" rIns="0" bIns="0" rtlCol="0" anchor="t">
            <a:spAutoFit/>
          </a:bodyPr>
          <a:lstStyle/>
          <a:p>
            <a:pPr marL="12700">
              <a:spcBef>
                <a:spcPts val="100"/>
              </a:spcBef>
              <a:tabLst>
                <a:tab pos="1533525" algn="l"/>
                <a:tab pos="5758815" algn="l"/>
              </a:tabLst>
            </a:pPr>
            <a:r>
              <a:rPr sz="5400"/>
              <a:t>I</a:t>
            </a:r>
            <a:r>
              <a:rPr sz="5400" spc="15"/>
              <a:t> </a:t>
            </a:r>
            <a:r>
              <a:rPr sz="5400" err="1"/>
              <a:t>I</a:t>
            </a:r>
            <a:r>
              <a:rPr sz="5400" spc="15"/>
              <a:t> </a:t>
            </a:r>
            <a:r>
              <a:rPr sz="5400"/>
              <a:t>.</a:t>
            </a:r>
            <a:r>
              <a:rPr lang="en-US" sz="5400"/>
              <a:t> VGG-16</a:t>
            </a:r>
            <a:endParaRPr lang="en-US" sz="5400" spc="-5"/>
          </a:p>
        </p:txBody>
      </p:sp>
      <p:sp>
        <p:nvSpPr>
          <p:cNvPr id="3" name="TextBox 2">
            <a:extLst>
              <a:ext uri="{FF2B5EF4-FFF2-40B4-BE49-F238E27FC236}">
                <a16:creationId xmlns:a16="http://schemas.microsoft.com/office/drawing/2014/main" id="{397718A8-6F65-486E-A631-401E65D56809}"/>
              </a:ext>
            </a:extLst>
          </p:cNvPr>
          <p:cNvSpPr txBox="1"/>
          <p:nvPr/>
        </p:nvSpPr>
        <p:spPr>
          <a:xfrm>
            <a:off x="7772400" y="49149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4" name="TextBox 3">
            <a:extLst>
              <a:ext uri="{FF2B5EF4-FFF2-40B4-BE49-F238E27FC236}">
                <a16:creationId xmlns:a16="http://schemas.microsoft.com/office/drawing/2014/main" id="{2B6FBDFD-EBFB-4C41-9FA2-5BDC8A4D0157}"/>
              </a:ext>
            </a:extLst>
          </p:cNvPr>
          <p:cNvSpPr txBox="1"/>
          <p:nvPr/>
        </p:nvSpPr>
        <p:spPr>
          <a:xfrm>
            <a:off x="801975" y="1860655"/>
            <a:ext cx="16665313" cy="2734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69900" indent="-457200">
              <a:spcBef>
                <a:spcPts val="2020"/>
              </a:spcBef>
              <a:buFont typeface="Wingdings,Sans-Serif"/>
              <a:buChar char=""/>
            </a:pPr>
            <a:r>
              <a:rPr lang="en-US" sz="2800">
                <a:solidFill>
                  <a:srgbClr val="0FAFC0"/>
                </a:solidFill>
                <a:latin typeface="Arial"/>
                <a:cs typeface="Arial"/>
              </a:rPr>
              <a:t>VGG-16:</a:t>
            </a:r>
            <a:endParaRPr lang="en-US" sz="2800">
              <a:ea typeface="+mn-lt"/>
              <a:cs typeface="+mn-lt"/>
            </a:endParaRPr>
          </a:p>
          <a:p>
            <a:pPr marL="469900" indent="-457200">
              <a:spcBef>
                <a:spcPts val="1925"/>
              </a:spcBef>
              <a:buFont typeface="Wingdings,Sans-Serif"/>
              <a:buChar char="•"/>
            </a:pPr>
            <a:r>
              <a:rPr lang="en-US" sz="2800">
                <a:solidFill>
                  <a:srgbClr val="585858"/>
                </a:solidFill>
                <a:latin typeface="Arial"/>
                <a:ea typeface="+mn-lt"/>
                <a:cs typeface="+mn-lt"/>
              </a:rPr>
              <a:t>First proposed by </a:t>
            </a:r>
            <a:r>
              <a:rPr lang="en-US" sz="2800" err="1">
                <a:solidFill>
                  <a:srgbClr val="585858"/>
                </a:solidFill>
                <a:latin typeface="Arial"/>
                <a:ea typeface="+mn-lt"/>
                <a:cs typeface="+mn-lt"/>
              </a:rPr>
              <a:t>K.Sumonyan</a:t>
            </a:r>
            <a:r>
              <a:rPr lang="en-US" sz="2800">
                <a:solidFill>
                  <a:srgbClr val="585858"/>
                </a:solidFill>
                <a:latin typeface="Arial"/>
                <a:ea typeface="+mn-lt"/>
                <a:cs typeface="+mn-lt"/>
              </a:rPr>
              <a:t> and </a:t>
            </a:r>
            <a:r>
              <a:rPr lang="en-US" sz="2800" err="1">
                <a:solidFill>
                  <a:srgbClr val="585858"/>
                </a:solidFill>
                <a:latin typeface="Arial"/>
                <a:ea typeface="+mn-lt"/>
                <a:cs typeface="+mn-lt"/>
              </a:rPr>
              <a:t>A.Zisserman</a:t>
            </a:r>
            <a:endParaRPr lang="en-US" sz="2800">
              <a:solidFill>
                <a:srgbClr val="585858"/>
              </a:solidFill>
              <a:latin typeface="Arial"/>
              <a:ea typeface="+mn-lt"/>
              <a:cs typeface="+mn-lt"/>
            </a:endParaRPr>
          </a:p>
          <a:p>
            <a:pPr marL="469900" indent="-457200">
              <a:spcBef>
                <a:spcPts val="1925"/>
              </a:spcBef>
              <a:buFont typeface="Arial,Sans-Serif"/>
              <a:buChar char="•"/>
            </a:pPr>
            <a:r>
              <a:rPr lang="en-US" sz="2800">
                <a:solidFill>
                  <a:srgbClr val="585858"/>
                </a:solidFill>
                <a:latin typeface="Arial"/>
                <a:ea typeface="+mn-lt"/>
                <a:cs typeface="+mn-lt"/>
              </a:rPr>
              <a:t>VGG-16 made an improvement over </a:t>
            </a:r>
            <a:r>
              <a:rPr lang="en-US" sz="2800" err="1">
                <a:solidFill>
                  <a:srgbClr val="585858"/>
                </a:solidFill>
                <a:latin typeface="Arial"/>
                <a:ea typeface="+mn-lt"/>
                <a:cs typeface="+mn-lt"/>
              </a:rPr>
              <a:t>AlexNet</a:t>
            </a:r>
            <a:r>
              <a:rPr lang="en-US" sz="2800">
                <a:solidFill>
                  <a:srgbClr val="585858"/>
                </a:solidFill>
                <a:latin typeface="Arial"/>
                <a:ea typeface="+mn-lt"/>
                <a:cs typeface="+mn-lt"/>
              </a:rPr>
              <a:t> architecture by replacing 11 and 5 kernel-sized filters in the first and second convolutional layer, correspondingly, with multiple 3x3 kernel-sized filters one after another.</a:t>
            </a:r>
          </a:p>
        </p:txBody>
      </p:sp>
      <p:pic>
        <p:nvPicPr>
          <p:cNvPr id="5" name="Picture 5" descr="Diagram&#10;&#10;Description automatically generated">
            <a:extLst>
              <a:ext uri="{FF2B5EF4-FFF2-40B4-BE49-F238E27FC236}">
                <a16:creationId xmlns:a16="http://schemas.microsoft.com/office/drawing/2014/main" id="{36D2A58E-A791-41AD-97FD-DC5094B05959}"/>
              </a:ext>
            </a:extLst>
          </p:cNvPr>
          <p:cNvPicPr>
            <a:picLocks noChangeAspect="1"/>
          </p:cNvPicPr>
          <p:nvPr/>
        </p:nvPicPr>
        <p:blipFill>
          <a:blip r:embed="rId2"/>
          <a:stretch>
            <a:fillRect/>
          </a:stretch>
        </p:blipFill>
        <p:spPr>
          <a:xfrm>
            <a:off x="3893695" y="5450726"/>
            <a:ext cx="9076543" cy="4444727"/>
          </a:xfrm>
          <a:prstGeom prst="rect">
            <a:avLst/>
          </a:prstGeom>
        </p:spPr>
      </p:pic>
    </p:spTree>
    <p:extLst>
      <p:ext uri="{BB962C8B-B14F-4D97-AF65-F5344CB8AC3E}">
        <p14:creationId xmlns:p14="http://schemas.microsoft.com/office/powerpoint/2010/main" val="1135545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DCE9AA7B-D833-411D-8E02-1133A02139C1}"/>
              </a:ext>
            </a:extLst>
          </p:cNvPr>
          <p:cNvSpPr txBox="1">
            <a:spLocks noGrp="1"/>
          </p:cNvSpPr>
          <p:nvPr>
            <p:ph type="title"/>
          </p:nvPr>
        </p:nvSpPr>
        <p:spPr>
          <a:xfrm>
            <a:off x="788009" y="313435"/>
            <a:ext cx="10958195" cy="848360"/>
          </a:xfrm>
          <a:prstGeom prst="rect">
            <a:avLst/>
          </a:prstGeom>
        </p:spPr>
        <p:txBody>
          <a:bodyPr vert="horz" wrap="square" lIns="0" tIns="12700" rIns="0" bIns="0" rtlCol="0" anchor="t">
            <a:spAutoFit/>
          </a:bodyPr>
          <a:lstStyle/>
          <a:p>
            <a:pPr marL="12700">
              <a:spcBef>
                <a:spcPts val="100"/>
              </a:spcBef>
              <a:tabLst>
                <a:tab pos="1533525" algn="l"/>
                <a:tab pos="5758815" algn="l"/>
              </a:tabLst>
            </a:pPr>
            <a:r>
              <a:rPr sz="5400"/>
              <a:t>I</a:t>
            </a:r>
            <a:r>
              <a:rPr sz="5400" spc="15"/>
              <a:t> </a:t>
            </a:r>
            <a:r>
              <a:rPr sz="5400" err="1"/>
              <a:t>I</a:t>
            </a:r>
            <a:r>
              <a:rPr sz="5400" spc="15"/>
              <a:t> </a:t>
            </a:r>
            <a:r>
              <a:rPr sz="5400"/>
              <a:t>.</a:t>
            </a:r>
            <a:r>
              <a:rPr lang="en-US" sz="5400"/>
              <a:t> VGG-16</a:t>
            </a:r>
            <a:endParaRPr lang="en-US" sz="5400" spc="-5"/>
          </a:p>
        </p:txBody>
      </p:sp>
      <p:sp>
        <p:nvSpPr>
          <p:cNvPr id="7" name="TextBox 6">
            <a:extLst>
              <a:ext uri="{FF2B5EF4-FFF2-40B4-BE49-F238E27FC236}">
                <a16:creationId xmlns:a16="http://schemas.microsoft.com/office/drawing/2014/main" id="{345D5611-B74C-4846-8A2E-8A98126BC1B4}"/>
              </a:ext>
            </a:extLst>
          </p:cNvPr>
          <p:cNvSpPr txBox="1"/>
          <p:nvPr/>
        </p:nvSpPr>
        <p:spPr>
          <a:xfrm>
            <a:off x="7772400" y="49149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9" name="TextBox 8">
            <a:extLst>
              <a:ext uri="{FF2B5EF4-FFF2-40B4-BE49-F238E27FC236}">
                <a16:creationId xmlns:a16="http://schemas.microsoft.com/office/drawing/2014/main" id="{D20A3050-32E9-4DEA-BCBE-4A3AD33CE3FC}"/>
              </a:ext>
            </a:extLst>
          </p:cNvPr>
          <p:cNvSpPr txBox="1"/>
          <p:nvPr/>
        </p:nvSpPr>
        <p:spPr>
          <a:xfrm>
            <a:off x="792607" y="1860655"/>
            <a:ext cx="11165796" cy="31008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69900" indent="-457200">
              <a:spcBef>
                <a:spcPts val="2020"/>
              </a:spcBef>
              <a:buFont typeface="Wingdings,Sans-Serif"/>
              <a:buChar char=""/>
            </a:pPr>
            <a:r>
              <a:rPr lang="en-US" sz="2800">
                <a:solidFill>
                  <a:srgbClr val="0FAFC0"/>
                </a:solidFill>
                <a:latin typeface="Arial"/>
                <a:cs typeface="Arial"/>
              </a:rPr>
              <a:t>Our model:</a:t>
            </a:r>
            <a:endParaRPr lang="en-US" sz="2800">
              <a:ea typeface="+mn-lt"/>
              <a:cs typeface="+mn-lt"/>
            </a:endParaRPr>
          </a:p>
          <a:p>
            <a:pPr marL="469900" indent="-457200">
              <a:spcBef>
                <a:spcPts val="1925"/>
              </a:spcBef>
              <a:buFont typeface="Wingdings,Sans-Serif"/>
              <a:buChar char="•"/>
            </a:pPr>
            <a:r>
              <a:rPr lang="en-US" sz="2800">
                <a:solidFill>
                  <a:srgbClr val="585858"/>
                </a:solidFill>
                <a:latin typeface="Arial"/>
                <a:ea typeface="+mn-lt"/>
                <a:cs typeface="+mn-lt"/>
              </a:rPr>
              <a:t>We used pretrained VGG-16 model connected to custom fully connected layers</a:t>
            </a:r>
          </a:p>
          <a:p>
            <a:pPr marL="469900" indent="-457200">
              <a:spcBef>
                <a:spcPts val="1925"/>
              </a:spcBef>
              <a:buFont typeface="Wingdings,Sans-Serif"/>
              <a:buChar char="•"/>
            </a:pPr>
            <a:r>
              <a:rPr lang="en-US" sz="2800">
                <a:solidFill>
                  <a:srgbClr val="585858"/>
                </a:solidFill>
                <a:latin typeface="Arial"/>
                <a:ea typeface="+mn-lt"/>
                <a:cs typeface="+mn-lt"/>
              </a:rPr>
              <a:t>This model </a:t>
            </a:r>
            <a:r>
              <a:rPr lang="en-US" sz="2800">
                <a:solidFill>
                  <a:srgbClr val="585858"/>
                </a:solidFill>
                <a:latin typeface="Arial"/>
                <a:ea typeface="+mn-lt"/>
                <a:cs typeface="Arial"/>
              </a:rPr>
              <a:t>correctly</a:t>
            </a:r>
            <a:r>
              <a:rPr lang="en-US" sz="2800">
                <a:solidFill>
                  <a:srgbClr val="585858"/>
                </a:solidFill>
                <a:latin typeface="Arial"/>
                <a:ea typeface="+mn-lt"/>
                <a:cs typeface="+mn-lt"/>
              </a:rPr>
              <a:t> predicted almost all images in the test set</a:t>
            </a:r>
          </a:p>
          <a:p>
            <a:pPr marL="469900" indent="-457200">
              <a:spcBef>
                <a:spcPts val="1925"/>
              </a:spcBef>
              <a:buFont typeface="Wingdings,Sans-Serif"/>
              <a:buChar char="•"/>
            </a:pPr>
            <a:endParaRPr lang="en-US" sz="3200">
              <a:solidFill>
                <a:srgbClr val="585858"/>
              </a:solidFill>
              <a:latin typeface="Arial"/>
              <a:ea typeface="+mn-lt"/>
              <a:cs typeface="+mn-lt"/>
            </a:endParaRPr>
          </a:p>
        </p:txBody>
      </p:sp>
      <p:pic>
        <p:nvPicPr>
          <p:cNvPr id="13" name="Picture 13">
            <a:extLst>
              <a:ext uri="{FF2B5EF4-FFF2-40B4-BE49-F238E27FC236}">
                <a16:creationId xmlns:a16="http://schemas.microsoft.com/office/drawing/2014/main" id="{528AD319-8785-444F-9610-197AB6623A0B}"/>
              </a:ext>
            </a:extLst>
          </p:cNvPr>
          <p:cNvPicPr>
            <a:picLocks noChangeAspect="1"/>
          </p:cNvPicPr>
          <p:nvPr/>
        </p:nvPicPr>
        <p:blipFill>
          <a:blip r:embed="rId2"/>
          <a:stretch>
            <a:fillRect/>
          </a:stretch>
        </p:blipFill>
        <p:spPr>
          <a:xfrm>
            <a:off x="11819726" y="1231069"/>
            <a:ext cx="6069180" cy="8967862"/>
          </a:xfrm>
          <a:prstGeom prst="rect">
            <a:avLst/>
          </a:prstGeom>
        </p:spPr>
      </p:pic>
      <p:pic>
        <p:nvPicPr>
          <p:cNvPr id="14" name="Picture 14" descr="Calendar&#10;&#10;Description automatically generated">
            <a:extLst>
              <a:ext uri="{FF2B5EF4-FFF2-40B4-BE49-F238E27FC236}">
                <a16:creationId xmlns:a16="http://schemas.microsoft.com/office/drawing/2014/main" id="{BC3DD0F9-634D-486D-8FD0-FF0EAADD6231}"/>
              </a:ext>
            </a:extLst>
          </p:cNvPr>
          <p:cNvPicPr>
            <a:picLocks noChangeAspect="1"/>
          </p:cNvPicPr>
          <p:nvPr/>
        </p:nvPicPr>
        <p:blipFill>
          <a:blip r:embed="rId3"/>
          <a:stretch>
            <a:fillRect/>
          </a:stretch>
        </p:blipFill>
        <p:spPr>
          <a:xfrm>
            <a:off x="2329096" y="5415839"/>
            <a:ext cx="7886700" cy="3240340"/>
          </a:xfrm>
          <a:prstGeom prst="rect">
            <a:avLst/>
          </a:prstGeom>
        </p:spPr>
      </p:pic>
    </p:spTree>
    <p:extLst>
      <p:ext uri="{BB962C8B-B14F-4D97-AF65-F5344CB8AC3E}">
        <p14:creationId xmlns:p14="http://schemas.microsoft.com/office/powerpoint/2010/main" val="4169524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8009" y="313435"/>
            <a:ext cx="10958195" cy="848360"/>
          </a:xfrm>
          <a:prstGeom prst="rect">
            <a:avLst/>
          </a:prstGeom>
        </p:spPr>
        <p:txBody>
          <a:bodyPr vert="horz" wrap="square" lIns="0" tIns="12700" rIns="0" bIns="0" rtlCol="0" anchor="t">
            <a:spAutoFit/>
          </a:bodyPr>
          <a:lstStyle/>
          <a:p>
            <a:pPr marL="12700">
              <a:spcBef>
                <a:spcPts val="100"/>
              </a:spcBef>
              <a:tabLst>
                <a:tab pos="1533525" algn="l"/>
                <a:tab pos="5758815" algn="l"/>
              </a:tabLst>
            </a:pPr>
            <a:r>
              <a:rPr sz="5400"/>
              <a:t>I</a:t>
            </a:r>
            <a:r>
              <a:rPr sz="5400" spc="15"/>
              <a:t> </a:t>
            </a:r>
            <a:r>
              <a:rPr sz="5400"/>
              <a:t>I</a:t>
            </a:r>
            <a:r>
              <a:rPr sz="5400" spc="15"/>
              <a:t> </a:t>
            </a:r>
            <a:r>
              <a:rPr sz="5400"/>
              <a:t>.</a:t>
            </a:r>
            <a:r>
              <a:rPr lang="en-US" sz="5400"/>
              <a:t> Image Processing</a:t>
            </a:r>
            <a:endParaRPr lang="en-US" sz="5400" spc="-5"/>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3629"/>
              </a:lnSpc>
            </a:pPr>
            <a:fld id="{81D60167-4931-47E6-BA6A-407CBD079E47}" type="slidenum">
              <a:rPr spc="-5" dirty="0"/>
              <a:t>9</a:t>
            </a:fld>
            <a:endParaRPr spc="-5"/>
          </a:p>
        </p:txBody>
      </p:sp>
      <p:sp>
        <p:nvSpPr>
          <p:cNvPr id="11" name="object 3">
            <a:extLst>
              <a:ext uri="{FF2B5EF4-FFF2-40B4-BE49-F238E27FC236}">
                <a16:creationId xmlns:a16="http://schemas.microsoft.com/office/drawing/2014/main" id="{819542CE-03EA-476D-A243-5F5D71692C8E}"/>
              </a:ext>
            </a:extLst>
          </p:cNvPr>
          <p:cNvSpPr txBox="1"/>
          <p:nvPr/>
        </p:nvSpPr>
        <p:spPr>
          <a:xfrm>
            <a:off x="1134712" y="1336381"/>
            <a:ext cx="14958695" cy="2716128"/>
          </a:xfrm>
          <a:prstGeom prst="rect">
            <a:avLst/>
          </a:prstGeom>
        </p:spPr>
        <p:txBody>
          <a:bodyPr vert="horz" wrap="square" lIns="0" tIns="256540" rIns="0" bIns="0" rtlCol="0" anchor="t">
            <a:spAutoFit/>
          </a:bodyPr>
          <a:lstStyle/>
          <a:p>
            <a:pPr marL="469900" indent="-457200">
              <a:spcBef>
                <a:spcPts val="2020"/>
              </a:spcBef>
              <a:buFont typeface="Wingdings"/>
              <a:buChar char=""/>
              <a:tabLst>
                <a:tab pos="469900" algn="l"/>
              </a:tabLst>
            </a:pPr>
            <a:r>
              <a:rPr lang="en-US" sz="3200" spc="-5">
                <a:solidFill>
                  <a:srgbClr val="0FAFC0"/>
                </a:solidFill>
                <a:latin typeface="Arial"/>
                <a:cs typeface="Arial"/>
              </a:rPr>
              <a:t>Inspecting image data:</a:t>
            </a:r>
          </a:p>
          <a:p>
            <a:pPr marL="469900" indent="-457200">
              <a:spcBef>
                <a:spcPts val="1925"/>
              </a:spcBef>
              <a:buFont typeface="Arial"/>
              <a:buChar char="•"/>
              <a:tabLst>
                <a:tab pos="469265" algn="l"/>
                <a:tab pos="469900" algn="l"/>
              </a:tabLst>
            </a:pPr>
            <a:r>
              <a:rPr lang="en-US" sz="2400" spc="-5">
                <a:solidFill>
                  <a:srgbClr val="585858"/>
                </a:solidFill>
                <a:latin typeface="Arial"/>
                <a:ea typeface="+mn-lt"/>
                <a:cs typeface="+mn-lt"/>
              </a:rPr>
              <a:t>The crack region has darker color and they take up a noticeable amount of space in the image. With this information, we decided to take advantages over the differential between pixel value of two regions: Region that contains the crack and the region that does not.</a:t>
            </a:r>
          </a:p>
          <a:p>
            <a:pPr marL="469900" indent="-457200">
              <a:spcBef>
                <a:spcPts val="1925"/>
              </a:spcBef>
              <a:buFont typeface="Arial"/>
              <a:buChar char="•"/>
              <a:tabLst>
                <a:tab pos="469265" algn="l"/>
                <a:tab pos="469900" algn="l"/>
              </a:tabLst>
            </a:pPr>
            <a:endParaRPr lang="en-US" sz="2400" spc="-5">
              <a:solidFill>
                <a:srgbClr val="585858"/>
              </a:solidFill>
              <a:latin typeface="Arial"/>
              <a:ea typeface="+mn-lt"/>
              <a:cs typeface="+mn-lt"/>
            </a:endParaRPr>
          </a:p>
        </p:txBody>
      </p:sp>
      <p:pic>
        <p:nvPicPr>
          <p:cNvPr id="4" name="Picture 4" descr="Chart&#10;&#10;Description automatically generated">
            <a:extLst>
              <a:ext uri="{FF2B5EF4-FFF2-40B4-BE49-F238E27FC236}">
                <a16:creationId xmlns:a16="http://schemas.microsoft.com/office/drawing/2014/main" id="{3D2AFED1-3673-4E5B-B0E9-B008D3A148F5}"/>
              </a:ext>
            </a:extLst>
          </p:cNvPr>
          <p:cNvPicPr>
            <a:picLocks noChangeAspect="1"/>
          </p:cNvPicPr>
          <p:nvPr/>
        </p:nvPicPr>
        <p:blipFill>
          <a:blip r:embed="rId2"/>
          <a:stretch>
            <a:fillRect/>
          </a:stretch>
        </p:blipFill>
        <p:spPr>
          <a:xfrm>
            <a:off x="6797040" y="3647628"/>
            <a:ext cx="7284720" cy="6100703"/>
          </a:xfrm>
          <a:prstGeom prst="rect">
            <a:avLst/>
          </a:prstGeom>
        </p:spPr>
      </p:pic>
      <p:sp>
        <p:nvSpPr>
          <p:cNvPr id="5" name="TextBox 4">
            <a:extLst>
              <a:ext uri="{FF2B5EF4-FFF2-40B4-BE49-F238E27FC236}">
                <a16:creationId xmlns:a16="http://schemas.microsoft.com/office/drawing/2014/main" id="{7D3BD791-D16E-49DE-A1EB-894A119115DE}"/>
              </a:ext>
            </a:extLst>
          </p:cNvPr>
          <p:cNvSpPr txBox="1"/>
          <p:nvPr/>
        </p:nvSpPr>
        <p:spPr>
          <a:xfrm>
            <a:off x="2773680" y="6316980"/>
            <a:ext cx="37338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Histogram of several images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B57B4F39DA645AA3DB8BB854DDD24" ma:contentTypeVersion="12" ma:contentTypeDescription="Create a new document." ma:contentTypeScope="" ma:versionID="162909d97af0d602c53db2e88f6bfc48">
  <xsd:schema xmlns:xsd="http://www.w3.org/2001/XMLSchema" xmlns:xs="http://www.w3.org/2001/XMLSchema" xmlns:p="http://schemas.microsoft.com/office/2006/metadata/properties" xmlns:ns2="3cc3935a-b91d-497d-b2ec-09e709c5b993" xmlns:ns3="b9131915-a621-4fa0-af62-1958075dfac1" targetNamespace="http://schemas.microsoft.com/office/2006/metadata/properties" ma:root="true" ma:fieldsID="1f418683a16d928abce41a49e6b00076" ns2:_="" ns3:_="">
    <xsd:import namespace="3cc3935a-b91d-497d-b2ec-09e709c5b993"/>
    <xsd:import namespace="b9131915-a621-4fa0-af62-1958075dfac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c3935a-b91d-497d-b2ec-09e709c5b9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9131915-a621-4fa0-af62-1958075dfac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b9131915-a621-4fa0-af62-1958075dfac1">
      <UserInfo>
        <DisplayName>126977 - IT4342E - Computer Vision Members</DisplayName>
        <AccountId>18</AccountId>
        <AccountType/>
      </UserInfo>
    </SharedWithUsers>
  </documentManagement>
</p:properties>
</file>

<file path=customXml/itemProps1.xml><?xml version="1.0" encoding="utf-8"?>
<ds:datastoreItem xmlns:ds="http://schemas.openxmlformats.org/officeDocument/2006/customXml" ds:itemID="{E3817776-FCC7-45A2-998E-7BC4BC0F6F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c3935a-b91d-497d-b2ec-09e709c5b993"/>
    <ds:schemaRef ds:uri="b9131915-a621-4fa0-af62-1958075dfa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02DC3F-EB05-4F91-8007-E12A585E2EF8}">
  <ds:schemaRefs>
    <ds:schemaRef ds:uri="http://schemas.microsoft.com/sharepoint/v3/contenttype/forms"/>
  </ds:schemaRefs>
</ds:datastoreItem>
</file>

<file path=customXml/itemProps3.xml><?xml version="1.0" encoding="utf-8"?>
<ds:datastoreItem xmlns:ds="http://schemas.openxmlformats.org/officeDocument/2006/customXml" ds:itemID="{B12C8E3C-2D50-45A5-8341-E27E544873AB}">
  <ds:schemaRefs>
    <ds:schemaRef ds:uri="http://schemas.microsoft.com/office/2006/metadata/properties"/>
    <ds:schemaRef ds:uri="http://schemas.microsoft.com/office/infopath/2007/PartnerControls"/>
    <ds:schemaRef ds:uri="b9131915-a621-4fa0-af62-1958075dfac1"/>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12</Slides>
  <Notes>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W E L C O M E to our Computer Vision project presentation topic:</vt:lpstr>
      <vt:lpstr>C O N T E N T S</vt:lpstr>
      <vt:lpstr>I . I n t r o d u c t i o n</vt:lpstr>
      <vt:lpstr>I . I n t r o d u c t i o n</vt:lpstr>
      <vt:lpstr>I I . Convolutional Neural Network</vt:lpstr>
      <vt:lpstr>I I . Convolutional Neural Network</vt:lpstr>
      <vt:lpstr>I I . VGG-16</vt:lpstr>
      <vt:lpstr>I I . VGG-16</vt:lpstr>
      <vt:lpstr>I I . Image Processing</vt:lpstr>
      <vt:lpstr>I I . Image Processing</vt:lpstr>
      <vt:lpstr>I I . Image Processing</vt:lpstr>
      <vt:lpstr>T H A N K Y O 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revision>5</cp:revision>
  <dcterms:created xsi:type="dcterms:W3CDTF">2021-12-25T15:21:36Z</dcterms:created>
  <dcterms:modified xsi:type="dcterms:W3CDTF">2022-01-12T16:42:00Z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2021-01-03T00:00:00Z</vt:filetime>
  </property>
  <property fmtid="{D5CDD505-2E9C-101B-9397-08002B2CF9AE}" pid="3" name="Creator">
    <vt:lpwstr>Microsoft® PowerPoint® 2016</vt:lpwstr>
  </property>
  <property fmtid="{D5CDD505-2E9C-101B-9397-08002B2CF9AE}" pid="4" name="LastSaved">
    <vt:filetime>2021-12-25T00:00:00Z</vt:filetime>
  </property>
  <property fmtid="{D5CDD505-2E9C-101B-9397-08002B2CF9AE}" pid="5" name="ContentTypeId">
    <vt:lpwstr>0x0101001F5B57B4F39DA645AA3DB8BB854DDD24</vt:lpwstr>
  </property>
</Properties>
</file>