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3" r:id="rId1"/>
  </p:sldMasterIdLst>
  <p:notesMasterIdLst>
    <p:notesMasterId r:id="rId22"/>
  </p:notesMasterIdLst>
  <p:sldIdLst>
    <p:sldId id="790" r:id="rId2"/>
    <p:sldId id="791" r:id="rId3"/>
    <p:sldId id="794" r:id="rId4"/>
    <p:sldId id="793" r:id="rId5"/>
    <p:sldId id="795" r:id="rId6"/>
    <p:sldId id="799" r:id="rId7"/>
    <p:sldId id="802" r:id="rId8"/>
    <p:sldId id="800" r:id="rId9"/>
    <p:sldId id="801" r:id="rId10"/>
    <p:sldId id="804" r:id="rId11"/>
    <p:sldId id="796" r:id="rId12"/>
    <p:sldId id="805" r:id="rId13"/>
    <p:sldId id="806" r:id="rId14"/>
    <p:sldId id="807" r:id="rId15"/>
    <p:sldId id="808" r:id="rId16"/>
    <p:sldId id="809" r:id="rId17"/>
    <p:sldId id="810" r:id="rId18"/>
    <p:sldId id="811" r:id="rId19"/>
    <p:sldId id="812" r:id="rId20"/>
    <p:sldId id="788" r:id="rId21"/>
  </p:sldIdLst>
  <p:sldSz cx="9902825" cy="6858000"/>
  <p:notesSz cx="6858000" cy="9144000"/>
  <p:embeddedFontLst>
    <p:embeddedFont>
      <p:font typeface="Malgun Gothic" panose="020B0503020000020004" pitchFamily="34" charset="-127"/>
      <p:regular r:id="rId23"/>
      <p:bold r:id="rId24"/>
    </p:embeddedFont>
    <p:embeddedFont>
      <p:font typeface="Samsung Sharp Sans" panose="020B0604020202020204" charset="0"/>
      <p:bold r:id="rId25"/>
    </p:embeddedFont>
    <p:embeddedFont>
      <p:font typeface="SamsungOne 400" panose="020B0503030303020204" charset="0"/>
      <p:regular r:id="rId26"/>
    </p:embeddedFont>
    <p:embeddedFont>
      <p:font typeface="SamsungOne 400C" panose="020B0506030303020204" charset="0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19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EB0"/>
    <a:srgbClr val="FFB546"/>
    <a:srgbClr val="FF4337"/>
    <a:srgbClr val="00B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3" autoAdjust="0"/>
    <p:restoredTop sz="72205" autoAdjust="0"/>
  </p:normalViewPr>
  <p:slideViewPr>
    <p:cSldViewPr snapToGrid="0">
      <p:cViewPr varScale="1">
        <p:scale>
          <a:sx n="117" d="100"/>
          <a:sy n="117" d="100"/>
        </p:scale>
        <p:origin x="1158" y="102"/>
      </p:cViewPr>
      <p:guideLst>
        <p:guide pos="3119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57C17-E6FD-4AF5-A787-31E9CCE99A85}" type="datetimeFigureOut">
              <a:rPr lang="ko-KR" altLang="en-US" smtClean="0"/>
              <a:t>2024-08-16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9C55F-00F1-4985-9065-F2D92AE05D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25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5" name="슬라이드 번호 개체 틀 15">
            <a:extLst>
              <a:ext uri="{FF2B5EF4-FFF2-40B4-BE49-F238E27FC236}">
                <a16:creationId xmlns:a16="http://schemas.microsoft.com/office/drawing/2014/main" id="{CCEC8F59-794B-4743-A6D7-1BC9720006CB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956667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od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4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  <p:sp>
        <p:nvSpPr>
          <p:cNvPr id="7" name="직사각형 133">
            <a:extLst>
              <a:ext uri="{FF2B5EF4-FFF2-40B4-BE49-F238E27FC236}">
                <a16:creationId xmlns:a16="http://schemas.microsoft.com/office/drawing/2014/main" id="{DE8CAD59-3F29-4FBB-AE0A-697DDFD5E69E}"/>
              </a:ext>
            </a:extLst>
          </p:cNvPr>
          <p:cNvSpPr/>
          <p:nvPr userDrawn="1"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914400" latinLnBrk="1">
              <a:defRPr/>
            </a:pPr>
            <a:r>
              <a:rPr lang="en-US" altLang="ko-KR" sz="2400" baseline="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Artificial Intelligence Course</a:t>
            </a:r>
            <a:endParaRPr lang="ko-KR" altLang="en-US" sz="24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149771-D78D-40D7-8B97-564358008D8D}"/>
              </a:ext>
            </a:extLst>
          </p:cNvPr>
          <p:cNvSpPr/>
          <p:nvPr userDrawn="1"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02AC410D-7805-4DA9-915F-991D72686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44AF0917-EEBC-44C5-8BA6-F1CA2AFA4B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8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29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7" name="직사각형 133">
            <a:extLst>
              <a:ext uri="{FF2B5EF4-FFF2-40B4-BE49-F238E27FC236}">
                <a16:creationId xmlns:a16="http://schemas.microsoft.com/office/drawing/2014/main" id="{7A4BCBFF-5289-45FE-BA09-DFF42AF8A347}"/>
              </a:ext>
            </a:extLst>
          </p:cNvPr>
          <p:cNvSpPr/>
          <p:nvPr userDrawn="1"/>
        </p:nvSpPr>
        <p:spPr>
          <a:xfrm>
            <a:off x="990000" y="4157757"/>
            <a:ext cx="3563339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457200">
              <a:defRPr/>
            </a:pPr>
            <a:r>
              <a:rPr lang="en-US" altLang="ko-KR" sz="21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AI Course</a:t>
            </a:r>
            <a:endParaRPr lang="ko-KR" altLang="en-US" sz="21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A6CFBD-D9B3-4245-A68B-1D7EC1CB6F07}"/>
              </a:ext>
            </a:extLst>
          </p:cNvPr>
          <p:cNvSpPr/>
          <p:nvPr userDrawn="1"/>
        </p:nvSpPr>
        <p:spPr>
          <a:xfrm>
            <a:off x="720000" y="2095275"/>
            <a:ext cx="60008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2EB59A-603F-4715-ABA1-D9DF69D44512}"/>
              </a:ext>
            </a:extLst>
          </p:cNvPr>
          <p:cNvSpPr/>
          <p:nvPr userDrawn="1"/>
        </p:nvSpPr>
        <p:spPr>
          <a:xfrm>
            <a:off x="720000" y="4157757"/>
            <a:ext cx="60008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6BC111-C555-4B09-8375-33C4F4C2FB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000" y="2095275"/>
            <a:ext cx="5221019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4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CBEAE583-0BAA-455B-9555-B00A4FE8B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0000" y="3577645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312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443" userDrawn="1">
          <p15:clr>
            <a:srgbClr val="FBAE40"/>
          </p15:clr>
        </p15:guide>
        <p15:guide id="3" pos="5955">
          <p15:clr>
            <a:srgbClr val="FBAE40"/>
          </p15:clr>
        </p15:guide>
        <p15:guide id="4" pos="6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25E1FE-2B04-4D8E-A51A-6B9CEC7B3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spcBef>
                <a:spcPts val="0"/>
              </a:spcBef>
              <a:def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DFEC8C6A-D95C-4B3C-9803-6F9071BF0C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6DA22BCA-E7E2-4377-AD8E-AC1336C3DB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7647BD6A-5F13-45AE-859C-AF2BA0A739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12825" y="480779"/>
            <a:ext cx="34062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algn="r" defTabSz="457063" latinLnBrk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8">
            <a:extLst>
              <a:ext uri="{FF2B5EF4-FFF2-40B4-BE49-F238E27FC236}">
                <a16:creationId xmlns:a16="http://schemas.microsoft.com/office/drawing/2014/main" id="{3A9667F7-80AD-4A7A-8543-285975B06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B6D584F0-F100-4FB4-B935-0E81DB1D3B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>
              <a:lnSpc>
                <a:spcPts val="1800"/>
              </a:lnSpc>
              <a:buSzPct val="105000"/>
              <a:buFontTx/>
              <a:buBlip>
                <a:blip r:embed="rId3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>
              <a:lnSpc>
                <a:spcPts val="1800"/>
              </a:lnSpc>
              <a:buSzPct val="80000"/>
              <a:buFontTx/>
              <a:buBlip>
                <a:blip r:embed="rId4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</a:lstStyle>
          <a:p>
            <a:pPr lvl="0"/>
            <a:r>
              <a:rPr lang="en-US" altLang="ko-KR" dirty="0"/>
              <a:t>Level1</a:t>
            </a:r>
          </a:p>
          <a:p>
            <a:pPr lvl="1"/>
            <a:r>
              <a:rPr lang="en-US" altLang="ko-KR" dirty="0"/>
              <a:t>Level2</a:t>
            </a:r>
          </a:p>
          <a:p>
            <a:pPr lvl="1"/>
            <a:endParaRPr lang="en-US" altLang="ko-KR" dirty="0"/>
          </a:p>
          <a:p>
            <a:pPr marL="628461" lvl="1" indent="-207901" algn="l" defTabSz="843830" rtl="0" eaLnBrk="1" latinLnBrk="1" hangingPunct="1">
              <a:lnSpc>
                <a:spcPct val="90000"/>
              </a:lnSpc>
              <a:spcBef>
                <a:spcPts val="462"/>
              </a:spcBef>
              <a:buSzPct val="90000"/>
              <a:buFontTx/>
              <a:buBlip>
                <a:blip r:embed="rId5"/>
              </a:buBlip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102046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 userDrawn="1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434159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</p:spTree>
    <p:extLst>
      <p:ext uri="{BB962C8B-B14F-4D97-AF65-F5344CB8AC3E}">
        <p14:creationId xmlns:p14="http://schemas.microsoft.com/office/powerpoint/2010/main" val="1779621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>
          <p15:clr>
            <a:srgbClr val="FBAE40"/>
          </p15:clr>
        </p15:guide>
        <p15:guide id="2" pos="443">
          <p15:clr>
            <a:srgbClr val="FBAE40"/>
          </p15:clr>
        </p15:guide>
        <p15:guide id="3" pos="5955">
          <p15:clr>
            <a:srgbClr val="FBAE40"/>
          </p15:clr>
        </p15:guide>
        <p15:guide id="4" pos="60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7" name="슬라이드 번호 개체 틀 15">
            <a:extLst>
              <a:ext uri="{FF2B5EF4-FFF2-40B4-BE49-F238E27FC236}">
                <a16:creationId xmlns:a16="http://schemas.microsoft.com/office/drawing/2014/main" id="{E75758B0-2429-4331-898E-5EEED60D4280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942502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955">
          <p15:clr>
            <a:srgbClr val="FBAE40"/>
          </p15:clr>
        </p15:guide>
        <p15:guide id="3" pos="28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8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9468" y="900000"/>
            <a:ext cx="9000714" cy="0"/>
          </a:xfrm>
          <a:prstGeom prst="line">
            <a:avLst/>
          </a:prstGeom>
          <a:ln w="15875">
            <a:solidFill>
              <a:srgbClr val="0924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5">
            <a:extLst>
              <a:ext uri="{FF2B5EF4-FFF2-40B4-BE49-F238E27FC236}">
                <a16:creationId xmlns:a16="http://schemas.microsoft.com/office/drawing/2014/main" id="{C5960DC7-D671-485D-92B0-FEED6CE658A3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1343950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>
            <a:extLst>
              <a:ext uri="{FF2B5EF4-FFF2-40B4-BE49-F238E27FC236}">
                <a16:creationId xmlns:a16="http://schemas.microsoft.com/office/drawing/2014/main" id="{C441AFAB-5BBF-465C-B7A8-FED86E626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395"/>
            <a:ext cx="9899651" cy="6853605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9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2B242C-8600-47F0-98D5-6EA512C41BF2}"/>
              </a:ext>
            </a:extLst>
          </p:cNvPr>
          <p:cNvSpPr/>
          <p:nvPr userDrawn="1"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" panose="020B0503030303020204" pitchFamily="34" charset="0"/>
                <a:cs typeface="+mn-cs"/>
              </a:rPr>
              <a:t>ⓒ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2023 SAMSUNG. All rights reserved.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 Electronics Corporate Citizenship Office holds the copyright of book.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This book is a literary property protected by copyright law so reprint and reproduction without permission are prohibited. 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To use this book other than the curriculum of Samsung Innovation Campus or to use the entire or part of this book, you must receive written consent from copyright holder.</a:t>
            </a:r>
          </a:p>
        </p:txBody>
      </p:sp>
      <p:pic>
        <p:nvPicPr>
          <p:cNvPr id="10" name="그림 3">
            <a:extLst>
              <a:ext uri="{FF2B5EF4-FFF2-40B4-BE49-F238E27FC236}">
                <a16:creationId xmlns:a16="http://schemas.microsoft.com/office/drawing/2014/main" id="{A977D3D7-ABF1-4BDD-B1E5-CCA79CC818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22" y="3022951"/>
            <a:ext cx="2476006" cy="812098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90568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</p:spTree>
    <p:extLst>
      <p:ext uri="{BB962C8B-B14F-4D97-AF65-F5344CB8AC3E}">
        <p14:creationId xmlns:p14="http://schemas.microsoft.com/office/powerpoint/2010/main" val="122783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92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1" r:id="rId2"/>
    <p:sldLayoutId id="2147483685" r:id="rId3"/>
    <p:sldLayoutId id="2147483687" r:id="rId4"/>
    <p:sldLayoutId id="2147483694" r:id="rId5"/>
    <p:sldLayoutId id="2147483693" r:id="rId6"/>
    <p:sldLayoutId id="2147483686" r:id="rId7"/>
    <p:sldLayoutId id="2147483688" r:id="rId8"/>
    <p:sldLayoutId id="2147483689" r:id="rId9"/>
    <p:sldLayoutId id="2147483690" r:id="rId10"/>
  </p:sldLayoutIdLst>
  <p:txStyles>
    <p:titleStyle>
      <a:lvl1pPr algn="l" defTabSz="914126" rtl="0" eaLnBrk="1" latinLnBrk="1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BA57D5-7920-4C59-8990-1FDF22441F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 </a:t>
            </a:r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Hà Khoa-SIC0605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B4044-86FF-B8E1-EEAA-75C00B928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7174" y="1201669"/>
            <a:ext cx="628582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3600" b="0" i="0" u="none" strike="noStrike" cap="none" normalizeH="0" baseline="0" dirty="0" err="1">
                <a:ln>
                  <a:noFill/>
                </a:ln>
                <a:solidFill>
                  <a:srgbClr val="193DB0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Dự</a:t>
            </a:r>
            <a: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rgbClr val="193DB0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 </a:t>
            </a:r>
            <a:r>
              <a:rPr kumimoji="0" lang="en-US" altLang="ko-KR" sz="3600" b="0" i="0" u="none" strike="noStrike" cap="none" normalizeH="0" dirty="0" err="1">
                <a:ln>
                  <a:noFill/>
                </a:ln>
                <a:solidFill>
                  <a:srgbClr val="193DB0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án</a:t>
            </a:r>
            <a: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rgbClr val="193DB0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 </a:t>
            </a:r>
            <a:r>
              <a:rPr kumimoji="0" lang="en-US" altLang="ko-KR" sz="3600" b="0" i="0" u="none" strike="noStrike" cap="none" normalizeH="0" baseline="0" dirty="0" err="1">
                <a:ln>
                  <a:noFill/>
                </a:ln>
                <a:solidFill>
                  <a:srgbClr val="193DB0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xây</a:t>
            </a:r>
            <a: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rgbClr val="193DB0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 </a:t>
            </a:r>
            <a:r>
              <a:rPr kumimoji="0" lang="en-US" altLang="ko-KR" sz="3600" b="0" i="0" u="none" strike="noStrike" cap="none" normalizeH="0" baseline="0" dirty="0" err="1">
                <a:ln>
                  <a:noFill/>
                </a:ln>
                <a:solidFill>
                  <a:srgbClr val="193DB0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dựng</a:t>
            </a:r>
            <a: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rgbClr val="193DB0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 </a:t>
            </a:r>
            <a:r>
              <a:rPr kumimoji="0" lang="en-US" altLang="ko-KR" sz="3600" b="0" i="0" u="none" strike="noStrike" cap="none" normalizeH="0" baseline="0" dirty="0" err="1">
                <a:ln>
                  <a:noFill/>
                </a:ln>
                <a:solidFill>
                  <a:srgbClr val="193DB0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mô</a:t>
            </a:r>
            <a: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rgbClr val="193DB0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 </a:t>
            </a:r>
            <a:r>
              <a:rPr kumimoji="0" lang="en-US" altLang="ko-KR" sz="3600" b="0" i="0" u="none" strike="noStrike" cap="none" normalizeH="0" baseline="0" dirty="0" err="1">
                <a:ln>
                  <a:noFill/>
                </a:ln>
                <a:solidFill>
                  <a:srgbClr val="193DB0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hình</a:t>
            </a:r>
            <a: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rgbClr val="193DB0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 </a:t>
            </a:r>
            <a:b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rgbClr val="193DB0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</a:br>
            <a: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rgbClr val="193DB0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Speech-to-Text </a:t>
            </a:r>
            <a:r>
              <a:rPr kumimoji="0" lang="en-US" altLang="ko-KR" sz="3600" b="0" i="0" u="none" strike="noStrike" cap="none" normalizeH="0" baseline="0" dirty="0" err="1">
                <a:ln>
                  <a:noFill/>
                </a:ln>
                <a:solidFill>
                  <a:srgbClr val="193DB0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với</a:t>
            </a:r>
            <a: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rgbClr val="193DB0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 </a:t>
            </a:r>
            <a:r>
              <a:rPr kumimoji="0" lang="en-US" altLang="ko-KR" sz="3600" b="0" i="0" u="none" strike="noStrike" cap="none" normalizeH="0" baseline="0" dirty="0" err="1">
                <a:ln>
                  <a:noFill/>
                </a:ln>
                <a:solidFill>
                  <a:srgbClr val="193DB0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ngôn</a:t>
            </a:r>
            <a: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rgbClr val="193DB0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 </a:t>
            </a:r>
            <a:r>
              <a:rPr kumimoji="0" lang="en-US" altLang="ko-KR" sz="3600" b="0" i="0" u="none" strike="noStrike" cap="none" normalizeH="0" baseline="0" dirty="0" err="1">
                <a:ln>
                  <a:noFill/>
                </a:ln>
                <a:solidFill>
                  <a:srgbClr val="193DB0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ngữ</a:t>
            </a:r>
            <a: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rgbClr val="193DB0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 </a:t>
            </a:r>
            <a:b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rgbClr val="193DB0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</a:br>
            <a:r>
              <a:rPr kumimoji="0" lang="en-US" altLang="ko-KR" sz="3600" b="0" i="0" u="none" strike="noStrike" cap="none" normalizeH="0" baseline="0" dirty="0" err="1">
                <a:ln>
                  <a:noFill/>
                </a:ln>
                <a:solidFill>
                  <a:srgbClr val="193DB0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tiếng</a:t>
            </a:r>
            <a: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rgbClr val="193DB0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 </a:t>
            </a:r>
            <a:r>
              <a:rPr kumimoji="0" lang="en-US" altLang="ko-KR" sz="3600" b="0" i="0" u="none" strike="noStrike" cap="none" normalizeH="0" baseline="0" dirty="0" err="1">
                <a:ln>
                  <a:noFill/>
                </a:ln>
                <a:solidFill>
                  <a:srgbClr val="193DB0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Việt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122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96321-1A78-6944-1D35-D371124511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FD82A8-C1F4-0A7F-6608-8E986460DD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5613" y="1659686"/>
            <a:ext cx="8055439" cy="914400"/>
          </a:xfrm>
        </p:spPr>
        <p:txBody>
          <a:bodyPr/>
          <a:lstStyle/>
          <a:p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close-up of a computer code&#10;&#10;Description automatically generated">
            <a:extLst>
              <a:ext uri="{FF2B5EF4-FFF2-40B4-BE49-F238E27FC236}">
                <a16:creationId xmlns:a16="http://schemas.microsoft.com/office/drawing/2014/main" id="{7D245C79-9433-F83E-8AA0-11F2BCF8E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68" y="2197012"/>
            <a:ext cx="6123932" cy="14055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370127-FABE-4519-6B7A-0B3301105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8" y="3890907"/>
            <a:ext cx="6123932" cy="114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5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96321-1A78-6944-1D35-D371124511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FD82A8-C1F4-0A7F-6608-8E986460DD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5613" y="1659686"/>
            <a:ext cx="8055439" cy="9144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tokenizer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0222AC-CD2B-3FC6-D007-1FEC4E6F5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3" y="2116886"/>
            <a:ext cx="9210675" cy="327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64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96321-1A78-6944-1D35-D371124511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FD82A8-C1F4-0A7F-6608-8E986460DD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459661"/>
            <a:ext cx="8055439" cy="91440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2CB91-E313-FE31-4A49-D53255DD0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1" y="2116886"/>
            <a:ext cx="9525000" cy="1463193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FF5EA19-EE57-F174-A719-E7FFEC062FE0}"/>
              </a:ext>
            </a:extLst>
          </p:cNvPr>
          <p:cNvSpPr txBox="1">
            <a:spLocks/>
          </p:cNvSpPr>
          <p:nvPr/>
        </p:nvSpPr>
        <p:spPr>
          <a:xfrm>
            <a:off x="360363" y="4026740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3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4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giá trị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1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tokenizer của Wav2Vec2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ED2A9D-497E-E004-9E3E-A59D2E1F1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2" y="4520719"/>
            <a:ext cx="9525000" cy="140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6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96321-1A78-6944-1D35-D371124511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FD82A8-C1F4-0A7F-6608-8E986460DD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459661"/>
            <a:ext cx="8055439" cy="9144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FF5EA19-EE57-F174-A719-E7FFEC062FE0}"/>
              </a:ext>
            </a:extLst>
          </p:cNvPr>
          <p:cNvSpPr txBox="1">
            <a:spLocks/>
          </p:cNvSpPr>
          <p:nvPr/>
        </p:nvSpPr>
        <p:spPr>
          <a:xfrm>
            <a:off x="360363" y="4852612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processer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5202B8-C49C-BB27-3218-89B41AC4F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98" y="1664073"/>
            <a:ext cx="9261477" cy="29841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91DCCE-A04C-ECC1-E6F5-01A23134D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90" y="5360239"/>
            <a:ext cx="8916644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23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96321-1A78-6944-1D35-D371124511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FD82A8-C1F4-0A7F-6608-8E986460DD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459661"/>
            <a:ext cx="8055439" cy="9144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metrics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D5516-453B-528C-9F4D-1A38A823E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3" y="1889640"/>
            <a:ext cx="7582958" cy="438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C80AAA-10EC-942C-9898-F8BFC4B28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3" y="2757830"/>
            <a:ext cx="8345065" cy="249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35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96321-1A78-6944-1D35-D371124511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FD82A8-C1F4-0A7F-6608-8E986460DD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459661"/>
            <a:ext cx="8055439" cy="9144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772209-18ED-E946-5D22-0078195C5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29" y="1839897"/>
            <a:ext cx="8414071" cy="22844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25EE99-360C-3489-D9C7-545100C7D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29" y="4029075"/>
            <a:ext cx="8414071" cy="248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09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96321-1A78-6944-1D35-D371124511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FD82A8-C1F4-0A7F-6608-8E986460DD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459661"/>
            <a:ext cx="8055439" cy="9144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77C2E-7D27-D9C6-3D6E-5FF5344C1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64" y="1911167"/>
            <a:ext cx="5440361" cy="2391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63F876-BE19-3363-DA88-C3AECDC0E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64" y="4753782"/>
            <a:ext cx="5440361" cy="447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B370A0-01E5-6C87-30BC-55D82654B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976" y="1513787"/>
            <a:ext cx="3741736" cy="4239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09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96321-1A78-6944-1D35-D371124511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giá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FD82A8-C1F4-0A7F-6608-8E986460DD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459661"/>
            <a:ext cx="8055439" cy="9144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DDE44A16-135F-4B19-0B2D-AAAD5B927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07" y="2253831"/>
            <a:ext cx="3905250" cy="2895600"/>
          </a:xfrm>
          <a:prstGeom prst="rect">
            <a:avLst/>
          </a:prstGeom>
        </p:spPr>
      </p:pic>
      <p:pic>
        <p:nvPicPr>
          <p:cNvPr id="6" name="Picture 5" descr="A graph of a graph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BF3EBF06-922C-3A39-5E2B-AFC484F80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762" y="1642961"/>
            <a:ext cx="4629150" cy="4117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26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96321-1A78-6944-1D35-D371124511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giá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FD82A8-C1F4-0A7F-6608-8E986460DD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459661"/>
            <a:ext cx="8055439" cy="914400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luyện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B410101-511C-E62A-CD40-0694E6AD0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2374061"/>
            <a:ext cx="4114800" cy="2952750"/>
          </a:xfrm>
          <a:prstGeom prst="rect">
            <a:avLst/>
          </a:prstGeom>
        </p:spPr>
      </p:pic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238AD16-9ADB-144B-396E-E1323A6A5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237" y="1838223"/>
            <a:ext cx="4951413" cy="396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10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F07F7F-C515-551B-600D-D5B2518A4291}"/>
              </a:ext>
            </a:extLst>
          </p:cNvPr>
          <p:cNvSpPr txBox="1"/>
          <p:nvPr/>
        </p:nvSpPr>
        <p:spPr>
          <a:xfrm>
            <a:off x="2474912" y="3310265"/>
            <a:ext cx="4953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amsungOne 700" panose="020B0803030303020204" pitchFamily="34" charset="0"/>
                <a:cs typeface="Arial" panose="020B0604020202020204" pitchFamily="34" charset="0"/>
              </a:rPr>
              <a:t>Phần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amsungOne 700" panose="020B0803030303020204" pitchFamily="34" charset="0"/>
                <a:cs typeface="Arial" panose="020B0604020202020204" pitchFamily="34" charset="0"/>
              </a:rPr>
              <a:t> 3. Demo</a:t>
            </a:r>
          </a:p>
        </p:txBody>
      </p:sp>
    </p:spTree>
    <p:extLst>
      <p:ext uri="{BB962C8B-B14F-4D97-AF65-F5344CB8AC3E}">
        <p14:creationId xmlns:p14="http://schemas.microsoft.com/office/powerpoint/2010/main" val="1550720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>
            <a:extLst>
              <a:ext uri="{FF2B5EF4-FFF2-40B4-BE49-F238E27FC236}">
                <a16:creationId xmlns:a16="http://schemas.microsoft.com/office/drawing/2014/main" id="{1E42F3CA-E8F5-41D4-A677-F15543C46B01}"/>
              </a:ext>
            </a:extLst>
          </p:cNvPr>
          <p:cNvGrpSpPr/>
          <p:nvPr/>
        </p:nvGrpSpPr>
        <p:grpSpPr>
          <a:xfrm>
            <a:off x="710836" y="1892040"/>
            <a:ext cx="4379913" cy="1216982"/>
            <a:chOff x="4181256" y="3224809"/>
            <a:chExt cx="4379913" cy="121698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EA224A4-F527-4CB0-B62E-359CBCD4E781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charset="0"/>
                  <a:cs typeface="Arial" panose="020B0604020202020204" pitchFamily="34" charset="0"/>
                </a:rPr>
                <a:t>Phần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charset="0"/>
                  <a:cs typeface="Arial" panose="020B0604020202020204" pitchFamily="34" charset="0"/>
                </a:rPr>
                <a:t> 1.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charset="0"/>
                  <a:cs typeface="Arial" panose="020B0604020202020204" pitchFamily="34" charset="0"/>
                </a:rPr>
                <a:t>Giới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charset="0"/>
                  <a:cs typeface="Arial" panose="020B0604020202020204" pitchFamily="34" charset="0"/>
                </a:rPr>
                <a:t>thiệu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charset="0"/>
                  <a:cs typeface="Arial" panose="020B0604020202020204" pitchFamily="34" charset="0"/>
                </a:rPr>
                <a:t>tổng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charset="0"/>
                  <a:cs typeface="Arial" panose="020B0604020202020204" pitchFamily="34" charset="0"/>
                </a:rPr>
                <a:t>quan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amsungOne 700" panose="020B0803030303020204" charset="0"/>
                <a:cs typeface="Arial" panose="020B0604020202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5CBCEC-393B-4E62-A937-E41B3CD7A93E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76F31AB-CE0B-4C60-A822-96C574A8736B}"/>
                </a:ext>
              </a:extLst>
            </p:cNvPr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1.1. Thông tin </a:t>
              </a:r>
              <a:r>
                <a:rPr lang="en-US" altLang="ko-KR" sz="1400" dirty="0" err="1">
                  <a:solidFill>
                    <a:srgbClr val="193EB0"/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nền</a:t>
              </a: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rgbClr val="193EB0"/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tảng</a:t>
              </a: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1.2.Lý do </a:t>
              </a:r>
              <a:r>
                <a:rPr lang="en-US" altLang="ko-KR" sz="1400" dirty="0" err="1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và</a:t>
              </a: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mục</a:t>
              </a: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tiêu</a:t>
              </a: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chọn</a:t>
              </a: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rgbClr val="193EB0"/>
                  </a:solidFill>
                  <a:latin typeface="Arial" panose="020B0604020202020204" pitchFamily="34" charset="0"/>
                  <a:ea typeface="SamsungOne 700" panose="020B0803030303020204" charset="0"/>
                  <a:cs typeface="Arial" panose="020B0604020202020204" pitchFamily="34" charset="0"/>
                </a:rPr>
                <a:t>đề</a:t>
              </a: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tài</a:t>
              </a: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spcAft>
                  <a:spcPts val="600"/>
                </a:spcAft>
              </a:pP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1">
            <a:extLst>
              <a:ext uri="{FF2B5EF4-FFF2-40B4-BE49-F238E27FC236}">
                <a16:creationId xmlns:a16="http://schemas.microsoft.com/office/drawing/2014/main" id="{730BB671-9743-4819-9105-2FF86D4E0E36}"/>
              </a:ext>
            </a:extLst>
          </p:cNvPr>
          <p:cNvGrpSpPr/>
          <p:nvPr/>
        </p:nvGrpSpPr>
        <p:grpSpPr>
          <a:xfrm>
            <a:off x="710836" y="3266753"/>
            <a:ext cx="4379913" cy="1509370"/>
            <a:chOff x="4181256" y="3224809"/>
            <a:chExt cx="4379913" cy="1509370"/>
          </a:xfrm>
        </p:grpSpPr>
        <p:sp>
          <p:nvSpPr>
            <p:cNvPr id="9" name="직사각형 37">
              <a:extLst>
                <a:ext uri="{FF2B5EF4-FFF2-40B4-BE49-F238E27FC236}">
                  <a16:creationId xmlns:a16="http://schemas.microsoft.com/office/drawing/2014/main" id="{44B7DD30-17C5-4D7E-8AC2-EA4E01FBA36D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Phần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 2.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Triển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khai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mô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hình</a:t>
              </a:r>
              <a:endPara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amsungOne 700" panose="020B0803030303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직사각형 38">
              <a:extLst>
                <a:ext uri="{FF2B5EF4-FFF2-40B4-BE49-F238E27FC236}">
                  <a16:creationId xmlns:a16="http://schemas.microsoft.com/office/drawing/2014/main" id="{0544C2E7-AEB2-4C9F-BC7B-16A176B1A6CD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39">
              <a:extLst>
                <a:ext uri="{FF2B5EF4-FFF2-40B4-BE49-F238E27FC236}">
                  <a16:creationId xmlns:a16="http://schemas.microsoft.com/office/drawing/2014/main" id="{8FF9FD52-A1FA-45F7-80A2-FC3AF69D82B2}"/>
                </a:ext>
              </a:extLst>
            </p:cNvPr>
            <p:cNvSpPr/>
            <p:nvPr/>
          </p:nvSpPr>
          <p:spPr>
            <a:xfrm>
              <a:off x="5160752" y="3641572"/>
              <a:ext cx="3400417" cy="10926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2.1. </a:t>
              </a:r>
              <a:r>
                <a:rPr lang="en-US" altLang="ko-KR" sz="1400" dirty="0" err="1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Dữ</a:t>
              </a: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liệu</a:t>
              </a: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và</a:t>
              </a: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tiền </a:t>
              </a:r>
              <a:r>
                <a:rPr lang="en-US" altLang="ko-KR" sz="1400" dirty="0" err="1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xử</a:t>
              </a: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lý</a:t>
              </a: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dữ</a:t>
              </a: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liệu</a:t>
              </a: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2.2. </a:t>
              </a:r>
              <a:r>
                <a:rPr lang="en-US" altLang="ko-KR" sz="1400" dirty="0" err="1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Xây</a:t>
              </a: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dựng</a:t>
              </a: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mô</a:t>
              </a: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hình</a:t>
              </a: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huấn</a:t>
              </a: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luyện</a:t>
              </a:r>
              <a:endParaRPr lang="en-US" altLang="ko-KR" sz="1400" dirty="0">
                <a:solidFill>
                  <a:srgbClr val="193EB0"/>
                </a:solidFill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endParaRP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2.3. </a:t>
              </a:r>
              <a:r>
                <a:rPr lang="en-US" altLang="ko-KR" sz="1400" dirty="0" err="1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Kết</a:t>
              </a: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quả</a:t>
              </a: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và</a:t>
              </a: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400" dirty="0" err="1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đánh</a:t>
              </a:r>
              <a:r>
                <a:rPr lang="en-US" altLang="ko-KR" sz="1400" dirty="0">
                  <a:solidFill>
                    <a:srgbClr val="193EB0"/>
                  </a:solidFill>
                  <a:latin typeface="Arial" panose="020B0604020202020204" pitchFamily="34" charset="0"/>
                  <a:ea typeface="SamsungOne 400" panose="020B0503030303020204" pitchFamily="34" charset="0"/>
                  <a:cs typeface="Arial" panose="020B0604020202020204" pitchFamily="34" charset="0"/>
                </a:rPr>
                <a:t> giá</a:t>
              </a:r>
            </a:p>
            <a:p>
              <a:pPr>
                <a:spcAft>
                  <a:spcPts val="600"/>
                </a:spcAft>
              </a:pP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1">
            <a:extLst>
              <a:ext uri="{FF2B5EF4-FFF2-40B4-BE49-F238E27FC236}">
                <a16:creationId xmlns:a16="http://schemas.microsoft.com/office/drawing/2014/main" id="{99E1C113-2E13-42D7-B0BA-4B851632AACF}"/>
              </a:ext>
            </a:extLst>
          </p:cNvPr>
          <p:cNvGrpSpPr/>
          <p:nvPr/>
        </p:nvGrpSpPr>
        <p:grpSpPr>
          <a:xfrm>
            <a:off x="710836" y="4641466"/>
            <a:ext cx="4379913" cy="632207"/>
            <a:chOff x="4181256" y="3224809"/>
            <a:chExt cx="4379913" cy="632207"/>
          </a:xfrm>
        </p:grpSpPr>
        <p:sp>
          <p:nvSpPr>
            <p:cNvPr id="13" name="직사각형 37">
              <a:extLst>
                <a:ext uri="{FF2B5EF4-FFF2-40B4-BE49-F238E27FC236}">
                  <a16:creationId xmlns:a16="http://schemas.microsoft.com/office/drawing/2014/main" id="{B347DB6E-48AB-4ECB-AF93-4C89FBDF1471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Phần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SamsungOne 700" panose="020B0803030303020204" pitchFamily="34" charset="0"/>
                  <a:cs typeface="Arial" panose="020B0604020202020204" pitchFamily="34" charset="0"/>
                </a:rPr>
                <a:t> 3. Demo</a:t>
              </a:r>
            </a:p>
          </p:txBody>
        </p:sp>
        <p:sp>
          <p:nvSpPr>
            <p:cNvPr id="14" name="직사각형 38">
              <a:extLst>
                <a:ext uri="{FF2B5EF4-FFF2-40B4-BE49-F238E27FC236}">
                  <a16:creationId xmlns:a16="http://schemas.microsoft.com/office/drawing/2014/main" id="{0B90DCE9-673D-4E88-91C4-A7B10F5EEAE4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직사각형 39">
              <a:extLst>
                <a:ext uri="{FF2B5EF4-FFF2-40B4-BE49-F238E27FC236}">
                  <a16:creationId xmlns:a16="http://schemas.microsoft.com/office/drawing/2014/main" id="{2825410F-2C46-47C0-A8BD-61DC6D753D88}"/>
                </a:ext>
              </a:extLst>
            </p:cNvPr>
            <p:cNvSpPr/>
            <p:nvPr/>
          </p:nvSpPr>
          <p:spPr>
            <a:xfrm>
              <a:off x="5160752" y="3641572"/>
              <a:ext cx="3400417" cy="2154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endParaRPr lang="en-US" altLang="ko-KR" sz="1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SamsungOne 400" panose="020B0503030303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직사각형 133">
            <a:extLst>
              <a:ext uri="{FF2B5EF4-FFF2-40B4-BE49-F238E27FC236}">
                <a16:creationId xmlns:a16="http://schemas.microsoft.com/office/drawing/2014/main" id="{71B9AA9E-B863-4155-9637-87088D8ED43A}"/>
              </a:ext>
            </a:extLst>
          </p:cNvPr>
          <p:cNvSpPr/>
          <p:nvPr/>
        </p:nvSpPr>
        <p:spPr>
          <a:xfrm>
            <a:off x="710836" y="357668"/>
            <a:ext cx="8508320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Dự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 </a:t>
            </a: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án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 </a:t>
            </a: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xây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 </a:t>
            </a: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dựng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 </a:t>
            </a: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mô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 </a:t>
            </a: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hình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 Speech-to-Text </a:t>
            </a: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với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 </a:t>
            </a: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ngôn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 </a:t>
            </a: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ngữ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 </a:t>
            </a: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tiếng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 </a:t>
            </a:r>
            <a:r>
              <a:rPr kumimoji="0" lang="en-US" altLang="ko-KR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KoPub돋움체 Bold"/>
                <a:cs typeface="Arial" panose="020B0604020202020204" pitchFamily="34" charset="0"/>
              </a:rPr>
              <a:t>Việt</a:t>
            </a:r>
            <a:endParaRPr lang="en-US" altLang="ko-KR" sz="2400" dirty="0">
              <a:solidFill>
                <a:schemeClr val="bg1"/>
              </a:solidFill>
              <a:latin typeface="Arial" panose="020B0604020202020204" pitchFamily="34" charset="0"/>
              <a:ea typeface="Samsung Sharp Sans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7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20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F07F7F-C515-551B-600D-D5B2518A4291}"/>
              </a:ext>
            </a:extLst>
          </p:cNvPr>
          <p:cNvSpPr txBox="1"/>
          <p:nvPr/>
        </p:nvSpPr>
        <p:spPr>
          <a:xfrm>
            <a:off x="2476500" y="3244334"/>
            <a:ext cx="4953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amsungOne 700" panose="020B0803030303020204" charset="0"/>
                <a:cs typeface="Arial" panose="020B0604020202020204" pitchFamily="34" charset="0"/>
              </a:rPr>
              <a:t>Phần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amsungOne 700" panose="020B0803030303020204" charset="0"/>
                <a:cs typeface="Arial" panose="020B0604020202020204" pitchFamily="34" charset="0"/>
              </a:rPr>
              <a:t> 1.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amsungOne 700" panose="020B0803030303020204" charset="0"/>
                <a:cs typeface="Arial" panose="020B0604020202020204" pitchFamily="34" charset="0"/>
              </a:rPr>
              <a:t>Giới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amsungOne 700" panose="020B080303030302020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amsungOne 700" panose="020B0803030303020204" charset="0"/>
                <a:cs typeface="Arial" panose="020B0604020202020204" pitchFamily="34" charset="0"/>
              </a:rPr>
              <a:t>thiệu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amsungOne 700" panose="020B080303030302020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amsungOne 700" panose="020B0803030303020204" charset="0"/>
                <a:cs typeface="Arial" panose="020B0604020202020204" pitchFamily="34" charset="0"/>
              </a:rPr>
              <a:t>tổng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amsungOne 700" panose="020B0803030303020204" charset="0"/>
                <a:cs typeface="Arial" panose="020B0604020202020204" pitchFamily="34" charset="0"/>
              </a:rPr>
              <a:t> </a:t>
            </a:r>
            <a:r>
              <a:rPr lang="en-US" altLang="ko-KR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amsungOne 700" panose="020B0803030303020204" charset="0"/>
                <a:cs typeface="Arial" panose="020B0604020202020204" pitchFamily="34" charset="0"/>
              </a:rPr>
              <a:t>quan</a:t>
            </a:r>
            <a:endParaRPr lang="en-US" altLang="ko-KR" sz="28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SamsungOne 700" panose="020B080303030302020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83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D0503-7DDE-A2A0-E62A-283E0D27F3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468" y="450000"/>
            <a:ext cx="323896" cy="27687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DF45A-015D-ADEF-6DE1-6455D36ADF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Thông tin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FA5AF3-9500-659C-5F12-346A601E2C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751" y="1983535"/>
            <a:ext cx="8055439" cy="226461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Nhận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dạng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giọng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nói, hay còn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gọi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là Speech-to-Text, là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những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lĩnh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vực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nghiên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cứu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ứng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đang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phát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triển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mạnh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mẽ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công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nghệ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trí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tuệ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tạo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(AI)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xử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ngôn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ngữ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nhiên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(NLP).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Wav2Vec2,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mô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tiền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huấn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luyện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phát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triển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bởi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Facebook AI,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nổi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bật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nhận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diện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giọng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nói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tự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động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(ASR)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1" name="Picture 10" descr="A green and white logo&#10;&#10;Description automatically generated with medium confidence">
            <a:extLst>
              <a:ext uri="{FF2B5EF4-FFF2-40B4-BE49-F238E27FC236}">
                <a16:creationId xmlns:a16="http://schemas.microsoft.com/office/drawing/2014/main" id="{C2BA9C25-C8DB-78F2-CB94-28B87A44E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750" y="4519612"/>
            <a:ext cx="32099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6497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1664A-0DA5-E649-E3F1-BA56E8B40B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1.2. Lý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chọn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2D9D56-2AF9-89B9-6A9B-083F7AB392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1416" y="1831136"/>
            <a:ext cx="8055439" cy="172169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G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iải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quyết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thách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thức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hiện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tại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trong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việc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phát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triển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nhận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diện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giọng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nói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tiếng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Việt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ngôn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ngữ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phức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tạp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với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nhiều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dấu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thanh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đặc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điểm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ngữ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âm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độc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đáo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Mục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tiêu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của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án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là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xây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dựng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tinh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chỉnh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mô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Wav2Vec2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nhận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diện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giọng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nói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tiếng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Việt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sử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bộ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Common Voice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kỹ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thuật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xử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tiên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tiến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39668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F07F7F-C515-551B-600D-D5B2518A4291}"/>
              </a:ext>
            </a:extLst>
          </p:cNvPr>
          <p:cNvSpPr txBox="1"/>
          <p:nvPr/>
        </p:nvSpPr>
        <p:spPr>
          <a:xfrm>
            <a:off x="2474912" y="3310265"/>
            <a:ext cx="4953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amsungOne 700" panose="020B0803030303020204" pitchFamily="34" charset="0"/>
                <a:cs typeface="Arial" panose="020B0604020202020204" pitchFamily="34" charset="0"/>
              </a:rPr>
              <a:t>Phần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amsungOne 700" panose="020B0803030303020204" pitchFamily="34" charset="0"/>
                <a:cs typeface="Arial" panose="020B0604020202020204" pitchFamily="34" charset="0"/>
              </a:rPr>
              <a:t> 2. </a:t>
            </a: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amsungOne 700" panose="020B0803030303020204" pitchFamily="34" charset="0"/>
                <a:cs typeface="Arial" panose="020B0604020202020204" pitchFamily="34" charset="0"/>
              </a:rPr>
              <a:t>Triển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amsungOne 700" panose="020B0803030303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amsungOne 700" panose="020B0803030303020204" pitchFamily="34" charset="0"/>
                <a:cs typeface="Arial" panose="020B0604020202020204" pitchFamily="34" charset="0"/>
              </a:rPr>
              <a:t>khai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amsungOne 700" panose="020B0803030303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amsungOne 700" panose="020B0803030303020204" pitchFamily="34" charset="0"/>
                <a:cs typeface="Arial" panose="020B0604020202020204" pitchFamily="34" charset="0"/>
              </a:rPr>
              <a:t>mô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amsungOne 700" panose="020B0803030303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SamsungOne 700" panose="020B0803030303020204" pitchFamily="34" charset="0"/>
                <a:cs typeface="Arial" panose="020B0604020202020204" pitchFamily="34" charset="0"/>
              </a:rPr>
              <a:t>hình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SamsungOne 700" panose="020B0803030303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243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1664A-0DA5-E649-E3F1-BA56E8B40B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 descr="A diagram of a process&#10;&#10;Description automatically generated">
            <a:extLst>
              <a:ext uri="{FF2B5EF4-FFF2-40B4-BE49-F238E27FC236}">
                <a16:creationId xmlns:a16="http://schemas.microsoft.com/office/drawing/2014/main" id="{1499C5FC-0B0D-BC5A-3716-8F692EDE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657" y="1450126"/>
            <a:ext cx="5731510" cy="482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66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1664A-0DA5-E649-E3F1-BA56E8B40B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tiền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D9FC3-C1D6-6867-617E-8001D5655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580" y="3026624"/>
            <a:ext cx="4131663" cy="3381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C6AB84-F1A7-ADC6-5885-0189BEA5DF7D}"/>
              </a:ext>
            </a:extLst>
          </p:cNvPr>
          <p:cNvSpPr txBox="1"/>
          <p:nvPr/>
        </p:nvSpPr>
        <p:spPr>
          <a:xfrm>
            <a:off x="1047750" y="1424285"/>
            <a:ext cx="82486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Được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lấy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từ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tập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Common Voice,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một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tập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mở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do Mozilla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phát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triển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nhằm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phục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vụ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nghiên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cứu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ứng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dụng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về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nhận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diện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giọng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Malgun Gothic" panose="020B0503020000020004" pitchFamily="34" charset="-127"/>
                <a:cs typeface="Arial" panose="020B0604020202020204" pitchFamily="34" charset="0"/>
              </a:rPr>
              <a:t> nói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Âm thanh được phát hành dưới dạng tệp MPEG-3 16bit, đơn kênh với tốc độ lấy mẫu 48kHz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13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1664A-0DA5-E649-E3F1-BA56E8B40B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tiền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BC6F1-81F8-9BE6-8803-5351A7B50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434" y="1726361"/>
            <a:ext cx="6134956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5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amsung">
      <a:majorFont>
        <a:latin typeface="Samsung Sharp Sans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4643</TotalTime>
  <Words>486</Words>
  <Application>Microsoft Office PowerPoint</Application>
  <PresentationFormat>Custom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SamsungOne 400</vt:lpstr>
      <vt:lpstr>SamsungOne 400C</vt:lpstr>
      <vt:lpstr>Calibri</vt:lpstr>
      <vt:lpstr>Samsung Sharp Sans Medium</vt:lpstr>
      <vt:lpstr>Malgun Gothic</vt:lpstr>
      <vt:lpstr>Samsung Sharp Sans Bold</vt:lpstr>
      <vt:lpstr>Samsung Sharp Sans</vt:lpstr>
      <vt:lpstr>Arial</vt:lpstr>
      <vt:lpstr>Office Theme</vt:lpstr>
      <vt:lpstr>Dự án xây dựng mô hình  Speech-to-Text với ngôn ngữ  tiếng Việt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</dc:title>
  <dc:creator>Soon Yong Chang</dc:creator>
  <cp:lastModifiedBy>TẠ HÀ KHOA</cp:lastModifiedBy>
  <cp:revision>2085</cp:revision>
  <dcterms:created xsi:type="dcterms:W3CDTF">2019-07-06T14:12:49Z</dcterms:created>
  <dcterms:modified xsi:type="dcterms:W3CDTF">2024-08-16T00:12:36Z</dcterms:modified>
</cp:coreProperties>
</file>