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Open Sans Bold" panose="020B0604020202020204" charset="0"/>
      <p:regular r:id="rId15"/>
    </p:embeddedFont>
    <p:embeddedFont>
      <p:font typeface="Open Sans Light" panose="020B0306030504020204" pitchFamily="34" charset="0"/>
      <p:regular r:id="rId16"/>
    </p:embeddedFont>
    <p:embeddedFont>
      <p:font typeface="Open Sans Light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7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229791" y="0"/>
            <a:ext cx="9058209" cy="10287000"/>
          </a:xfrm>
          <a:prstGeom prst="rect">
            <a:avLst/>
          </a:prstGeom>
          <a:solidFill>
            <a:srgbClr val="EBEBEB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8239851"/>
            <a:ext cx="3209413" cy="1018449"/>
            <a:chOff x="0" y="0"/>
            <a:chExt cx="4279217" cy="1357931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4279217" cy="1357931"/>
            </a:xfrm>
            <a:prstGeom prst="rect">
              <a:avLst/>
            </a:prstGeom>
            <a:solidFill>
              <a:srgbClr val="2F5B4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538146" y="399566"/>
              <a:ext cx="3248709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7"/>
                </a:lnSpc>
              </a:pPr>
              <a:r>
                <a:rPr lang="en-US" sz="2797">
                  <a:solidFill>
                    <a:srgbClr val="FFFFFF"/>
                  </a:solidFill>
                  <a:latin typeface="Open Sans Light"/>
                </a:rPr>
                <a:t>CT206H - M02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79" r="3677"/>
          <a:stretch/>
        </p:blipFill>
        <p:spPr>
          <a:xfrm>
            <a:off x="9229791" y="0"/>
            <a:ext cx="9058209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889372" y="2550040"/>
            <a:ext cx="6030090" cy="3106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231"/>
              </a:lnSpc>
            </a:pPr>
            <a:r>
              <a:rPr lang="en-US" sz="10193" spc="-203">
                <a:solidFill>
                  <a:srgbClr val="191919"/>
                </a:solidFill>
                <a:latin typeface="Open Sans Light Bold"/>
              </a:rPr>
              <a:t>QUẢN LÍ </a:t>
            </a:r>
          </a:p>
          <a:p>
            <a:pPr>
              <a:lnSpc>
                <a:spcPts val="12231"/>
              </a:lnSpc>
            </a:pPr>
            <a:r>
              <a:rPr lang="en-US" sz="10193" spc="-203">
                <a:solidFill>
                  <a:srgbClr val="191919"/>
                </a:solidFill>
                <a:latin typeface="Open Sans Light Bold"/>
              </a:rPr>
              <a:t>NHÀ TRỌ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079343"/>
            <a:ext cx="4739426" cy="679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77"/>
              </a:lnSpc>
            </a:pPr>
            <a:r>
              <a:rPr lang="en-US" sz="4397" spc="-87">
                <a:solidFill>
                  <a:srgbClr val="191919"/>
                </a:solidFill>
                <a:latin typeface="Open Sans Light"/>
              </a:rPr>
              <a:t>DBMS Project</a:t>
            </a:r>
            <a:r>
              <a:rPr lang="en-US" sz="4397" spc="-87">
                <a:solidFill>
                  <a:srgbClr val="191919"/>
                </a:solidFill>
                <a:latin typeface="Open Sans Light Bold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6457168"/>
            <a:ext cx="9662359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7"/>
              </a:lnSpc>
            </a:pPr>
            <a:r>
              <a:rPr lang="en-US" sz="3997" spc="-79">
                <a:solidFill>
                  <a:srgbClr val="191919"/>
                </a:solidFill>
                <a:latin typeface="Open Sans Light"/>
              </a:rPr>
              <a:t>Trần Gia Hưng            B2014981</a:t>
            </a:r>
          </a:p>
          <a:p>
            <a:pPr>
              <a:lnSpc>
                <a:spcPts val="4797"/>
              </a:lnSpc>
            </a:pPr>
            <a:r>
              <a:rPr lang="en-US" sz="3997" spc="-79">
                <a:solidFill>
                  <a:srgbClr val="191919"/>
                </a:solidFill>
                <a:latin typeface="Open Sans Light"/>
              </a:rPr>
              <a:t>Trương Triệu Vỹ          B2014962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99318" y="352787"/>
            <a:ext cx="16889363" cy="1142263"/>
          </a:xfrm>
          <a:prstGeom prst="rect">
            <a:avLst/>
          </a:prstGeom>
          <a:solidFill>
            <a:srgbClr val="41765A"/>
          </a:solidFill>
        </p:spPr>
      </p:sp>
      <p:sp>
        <p:nvSpPr>
          <p:cNvPr id="3" name="TextBox 3"/>
          <p:cNvSpPr txBox="1"/>
          <p:nvPr/>
        </p:nvSpPr>
        <p:spPr>
          <a:xfrm>
            <a:off x="1066800" y="514337"/>
            <a:ext cx="6279423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24"/>
              </a:lnSpc>
            </a:pPr>
            <a:r>
              <a:rPr lang="en-US" sz="6020" dirty="0" err="1">
                <a:solidFill>
                  <a:srgbClr val="FFFFFF"/>
                </a:solidFill>
                <a:latin typeface="Open Sans"/>
              </a:rPr>
              <a:t>Các</a:t>
            </a:r>
            <a:r>
              <a:rPr lang="en-US" sz="602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6020" dirty="0" err="1">
                <a:solidFill>
                  <a:srgbClr val="FFFFFF"/>
                </a:solidFill>
                <a:latin typeface="Open Sans"/>
              </a:rPr>
              <a:t>chức</a:t>
            </a:r>
            <a:r>
              <a:rPr lang="en-US" sz="602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6020" dirty="0" err="1">
                <a:solidFill>
                  <a:srgbClr val="FFFFFF"/>
                </a:solidFill>
                <a:latin typeface="Open Sans"/>
              </a:rPr>
              <a:t>năng</a:t>
            </a:r>
            <a:endParaRPr lang="en-US" sz="6020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495940" y="3872020"/>
            <a:ext cx="4993673" cy="464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21"/>
              </a:lnSpc>
              <a:spcBef>
                <a:spcPct val="0"/>
              </a:spcBef>
            </a:pPr>
            <a:endParaRPr/>
          </a:p>
        </p:txBody>
      </p:sp>
      <p:grpSp>
        <p:nvGrpSpPr>
          <p:cNvPr id="5" name="Group 5"/>
          <p:cNvGrpSpPr/>
          <p:nvPr/>
        </p:nvGrpSpPr>
        <p:grpSpPr>
          <a:xfrm>
            <a:off x="347084" y="1673481"/>
            <a:ext cx="5689246" cy="2361606"/>
            <a:chOff x="0" y="0"/>
            <a:chExt cx="7585661" cy="3148808"/>
          </a:xfrm>
        </p:grpSpPr>
        <p:sp>
          <p:nvSpPr>
            <p:cNvPr id="6" name="TextBox 6"/>
            <p:cNvSpPr txBox="1"/>
            <p:nvPr/>
          </p:nvSpPr>
          <p:spPr>
            <a:xfrm>
              <a:off x="509411" y="-57150"/>
              <a:ext cx="6566839" cy="774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81"/>
                </a:lnSpc>
                <a:spcBef>
                  <a:spcPct val="0"/>
                </a:spcBef>
              </a:pPr>
              <a:r>
                <a:rPr lang="en-US" sz="3558">
                  <a:solidFill>
                    <a:srgbClr val="191919"/>
                  </a:solidFill>
                  <a:latin typeface="Open Sans Bold"/>
                </a:rPr>
                <a:t>TÀI KHOẢN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55593"/>
              <a:ext cx="7585661" cy="21932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88813" lvl="1" indent="-344407">
                <a:lnSpc>
                  <a:spcPts val="4466"/>
                </a:lnSpc>
                <a:buFont typeface="Arial"/>
                <a:buChar char="•"/>
              </a:pP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Đăng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ký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tài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khoản</a:t>
              </a:r>
              <a:endParaRPr lang="en-US" sz="3190" dirty="0">
                <a:solidFill>
                  <a:srgbClr val="191919"/>
                </a:solidFill>
                <a:latin typeface="Open Sans"/>
              </a:endParaRPr>
            </a:p>
            <a:p>
              <a:pPr marL="688813" lvl="1" indent="-344407">
                <a:lnSpc>
                  <a:spcPts val="4466"/>
                </a:lnSpc>
                <a:buFont typeface="Arial"/>
                <a:buChar char="•"/>
              </a:pP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Đăng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nhập</a:t>
              </a:r>
              <a:endParaRPr lang="en-US" sz="3190" dirty="0">
                <a:solidFill>
                  <a:srgbClr val="191919"/>
                </a:solidFill>
                <a:latin typeface="Open Sans"/>
              </a:endParaRPr>
            </a:p>
            <a:p>
              <a:pPr marL="688813" lvl="1" indent="-344407">
                <a:lnSpc>
                  <a:spcPts val="4466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Xem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danh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sách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tài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khoản</a:t>
              </a:r>
              <a:endParaRPr lang="en-US" sz="3190" dirty="0">
                <a:solidFill>
                  <a:srgbClr val="191919"/>
                </a:solidFill>
                <a:latin typeface="Open Sans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431089" y="1642736"/>
            <a:ext cx="5689246" cy="2922635"/>
            <a:chOff x="0" y="0"/>
            <a:chExt cx="7585661" cy="3896847"/>
          </a:xfrm>
        </p:grpSpPr>
        <p:sp>
          <p:nvSpPr>
            <p:cNvPr id="9" name="TextBox 9"/>
            <p:cNvSpPr txBox="1"/>
            <p:nvPr/>
          </p:nvSpPr>
          <p:spPr>
            <a:xfrm>
              <a:off x="509411" y="-57150"/>
              <a:ext cx="6566839" cy="774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81"/>
                </a:lnSpc>
                <a:spcBef>
                  <a:spcPct val="0"/>
                </a:spcBef>
              </a:pPr>
              <a:r>
                <a:rPr lang="en-US" sz="3558">
                  <a:solidFill>
                    <a:srgbClr val="191919"/>
                  </a:solidFill>
                  <a:latin typeface="Open Sans Bold"/>
                </a:rPr>
                <a:t>PHÒNG TRỌ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55593"/>
              <a:ext cx="7585661" cy="29412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88813" lvl="1" indent="-344407">
                <a:lnSpc>
                  <a:spcPts val="4466"/>
                </a:lnSpc>
                <a:buFont typeface="Arial"/>
                <a:buChar char="•"/>
              </a:pP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Xem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danh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sách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phòng</a:t>
              </a:r>
              <a:endParaRPr lang="en-US" sz="3190" dirty="0">
                <a:solidFill>
                  <a:srgbClr val="191919"/>
                </a:solidFill>
                <a:latin typeface="Open Sans"/>
              </a:endParaRPr>
            </a:p>
            <a:p>
              <a:pPr marL="688813" lvl="1" indent="-344407">
                <a:lnSpc>
                  <a:spcPts val="4466"/>
                </a:lnSpc>
                <a:buFont typeface="Arial"/>
                <a:buChar char="•"/>
              </a:pP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Tra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cứu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phòng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trống</a:t>
              </a:r>
              <a:endParaRPr lang="en-US" sz="3190" dirty="0">
                <a:solidFill>
                  <a:srgbClr val="191919"/>
                </a:solidFill>
                <a:latin typeface="Open Sans"/>
              </a:endParaRPr>
            </a:p>
            <a:p>
              <a:pPr marL="688813" lvl="1" indent="-344407">
                <a:lnSpc>
                  <a:spcPts val="4466"/>
                </a:lnSpc>
                <a:buFont typeface="Arial"/>
                <a:buChar char="•"/>
              </a:pP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Nhập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phòng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mới</a:t>
              </a:r>
              <a:endParaRPr lang="en-US" sz="3190" dirty="0">
                <a:solidFill>
                  <a:srgbClr val="191919"/>
                </a:solidFill>
                <a:latin typeface="Open Sans"/>
              </a:endParaRPr>
            </a:p>
            <a:p>
              <a:pPr marL="688813" lvl="1" indent="-344407">
                <a:lnSpc>
                  <a:spcPts val="4466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Cập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nhật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điện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nước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133035" y="1660782"/>
            <a:ext cx="5689246" cy="4183380"/>
            <a:chOff x="0" y="-57150"/>
            <a:chExt cx="7585661" cy="5577839"/>
          </a:xfrm>
        </p:grpSpPr>
        <p:sp>
          <p:nvSpPr>
            <p:cNvPr id="12" name="TextBox 12"/>
            <p:cNvSpPr txBox="1"/>
            <p:nvPr/>
          </p:nvSpPr>
          <p:spPr>
            <a:xfrm>
              <a:off x="509411" y="-57150"/>
              <a:ext cx="6566839" cy="774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81"/>
                </a:lnSpc>
                <a:spcBef>
                  <a:spcPct val="0"/>
                </a:spcBef>
              </a:pPr>
              <a:r>
                <a:rPr lang="en-US" sz="3558">
                  <a:solidFill>
                    <a:srgbClr val="191919"/>
                  </a:solidFill>
                  <a:latin typeface="Open Sans Bold"/>
                </a:rPr>
                <a:t>KHÁCH TRỌ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55593"/>
              <a:ext cx="7585661" cy="45650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88813" lvl="1" indent="-344407">
                <a:lnSpc>
                  <a:spcPts val="4466"/>
                </a:lnSpc>
                <a:buFont typeface="Arial"/>
                <a:buChar char="•"/>
              </a:pP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Xem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danh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sách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khách</a:t>
              </a:r>
              <a:endParaRPr lang="en-US" sz="3190" dirty="0">
                <a:solidFill>
                  <a:srgbClr val="191919"/>
                </a:solidFill>
                <a:latin typeface="Open Sans"/>
              </a:endParaRPr>
            </a:p>
            <a:p>
              <a:pPr marL="688813" lvl="1" indent="-344407">
                <a:lnSpc>
                  <a:spcPts val="4466"/>
                </a:lnSpc>
                <a:buFont typeface="Arial"/>
                <a:buChar char="•"/>
              </a:pP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Tra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cứu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khách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nợ</a:t>
              </a:r>
              <a:endParaRPr lang="en-US" sz="3190" dirty="0">
                <a:solidFill>
                  <a:srgbClr val="191919"/>
                </a:solidFill>
                <a:latin typeface="Open Sans"/>
              </a:endParaRPr>
            </a:p>
            <a:p>
              <a:pPr marL="688813" lvl="1" indent="-344407">
                <a:lnSpc>
                  <a:spcPts val="4466"/>
                </a:lnSpc>
                <a:buFont typeface="Arial"/>
                <a:buChar char="•"/>
              </a:pP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Đánh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dấu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khách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đã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đóng</a:t>
              </a:r>
              <a:endParaRPr lang="vi-VN" sz="3190" dirty="0">
                <a:solidFill>
                  <a:srgbClr val="191919"/>
                </a:solidFill>
                <a:latin typeface="Open Sans"/>
              </a:endParaRPr>
            </a:p>
            <a:p>
              <a:pPr marL="688813" lvl="1" indent="-344407">
                <a:lnSpc>
                  <a:spcPts val="4466"/>
                </a:lnSpc>
                <a:buFont typeface="Arial"/>
                <a:buChar char="•"/>
              </a:pPr>
              <a:r>
                <a:rPr lang="vi-VN" sz="3190" dirty="0" err="1">
                  <a:solidFill>
                    <a:srgbClr val="191919"/>
                  </a:solidFill>
                  <a:latin typeface="Open Sans"/>
                </a:rPr>
                <a:t>Tìm</a:t>
              </a:r>
              <a:r>
                <a:rPr lang="vi-VN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vi-VN" sz="3190" dirty="0" err="1">
                  <a:solidFill>
                    <a:srgbClr val="191919"/>
                  </a:solidFill>
                  <a:latin typeface="Open Sans"/>
                </a:rPr>
                <a:t>khách</a:t>
              </a:r>
              <a:endParaRPr lang="en-US" sz="3190" dirty="0">
                <a:solidFill>
                  <a:srgbClr val="191919"/>
                </a:solidFill>
                <a:latin typeface="Open Sans"/>
              </a:endParaRPr>
            </a:p>
            <a:p>
              <a:pPr marL="688813" lvl="1" indent="-344407">
                <a:lnSpc>
                  <a:spcPts val="4466"/>
                </a:lnSpc>
                <a:buFont typeface="Arial"/>
                <a:buChar char="•"/>
              </a:pP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Thêm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khách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trọ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mới</a:t>
              </a:r>
              <a:endParaRPr lang="en-US" sz="3190" dirty="0">
                <a:solidFill>
                  <a:srgbClr val="191919"/>
                </a:solidFill>
                <a:latin typeface="Open Sans"/>
              </a:endParaRPr>
            </a:p>
            <a:p>
              <a:pPr marL="688813" lvl="1" indent="-344407">
                <a:lnSpc>
                  <a:spcPts val="4466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Xóa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khách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</a:t>
              </a:r>
              <a:r>
                <a:rPr lang="en-US" sz="3190" dirty="0" err="1">
                  <a:solidFill>
                    <a:srgbClr val="191919"/>
                  </a:solidFill>
                  <a:latin typeface="Open Sans"/>
                </a:rPr>
                <a:t>trọ</a:t>
              </a:r>
              <a:r>
                <a:rPr lang="en-US" sz="3190" dirty="0">
                  <a:solidFill>
                    <a:srgbClr val="191919"/>
                  </a:solidFill>
                  <a:latin typeface="Open Sans"/>
                </a:rPr>
                <a:t>  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32486" y="6228687"/>
            <a:ext cx="5689246" cy="2361606"/>
            <a:chOff x="0" y="0"/>
            <a:chExt cx="7585661" cy="3148808"/>
          </a:xfrm>
        </p:grpSpPr>
        <p:sp>
          <p:nvSpPr>
            <p:cNvPr id="15" name="TextBox 15"/>
            <p:cNvSpPr txBox="1"/>
            <p:nvPr/>
          </p:nvSpPr>
          <p:spPr>
            <a:xfrm>
              <a:off x="509411" y="-57150"/>
              <a:ext cx="6566839" cy="774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81"/>
                </a:lnSpc>
                <a:spcBef>
                  <a:spcPct val="0"/>
                </a:spcBef>
              </a:pPr>
              <a:r>
                <a:rPr lang="en-US" sz="3558">
                  <a:solidFill>
                    <a:srgbClr val="191919"/>
                  </a:solidFill>
                  <a:latin typeface="Open Sans Bold"/>
                </a:rPr>
                <a:t>HỢP ĐỒNG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955593"/>
              <a:ext cx="7585661" cy="21932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88813" lvl="1" indent="-344407">
                <a:lnSpc>
                  <a:spcPts val="4466"/>
                </a:lnSpc>
                <a:buFont typeface="Arial"/>
                <a:buChar char="•"/>
              </a:pPr>
              <a:r>
                <a:rPr lang="en-US" sz="3190">
                  <a:solidFill>
                    <a:srgbClr val="191919"/>
                  </a:solidFill>
                  <a:latin typeface="Open Sans"/>
                </a:rPr>
                <a:t>Xem danh sách hợp đồng</a:t>
              </a:r>
            </a:p>
            <a:p>
              <a:pPr marL="688813" lvl="1" indent="-344407">
                <a:lnSpc>
                  <a:spcPts val="4466"/>
                </a:lnSpc>
                <a:buFont typeface="Arial"/>
                <a:buChar char="•"/>
              </a:pPr>
              <a:r>
                <a:rPr lang="en-US" sz="3190">
                  <a:solidFill>
                    <a:srgbClr val="191919"/>
                  </a:solidFill>
                  <a:latin typeface="Open Sans"/>
                </a:rPr>
                <a:t>Cập nhật hợp đồng</a:t>
              </a:r>
            </a:p>
            <a:p>
              <a:pPr marL="688813" lvl="1" indent="-344407">
                <a:lnSpc>
                  <a:spcPts val="4466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190">
                  <a:solidFill>
                    <a:srgbClr val="191919"/>
                  </a:solidFill>
                  <a:latin typeface="Open Sans"/>
                </a:rPr>
                <a:t>Thêm hợp đồng mới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443789" y="6228687"/>
            <a:ext cx="5689246" cy="2922635"/>
            <a:chOff x="0" y="0"/>
            <a:chExt cx="7585661" cy="3896847"/>
          </a:xfrm>
        </p:grpSpPr>
        <p:sp>
          <p:nvSpPr>
            <p:cNvPr id="18" name="TextBox 18"/>
            <p:cNvSpPr txBox="1"/>
            <p:nvPr/>
          </p:nvSpPr>
          <p:spPr>
            <a:xfrm>
              <a:off x="509411" y="-57150"/>
              <a:ext cx="6566839" cy="774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981"/>
                </a:lnSpc>
                <a:spcBef>
                  <a:spcPct val="0"/>
                </a:spcBef>
              </a:pPr>
              <a:r>
                <a:rPr lang="en-US" sz="3558">
                  <a:solidFill>
                    <a:srgbClr val="191919"/>
                  </a:solidFill>
                  <a:latin typeface="Open Sans Bold"/>
                </a:rPr>
                <a:t>CHI TIÊU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955593"/>
              <a:ext cx="7585661" cy="29412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88813" lvl="1" indent="-344407">
                <a:lnSpc>
                  <a:spcPts val="4466"/>
                </a:lnSpc>
                <a:buFont typeface="Arial"/>
                <a:buChar char="•"/>
              </a:pPr>
              <a:r>
                <a:rPr lang="en-US" sz="3190">
                  <a:solidFill>
                    <a:srgbClr val="191919"/>
                  </a:solidFill>
                  <a:latin typeface="Open Sans"/>
                </a:rPr>
                <a:t>Xem giá điện nước</a:t>
              </a:r>
            </a:p>
            <a:p>
              <a:pPr marL="688813" lvl="1" indent="-344407">
                <a:lnSpc>
                  <a:spcPts val="4466"/>
                </a:lnSpc>
                <a:buFont typeface="Arial"/>
                <a:buChar char="•"/>
              </a:pPr>
              <a:r>
                <a:rPr lang="en-US" sz="3190">
                  <a:solidFill>
                    <a:srgbClr val="191919"/>
                  </a:solidFill>
                  <a:latin typeface="Open Sans"/>
                </a:rPr>
                <a:t>Cập nhật đơn giá điện </a:t>
              </a:r>
            </a:p>
            <a:p>
              <a:pPr marL="688813" lvl="1" indent="-344407">
                <a:lnSpc>
                  <a:spcPts val="4466"/>
                </a:lnSpc>
                <a:buFont typeface="Arial"/>
                <a:buChar char="•"/>
              </a:pPr>
              <a:r>
                <a:rPr lang="en-US" sz="3190">
                  <a:solidFill>
                    <a:srgbClr val="191919"/>
                  </a:solidFill>
                  <a:latin typeface="Open Sans"/>
                </a:rPr>
                <a:t>Xem tổng điện tiêu thụ</a:t>
              </a:r>
            </a:p>
            <a:p>
              <a:pPr marL="688813" lvl="1" indent="-344407">
                <a:lnSpc>
                  <a:spcPts val="4466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190">
                  <a:solidFill>
                    <a:srgbClr val="191919"/>
                  </a:solidFill>
                  <a:latin typeface="Open Sans"/>
                </a:rPr>
                <a:t>Xem tổng nước tiêu thụ 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133035" y="6228687"/>
            <a:ext cx="5689246" cy="3483664"/>
            <a:chOff x="0" y="0"/>
            <a:chExt cx="7585661" cy="4644885"/>
          </a:xfrm>
        </p:grpSpPr>
        <p:sp>
          <p:nvSpPr>
            <p:cNvPr id="21" name="TextBox 21"/>
            <p:cNvSpPr txBox="1"/>
            <p:nvPr/>
          </p:nvSpPr>
          <p:spPr>
            <a:xfrm>
              <a:off x="509411" y="-57150"/>
              <a:ext cx="6566839" cy="774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81"/>
                </a:lnSpc>
                <a:spcBef>
                  <a:spcPct val="0"/>
                </a:spcBef>
              </a:pPr>
              <a:r>
                <a:rPr lang="en-US" sz="3558">
                  <a:solidFill>
                    <a:srgbClr val="191919"/>
                  </a:solidFill>
                  <a:latin typeface="Open Sans Bold"/>
                </a:rPr>
                <a:t>DOANH THU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955593"/>
              <a:ext cx="7585661" cy="3689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88813" lvl="1" indent="-344407">
                <a:lnSpc>
                  <a:spcPts val="4466"/>
                </a:lnSpc>
                <a:buFont typeface="Arial"/>
                <a:buChar char="•"/>
              </a:pPr>
              <a:r>
                <a:rPr lang="en-US" sz="3190">
                  <a:solidFill>
                    <a:srgbClr val="191919"/>
                  </a:solidFill>
                  <a:latin typeface="Open Sans"/>
                </a:rPr>
                <a:t>Xem danh sách phiếu thu</a:t>
              </a:r>
            </a:p>
            <a:p>
              <a:pPr marL="688813" lvl="1" indent="-344407">
                <a:lnSpc>
                  <a:spcPts val="4466"/>
                </a:lnSpc>
                <a:buFont typeface="Arial"/>
                <a:buChar char="•"/>
              </a:pPr>
              <a:r>
                <a:rPr lang="en-US" sz="3190">
                  <a:solidFill>
                    <a:srgbClr val="191919"/>
                  </a:solidFill>
                  <a:latin typeface="Open Sans"/>
                </a:rPr>
                <a:t>Nhập phiếu </a:t>
              </a:r>
            </a:p>
            <a:p>
              <a:pPr marL="688813" lvl="1" indent="-344407">
                <a:lnSpc>
                  <a:spcPts val="4466"/>
                </a:lnSpc>
                <a:buFont typeface="Arial"/>
                <a:buChar char="•"/>
              </a:pPr>
              <a:r>
                <a:rPr lang="en-US" sz="3190">
                  <a:solidFill>
                    <a:srgbClr val="191919"/>
                  </a:solidFill>
                  <a:latin typeface="Open Sans"/>
                </a:rPr>
                <a:t>Xem tổng doanh thu</a:t>
              </a:r>
            </a:p>
            <a:p>
              <a:pPr marL="688813" lvl="1" indent="-344407">
                <a:lnSpc>
                  <a:spcPts val="4466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190">
                  <a:solidFill>
                    <a:srgbClr val="191919"/>
                  </a:solidFill>
                  <a:latin typeface="Open Sans"/>
                </a:rPr>
                <a:t>Tra cứu doanh thu theo tháng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99318" y="352787"/>
            <a:ext cx="16889363" cy="1142263"/>
          </a:xfrm>
          <a:prstGeom prst="rect">
            <a:avLst/>
          </a:prstGeom>
          <a:solidFill>
            <a:srgbClr val="41765A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12738" y="1495050"/>
            <a:ext cx="12062523" cy="8433434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990600" y="466719"/>
            <a:ext cx="10877257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24"/>
              </a:lnSpc>
            </a:pPr>
            <a:r>
              <a:rPr lang="en-US" sz="6020" dirty="0" err="1">
                <a:solidFill>
                  <a:srgbClr val="FFFFFF"/>
                </a:solidFill>
                <a:latin typeface="Open Sans"/>
              </a:rPr>
              <a:t>Cấu</a:t>
            </a:r>
            <a:r>
              <a:rPr lang="en-US" sz="602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6020" dirty="0" err="1">
                <a:solidFill>
                  <a:srgbClr val="FFFFFF"/>
                </a:solidFill>
                <a:latin typeface="Open Sans"/>
              </a:rPr>
              <a:t>trúc</a:t>
            </a:r>
            <a:r>
              <a:rPr lang="en-US" sz="602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6020" dirty="0" err="1">
                <a:solidFill>
                  <a:srgbClr val="FFFFFF"/>
                </a:solidFill>
                <a:latin typeface="Open Sans"/>
              </a:rPr>
              <a:t>cơ</a:t>
            </a:r>
            <a:r>
              <a:rPr lang="en-US" sz="602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6020" dirty="0" err="1">
                <a:solidFill>
                  <a:srgbClr val="FFFFFF"/>
                </a:solidFill>
                <a:latin typeface="Open Sans"/>
              </a:rPr>
              <a:t>sở</a:t>
            </a:r>
            <a:r>
              <a:rPr lang="en-US" sz="602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6020" dirty="0" err="1">
                <a:solidFill>
                  <a:srgbClr val="FFFFFF"/>
                </a:solidFill>
                <a:latin typeface="Open Sans"/>
              </a:rPr>
              <a:t>dữ</a:t>
            </a:r>
            <a:r>
              <a:rPr lang="en-US" sz="602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6020" dirty="0" err="1">
                <a:solidFill>
                  <a:srgbClr val="FFFFFF"/>
                </a:solidFill>
                <a:latin typeface="Open Sans"/>
              </a:rPr>
              <a:t>liệu</a:t>
            </a:r>
            <a:endParaRPr lang="en-US" sz="6020" dirty="0">
              <a:solidFill>
                <a:srgbClr val="FFFFFF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99318" y="352787"/>
            <a:ext cx="16889363" cy="1142263"/>
          </a:xfrm>
          <a:prstGeom prst="rect">
            <a:avLst/>
          </a:prstGeom>
          <a:solidFill>
            <a:srgbClr val="41765A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t="853" r="46343" b="24053"/>
          <a:stretch>
            <a:fillRect/>
          </a:stretch>
        </p:blipFill>
        <p:spPr>
          <a:xfrm>
            <a:off x="2949864" y="1627183"/>
            <a:ext cx="6194135" cy="830703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990600" y="466718"/>
            <a:ext cx="10877257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24"/>
              </a:lnSpc>
            </a:pPr>
            <a:r>
              <a:rPr lang="en-US" sz="6020" dirty="0" err="1">
                <a:solidFill>
                  <a:srgbClr val="FFFFFF"/>
                </a:solidFill>
                <a:latin typeface="Open Sans"/>
              </a:rPr>
              <a:t>Các</a:t>
            </a:r>
            <a:r>
              <a:rPr lang="en-US" sz="602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6020" dirty="0" err="1">
                <a:solidFill>
                  <a:srgbClr val="FFFFFF"/>
                </a:solidFill>
                <a:latin typeface="Open Sans"/>
              </a:rPr>
              <a:t>thủ</a:t>
            </a:r>
            <a:r>
              <a:rPr lang="en-US" sz="602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6020" dirty="0" err="1">
                <a:solidFill>
                  <a:srgbClr val="FFFFFF"/>
                </a:solidFill>
                <a:latin typeface="Open Sans"/>
              </a:rPr>
              <a:t>tục</a:t>
            </a:r>
            <a:r>
              <a:rPr lang="en-US" sz="602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6020" dirty="0" err="1">
                <a:solidFill>
                  <a:srgbClr val="FFFFFF"/>
                </a:solidFill>
                <a:latin typeface="Open Sans"/>
              </a:rPr>
              <a:t>và</a:t>
            </a:r>
            <a:r>
              <a:rPr lang="en-US" sz="602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6020" dirty="0" err="1">
                <a:solidFill>
                  <a:srgbClr val="FFFFFF"/>
                </a:solidFill>
                <a:latin typeface="Open Sans"/>
              </a:rPr>
              <a:t>hàm</a:t>
            </a:r>
            <a:r>
              <a:rPr lang="en-US" sz="6020" dirty="0">
                <a:solidFill>
                  <a:srgbClr val="FFFFFF"/>
                </a:solidFill>
                <a:latin typeface="Open Sans"/>
              </a:rPr>
              <a:t>: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t="76127" r="43270" b="650"/>
          <a:stretch>
            <a:fillRect/>
          </a:stretch>
        </p:blipFill>
        <p:spPr>
          <a:xfrm>
            <a:off x="9137199" y="1714500"/>
            <a:ext cx="6336401" cy="24854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99318" y="352787"/>
            <a:ext cx="16889363" cy="1142263"/>
          </a:xfrm>
          <a:prstGeom prst="rect">
            <a:avLst/>
          </a:prstGeom>
          <a:solidFill>
            <a:srgbClr val="41765A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495481" y="2915174"/>
            <a:ext cx="6389583" cy="557473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427094" y="2505599"/>
            <a:ext cx="4993905" cy="233625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168" y="3691805"/>
            <a:ext cx="5589722" cy="328314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99318" y="7223827"/>
            <a:ext cx="4514781" cy="143449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784043" y="4841856"/>
            <a:ext cx="6280006" cy="5188726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0507" y="485816"/>
            <a:ext cx="10877257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24"/>
              </a:lnSpc>
            </a:pPr>
            <a:r>
              <a:rPr lang="en-US" sz="6020" dirty="0">
                <a:solidFill>
                  <a:srgbClr val="FFFFFF"/>
                </a:solidFill>
                <a:latin typeface="Open Sans"/>
              </a:rPr>
              <a:t>Giao </a:t>
            </a:r>
            <a:r>
              <a:rPr lang="en-US" sz="6020" dirty="0" err="1">
                <a:solidFill>
                  <a:srgbClr val="FFFFFF"/>
                </a:solidFill>
                <a:latin typeface="Open Sans"/>
              </a:rPr>
              <a:t>diện</a:t>
            </a:r>
            <a:r>
              <a:rPr lang="en-US" sz="602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6020" dirty="0" err="1">
                <a:solidFill>
                  <a:srgbClr val="FFFFFF"/>
                </a:solidFill>
                <a:latin typeface="Open Sans"/>
              </a:rPr>
              <a:t>chương</a:t>
            </a:r>
            <a:r>
              <a:rPr lang="en-US" sz="602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6020" dirty="0" err="1">
                <a:solidFill>
                  <a:srgbClr val="FFFFFF"/>
                </a:solidFill>
                <a:latin typeface="Open Sans"/>
              </a:rPr>
              <a:t>trình</a:t>
            </a:r>
            <a:r>
              <a:rPr lang="en-US" sz="6020" dirty="0">
                <a:solidFill>
                  <a:srgbClr val="FFFFFF"/>
                </a:solidFill>
                <a:latin typeface="Open Sans"/>
              </a:rPr>
              <a:t>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9145" y="1906423"/>
            <a:ext cx="4739426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7"/>
              </a:lnSpc>
            </a:pPr>
            <a:r>
              <a:rPr lang="en-US" sz="3997" spc="-79">
                <a:solidFill>
                  <a:srgbClr val="191919"/>
                </a:solidFill>
                <a:latin typeface="Open Sans Light"/>
              </a:rPr>
              <a:t>Menu đăng nhập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20560" y="1905524"/>
            <a:ext cx="4739426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7"/>
              </a:lnSpc>
            </a:pPr>
            <a:r>
              <a:rPr lang="en-US" sz="3997" spc="-79">
                <a:solidFill>
                  <a:srgbClr val="191919"/>
                </a:solidFill>
                <a:latin typeface="Open Sans Light"/>
              </a:rPr>
              <a:t>Menu chính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61721" y="1851109"/>
            <a:ext cx="4739426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7"/>
              </a:lnSpc>
            </a:pPr>
            <a:r>
              <a:rPr lang="en-US" sz="3997" spc="-79">
                <a:solidFill>
                  <a:srgbClr val="191919"/>
                </a:solidFill>
                <a:latin typeface="Open Sans Light"/>
              </a:rPr>
              <a:t>Menu con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153</Words>
  <Application>Microsoft Office PowerPoint</Application>
  <PresentationFormat>Custom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Open Sans Light</vt:lpstr>
      <vt:lpstr>Calibri</vt:lpstr>
      <vt:lpstr>Open Sans Light Bold</vt:lpstr>
      <vt:lpstr>Open Sans</vt:lpstr>
      <vt:lpstr>Arial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LÍ NHÀ TRỌ</dc:title>
  <cp:lastModifiedBy>Gia Hung Tran</cp:lastModifiedBy>
  <cp:revision>4</cp:revision>
  <dcterms:created xsi:type="dcterms:W3CDTF">2006-08-16T00:00:00Z</dcterms:created>
  <dcterms:modified xsi:type="dcterms:W3CDTF">2022-11-27T12:01:33Z</dcterms:modified>
  <dc:identifier>DAFTHY3sm_g</dc:identifier>
</cp:coreProperties>
</file>