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Josefin Sans" charset="1" panose="00000500000000000000"/>
      <p:regular r:id="rId10"/>
    </p:embeddedFont>
    <p:embeddedFont>
      <p:font typeface="Josefin Sans Bold" charset="1" panose="00000800000000000000"/>
      <p:regular r:id="rId11"/>
    </p:embeddedFont>
    <p:embeddedFont>
      <p:font typeface="Josefin Sans Italics" charset="1" panose="00000500000000000000"/>
      <p:regular r:id="rId12"/>
    </p:embeddedFont>
    <p:embeddedFont>
      <p:font typeface="Josefin Sans Bold Italics" charset="1" panose="00000800000000000000"/>
      <p:regular r:id="rId13"/>
    </p:embeddedFont>
    <p:embeddedFont>
      <p:font typeface="Josefin Sans Thin" charset="1" panose="00000300000000000000"/>
      <p:regular r:id="rId14"/>
    </p:embeddedFont>
    <p:embeddedFont>
      <p:font typeface="Josefin Sans Thin Italics" charset="1" panose="00000300000000000000"/>
      <p:regular r:id="rId15"/>
    </p:embeddedFont>
    <p:embeddedFont>
      <p:font typeface="Josefin Sans Light" charset="1" panose="00000400000000000000"/>
      <p:regular r:id="rId16"/>
    </p:embeddedFont>
    <p:embeddedFont>
      <p:font typeface="Josefin Sans Light Italics" charset="1" panose="00000400000000000000"/>
      <p:regular r:id="rId17"/>
    </p:embeddedFont>
    <p:embeddedFont>
      <p:font typeface="Josefin Sans Semi-Bold" charset="1" panose="00000700000000000000"/>
      <p:regular r:id="rId18"/>
    </p:embeddedFont>
    <p:embeddedFont>
      <p:font typeface="Josefin Sans Semi-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2.png" Type="http://schemas.openxmlformats.org/officeDocument/2006/relationships/image"/><Relationship Id="rId3" Target="../media/image9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35.png" Type="http://schemas.openxmlformats.org/officeDocument/2006/relationships/image"/><Relationship Id="rId13" Target="../media/image36.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16" Target="../media/image39.png" Type="http://schemas.openxmlformats.org/officeDocument/2006/relationships/image"/><Relationship Id="rId17" Target="../media/image40.svg" Type="http://schemas.openxmlformats.org/officeDocument/2006/relationships/image"/><Relationship Id="rId18" Target="../media/image41.png" Type="http://schemas.openxmlformats.org/officeDocument/2006/relationships/image"/><Relationship Id="rId19" Target="../media/image42.svg" Type="http://schemas.openxmlformats.org/officeDocument/2006/relationships/image"/><Relationship Id="rId2" Target="../media/image25.png" Type="http://schemas.openxmlformats.org/officeDocument/2006/relationships/image"/><Relationship Id="rId20" Target="../media/image43.png" Type="http://schemas.openxmlformats.org/officeDocument/2006/relationships/image"/><Relationship Id="rId21" Target="../media/image44.svg" Type="http://schemas.openxmlformats.org/officeDocument/2006/relationships/image"/><Relationship Id="rId22" Target="../media/image45.png" Type="http://schemas.openxmlformats.org/officeDocument/2006/relationships/image"/><Relationship Id="rId23" Target="../media/image46.svg" Type="http://schemas.openxmlformats.org/officeDocument/2006/relationships/image"/><Relationship Id="rId24" Target="../media/image47.png" Type="http://schemas.openxmlformats.org/officeDocument/2006/relationships/image"/><Relationship Id="rId25" Target="../media/image48.svg" Type="http://schemas.openxmlformats.org/officeDocument/2006/relationships/image"/><Relationship Id="rId26" Target="../media/image49.png" Type="http://schemas.openxmlformats.org/officeDocument/2006/relationships/image"/><Relationship Id="rId27" Target="../media/image50.svg" Type="http://schemas.openxmlformats.org/officeDocument/2006/relationships/image"/><Relationship Id="rId28" Target="../media/image51.png" Type="http://schemas.openxmlformats.org/officeDocument/2006/relationships/image"/><Relationship Id="rId29" Target="../media/image52.svg" Type="http://schemas.openxmlformats.org/officeDocument/2006/relationships/image"/><Relationship Id="rId3" Target="../media/image26.svg" Type="http://schemas.openxmlformats.org/officeDocument/2006/relationships/image"/><Relationship Id="rId30" Target="../media/image53.png" Type="http://schemas.openxmlformats.org/officeDocument/2006/relationships/image"/><Relationship Id="rId31" Target="../media/image54.svg" Type="http://schemas.openxmlformats.org/officeDocument/2006/relationships/image"/><Relationship Id="rId32" Target="../media/image55.png" Type="http://schemas.openxmlformats.org/officeDocument/2006/relationships/image"/><Relationship Id="rId33" Target="../media/image56.svg" Type="http://schemas.openxmlformats.org/officeDocument/2006/relationships/image"/><Relationship Id="rId34" Target="../media/image57.png" Type="http://schemas.openxmlformats.org/officeDocument/2006/relationships/image"/><Relationship Id="rId35" Target="../media/image58.svg" Type="http://schemas.openxmlformats.org/officeDocument/2006/relationships/image"/><Relationship Id="rId36" Target="../media/image59.png" Type="http://schemas.openxmlformats.org/officeDocument/2006/relationships/image"/><Relationship Id="rId37" Target="../media/image60.svg" Type="http://schemas.openxmlformats.org/officeDocument/2006/relationships/image"/><Relationship Id="rId38" Target="../media/image61.png" Type="http://schemas.openxmlformats.org/officeDocument/2006/relationships/image"/><Relationship Id="rId39" Target="../media/image62.svg" Type="http://schemas.openxmlformats.org/officeDocument/2006/relationships/image"/><Relationship Id="rId4" Target="../media/image27.png" Type="http://schemas.openxmlformats.org/officeDocument/2006/relationships/image"/><Relationship Id="rId40" Target="../media/image63.png" Type="http://schemas.openxmlformats.org/officeDocument/2006/relationships/image"/><Relationship Id="rId41" Target="../media/image64.svg" Type="http://schemas.openxmlformats.org/officeDocument/2006/relationships/image"/><Relationship Id="rId42" Target="../media/image65.png" Type="http://schemas.openxmlformats.org/officeDocument/2006/relationships/image"/><Relationship Id="rId43" Target="../media/image66.svg" Type="http://schemas.openxmlformats.org/officeDocument/2006/relationships/image"/><Relationship Id="rId44" Target="../media/image67.png" Type="http://schemas.openxmlformats.org/officeDocument/2006/relationships/image"/><Relationship Id="rId45" Target="../media/image68.svg" Type="http://schemas.openxmlformats.org/officeDocument/2006/relationships/image"/><Relationship Id="rId46" Target="../media/image69.png" Type="http://schemas.openxmlformats.org/officeDocument/2006/relationships/image"/><Relationship Id="rId47" Target="../media/image70.svg" Type="http://schemas.openxmlformats.org/officeDocument/2006/relationships/image"/><Relationship Id="rId48" Target="../media/image71.png" Type="http://schemas.openxmlformats.org/officeDocument/2006/relationships/image"/><Relationship Id="rId49" Target="../media/image72.svg" Type="http://schemas.openxmlformats.org/officeDocument/2006/relationships/image"/><Relationship Id="rId5" Target="../media/image28.svg" Type="http://schemas.openxmlformats.org/officeDocument/2006/relationships/image"/><Relationship Id="rId50" Target="../media/image73.png" Type="http://schemas.openxmlformats.org/officeDocument/2006/relationships/image"/><Relationship Id="rId51" Target="../media/image74.svg" Type="http://schemas.openxmlformats.org/officeDocument/2006/relationships/image"/><Relationship Id="rId52" Target="../media/image75.png" Type="http://schemas.openxmlformats.org/officeDocument/2006/relationships/image"/><Relationship Id="rId53" Target="../media/image76.svg" Type="http://schemas.openxmlformats.org/officeDocument/2006/relationships/image"/><Relationship Id="rId54" Target="../media/image77.png" Type="http://schemas.openxmlformats.org/officeDocument/2006/relationships/image"/><Relationship Id="rId55" Target="../media/image78.svg" Type="http://schemas.openxmlformats.org/officeDocument/2006/relationships/image"/><Relationship Id="rId56" Target="../media/image79.png" Type="http://schemas.openxmlformats.org/officeDocument/2006/relationships/image"/><Relationship Id="rId57" Target="../media/image80.svg" Type="http://schemas.openxmlformats.org/officeDocument/2006/relationships/image"/><Relationship Id="rId58" Target="../media/image81.png" Type="http://schemas.openxmlformats.org/officeDocument/2006/relationships/image"/><Relationship Id="rId59" Target="../media/image82.svg" Type="http://schemas.openxmlformats.org/officeDocument/2006/relationships/image"/><Relationship Id="rId6" Target="../media/image29.png" Type="http://schemas.openxmlformats.org/officeDocument/2006/relationships/image"/><Relationship Id="rId60" Target="../media/image83.png" Type="http://schemas.openxmlformats.org/officeDocument/2006/relationships/image"/><Relationship Id="rId61" Target="../media/image84.sv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5.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6.jpeg" Type="http://schemas.openxmlformats.org/officeDocument/2006/relationships/image"/><Relationship Id="rId3" Target="../media/image87.png" Type="http://schemas.openxmlformats.org/officeDocument/2006/relationships/image"/><Relationship Id="rId4" Target="../media/image88.svg" Type="http://schemas.openxmlformats.org/officeDocument/2006/relationships/image"/><Relationship Id="rId5" Target="../media/image89.svg" Type="http://schemas.openxmlformats.org/officeDocument/2006/relationships/image"/><Relationship Id="rId6" Target="../media/image90.svg" Type="http://schemas.openxmlformats.org/officeDocument/2006/relationships/image"/><Relationship Id="rId7" Target="../media/image9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8333812" y="2972383"/>
            <a:ext cx="9095880" cy="4066835"/>
            <a:chOff x="0" y="0"/>
            <a:chExt cx="12127840" cy="5422447"/>
          </a:xfrm>
        </p:grpSpPr>
        <p:sp>
          <p:nvSpPr>
            <p:cNvPr name="TextBox 3" id="3"/>
            <p:cNvSpPr txBox="true"/>
            <p:nvPr/>
          </p:nvSpPr>
          <p:spPr>
            <a:xfrm rot="0">
              <a:off x="0" y="2238014"/>
              <a:ext cx="12127840" cy="1463336"/>
            </a:xfrm>
            <a:prstGeom prst="rect">
              <a:avLst/>
            </a:prstGeom>
          </p:spPr>
          <p:txBody>
            <a:bodyPr anchor="t" rtlCol="false" tIns="0" lIns="0" bIns="0" rIns="0">
              <a:spAutoFit/>
            </a:bodyPr>
            <a:lstStyle/>
            <a:p>
              <a:pPr>
                <a:lnSpc>
                  <a:spcPts val="8372"/>
                </a:lnSpc>
              </a:pPr>
              <a:r>
                <a:rPr lang="en-US" sz="7475">
                  <a:solidFill>
                    <a:srgbClr val="F7B4A7"/>
                  </a:solidFill>
                  <a:latin typeface="Josefin Sans Bold"/>
                </a:rPr>
                <a:t>NKTM FORUM</a:t>
              </a:r>
            </a:p>
          </p:txBody>
        </p:sp>
        <p:sp>
          <p:nvSpPr>
            <p:cNvPr name="TextBox 4" id="4"/>
            <p:cNvSpPr txBox="true"/>
            <p:nvPr/>
          </p:nvSpPr>
          <p:spPr>
            <a:xfrm rot="0">
              <a:off x="0" y="-71755"/>
              <a:ext cx="12127840" cy="1102995"/>
            </a:xfrm>
            <a:prstGeom prst="rect">
              <a:avLst/>
            </a:prstGeom>
          </p:spPr>
          <p:txBody>
            <a:bodyPr anchor="t" rtlCol="false" tIns="0" lIns="0" bIns="0" rIns="0">
              <a:spAutoFit/>
            </a:bodyPr>
            <a:lstStyle/>
            <a:p>
              <a:pPr>
                <a:lnSpc>
                  <a:spcPts val="3359"/>
                </a:lnSpc>
              </a:pPr>
              <a:r>
                <a:rPr lang="en-US" sz="2400" spc="446">
                  <a:solidFill>
                    <a:srgbClr val="94DDDE"/>
                  </a:solidFill>
                  <a:latin typeface="Josefin Sans"/>
                </a:rPr>
                <a:t>TRƯỜNG CÔNG NGHỆ THÔNG TIN VÀ TRUYỀN THÔNG</a:t>
              </a:r>
            </a:p>
          </p:txBody>
        </p:sp>
        <p:sp>
          <p:nvSpPr>
            <p:cNvPr name="TextBox 5" id="5"/>
            <p:cNvSpPr txBox="true"/>
            <p:nvPr/>
          </p:nvSpPr>
          <p:spPr>
            <a:xfrm rot="0">
              <a:off x="0" y="4667220"/>
              <a:ext cx="12127840" cy="761153"/>
            </a:xfrm>
            <a:prstGeom prst="rect">
              <a:avLst/>
            </a:prstGeom>
          </p:spPr>
          <p:txBody>
            <a:bodyPr anchor="t" rtlCol="false" tIns="0" lIns="0" bIns="0" rIns="0">
              <a:spAutoFit/>
            </a:bodyPr>
            <a:lstStyle/>
            <a:p>
              <a:pPr>
                <a:lnSpc>
                  <a:spcPts val="4760"/>
                </a:lnSpc>
              </a:pPr>
              <a:r>
                <a:rPr lang="en-US" sz="3400">
                  <a:solidFill>
                    <a:srgbClr val="94DDDE"/>
                  </a:solidFill>
                  <a:latin typeface="Josefin Sans"/>
                </a:rPr>
                <a:t>Diễn đàn bóng đá chứng khoán số 1 Việt Nam</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grpSp>
        <p:nvGrpSpPr>
          <p:cNvPr name="Group 2" id="2"/>
          <p:cNvGrpSpPr/>
          <p:nvPr/>
        </p:nvGrpSpPr>
        <p:grpSpPr>
          <a:xfrm rot="0">
            <a:off x="1565158" y="3171399"/>
            <a:ext cx="7312717" cy="3944201"/>
            <a:chOff x="0" y="0"/>
            <a:chExt cx="9750289" cy="5258935"/>
          </a:xfrm>
        </p:grpSpPr>
        <p:sp>
          <p:nvSpPr>
            <p:cNvPr name="TextBox 3" id="3"/>
            <p:cNvSpPr txBox="true"/>
            <p:nvPr/>
          </p:nvSpPr>
          <p:spPr>
            <a:xfrm rot="0">
              <a:off x="0" y="177588"/>
              <a:ext cx="9750289" cy="2718012"/>
            </a:xfrm>
            <a:prstGeom prst="rect">
              <a:avLst/>
            </a:prstGeom>
          </p:spPr>
          <p:txBody>
            <a:bodyPr anchor="t" rtlCol="false" tIns="0" lIns="0" bIns="0" rIns="0">
              <a:spAutoFit/>
            </a:bodyPr>
            <a:lstStyle/>
            <a:p>
              <a:pPr>
                <a:lnSpc>
                  <a:spcPts val="7519"/>
                </a:lnSpc>
              </a:pPr>
              <a:r>
                <a:rPr lang="en-US" sz="8000" spc="-88">
                  <a:solidFill>
                    <a:srgbClr val="2B4B82"/>
                  </a:solidFill>
                  <a:latin typeface="Josefin Sans Bold"/>
                </a:rPr>
                <a:t>Bạn có câu hỏi nào không?</a:t>
              </a:r>
            </a:p>
          </p:txBody>
        </p:sp>
        <p:sp>
          <p:nvSpPr>
            <p:cNvPr name="TextBox 4" id="4"/>
            <p:cNvSpPr txBox="true"/>
            <p:nvPr/>
          </p:nvSpPr>
          <p:spPr>
            <a:xfrm rot="0">
              <a:off x="0" y="3871460"/>
              <a:ext cx="9750289" cy="1387475"/>
            </a:xfrm>
            <a:prstGeom prst="rect">
              <a:avLst/>
            </a:prstGeom>
          </p:spPr>
          <p:txBody>
            <a:bodyPr anchor="t" rtlCol="false" tIns="0" lIns="0" bIns="0" rIns="0">
              <a:spAutoFit/>
            </a:bodyPr>
            <a:lstStyle/>
            <a:p>
              <a:pPr>
                <a:lnSpc>
                  <a:spcPts val="4200"/>
                </a:lnSpc>
              </a:pPr>
              <a:r>
                <a:rPr lang="en-US" sz="3000">
                  <a:solidFill>
                    <a:srgbClr val="2B4B82"/>
                  </a:solidFill>
                  <a:latin typeface="Josefin Sans"/>
                </a:rPr>
                <a:t>Hãy gửi cho chúng tôi! Hy vọng bạn đã học được thêm điều mới mẻ.</a:t>
              </a:r>
            </a:p>
          </p:txBody>
        </p:sp>
      </p:grpSp>
      <p:sp>
        <p:nvSpPr>
          <p:cNvPr name="Freeform 5" id="5"/>
          <p:cNvSpPr/>
          <p:nvPr/>
        </p:nvSpPr>
        <p:spPr>
          <a:xfrm flipH="false" flipV="false" rot="0">
            <a:off x="9854137" y="3018272"/>
            <a:ext cx="7411325" cy="4635447"/>
          </a:xfrm>
          <a:custGeom>
            <a:avLst/>
            <a:gdLst/>
            <a:ahLst/>
            <a:cxnLst/>
            <a:rect r="r" b="b" t="t" l="l"/>
            <a:pathLst>
              <a:path h="4635447" w="7411325">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665100" y="8613636"/>
            <a:ext cx="4338720" cy="2713672"/>
          </a:xfrm>
          <a:custGeom>
            <a:avLst/>
            <a:gdLst/>
            <a:ahLst/>
            <a:cxnLst/>
            <a:rect r="r" b="b" t="t" l="l"/>
            <a:pathLst>
              <a:path h="2713672" w="4338720">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976014" y="7483497"/>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320348" y="712171"/>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9311789" y="1684366"/>
            <a:ext cx="8592473" cy="7593619"/>
            <a:chOff x="0" y="0"/>
            <a:chExt cx="11456630" cy="10124825"/>
          </a:xfrm>
        </p:grpSpPr>
        <p:sp>
          <p:nvSpPr>
            <p:cNvPr name="TextBox 3" id="3"/>
            <p:cNvSpPr txBox="true"/>
            <p:nvPr/>
          </p:nvSpPr>
          <p:spPr>
            <a:xfrm rot="0">
              <a:off x="481673" y="-9525"/>
              <a:ext cx="6723775" cy="1279525"/>
            </a:xfrm>
            <a:prstGeom prst="rect">
              <a:avLst/>
            </a:prstGeom>
          </p:spPr>
          <p:txBody>
            <a:bodyPr anchor="t" rtlCol="false" tIns="0" lIns="0" bIns="0" rIns="0">
              <a:spAutoFit/>
            </a:bodyPr>
            <a:lstStyle/>
            <a:p>
              <a:pPr>
                <a:lnSpc>
                  <a:spcPts val="7559"/>
                </a:lnSpc>
              </a:pPr>
              <a:r>
                <a:rPr lang="en-US" sz="6299">
                  <a:solidFill>
                    <a:srgbClr val="F7B4A7"/>
                  </a:solidFill>
                  <a:latin typeface="Josefin Sans Bold"/>
                </a:rPr>
                <a:t>Nội dung</a:t>
              </a:r>
            </a:p>
          </p:txBody>
        </p:sp>
        <p:sp>
          <p:nvSpPr>
            <p:cNvPr name="TextBox 4" id="4"/>
            <p:cNvSpPr txBox="true"/>
            <p:nvPr/>
          </p:nvSpPr>
          <p:spPr>
            <a:xfrm rot="0">
              <a:off x="481673" y="2317234"/>
              <a:ext cx="7537706" cy="988060"/>
            </a:xfrm>
            <a:prstGeom prst="rect">
              <a:avLst/>
            </a:prstGeom>
          </p:spPr>
          <p:txBody>
            <a:bodyPr anchor="t" rtlCol="false" tIns="0" lIns="0" bIns="0" rIns="0">
              <a:spAutoFit/>
            </a:bodyPr>
            <a:lstStyle/>
            <a:p>
              <a:pPr>
                <a:lnSpc>
                  <a:spcPts val="3052"/>
                </a:lnSpc>
              </a:pPr>
              <a:r>
                <a:rPr lang="en-US" sz="1849" spc="221">
                  <a:solidFill>
                    <a:srgbClr val="94DDDE"/>
                  </a:solidFill>
                  <a:latin typeface="Josefin Sans"/>
                </a:rPr>
                <a:t>CÁC CHỦ ĐỀ CHÍNH ĐƯỢC THẢO LUẬN TRONG BẢN THUYẾT TRÌNH NÀY</a:t>
              </a:r>
            </a:p>
          </p:txBody>
        </p:sp>
        <p:sp>
          <p:nvSpPr>
            <p:cNvPr name="TextBox 5" id="5"/>
            <p:cNvSpPr txBox="true"/>
            <p:nvPr/>
          </p:nvSpPr>
          <p:spPr>
            <a:xfrm rot="0">
              <a:off x="0" y="4544868"/>
              <a:ext cx="11456630" cy="5244677"/>
            </a:xfrm>
            <a:prstGeom prst="rect">
              <a:avLst/>
            </a:prstGeom>
          </p:spPr>
          <p:txBody>
            <a:bodyPr anchor="t" rtlCol="false" tIns="0" lIns="0" bIns="0" rIns="0">
              <a:spAutoFit/>
            </a:bodyPr>
            <a:lstStyle/>
            <a:p>
              <a:pPr algn="just" marL="609918" indent="-304959" lvl="1">
                <a:lnSpc>
                  <a:spcPts val="3955"/>
                </a:lnSpc>
                <a:buFont typeface="Arial"/>
                <a:buChar char="•"/>
              </a:pPr>
              <a:r>
                <a:rPr lang="en-US" sz="2825">
                  <a:solidFill>
                    <a:srgbClr val="94DDDE"/>
                  </a:solidFill>
                  <a:latin typeface="Josefin Sans"/>
                </a:rPr>
                <a:t>Khái niệm</a:t>
              </a:r>
            </a:p>
            <a:p>
              <a:pPr algn="just" marL="609918" indent="-304959" lvl="1">
                <a:lnSpc>
                  <a:spcPts val="3955"/>
                </a:lnSpc>
                <a:buFont typeface="Arial"/>
                <a:buChar char="•"/>
              </a:pPr>
              <a:r>
                <a:rPr lang="en-US" sz="2825">
                  <a:solidFill>
                    <a:srgbClr val="94DDDE"/>
                  </a:solidFill>
                  <a:latin typeface="Josefin Sans"/>
                </a:rPr>
                <a:t>Mô hình kinh doanh của hệ thống</a:t>
              </a:r>
            </a:p>
            <a:p>
              <a:pPr algn="just" marL="609918" indent="-304959" lvl="1">
                <a:lnSpc>
                  <a:spcPts val="3955"/>
                </a:lnSpc>
                <a:buFont typeface="Arial"/>
                <a:buChar char="•"/>
              </a:pPr>
              <a:r>
                <a:rPr lang="en-US" sz="2825">
                  <a:solidFill>
                    <a:srgbClr val="94DDDE"/>
                  </a:solidFill>
                  <a:latin typeface="Josefin Sans"/>
                </a:rPr>
                <a:t>Các chức năng của hệ thống</a:t>
              </a:r>
            </a:p>
            <a:p>
              <a:pPr algn="just" marL="609918" indent="-304959" lvl="1">
                <a:lnSpc>
                  <a:spcPts val="3955"/>
                </a:lnSpc>
                <a:buFont typeface="Arial"/>
                <a:buChar char="•"/>
              </a:pPr>
              <a:r>
                <a:rPr lang="en-US" sz="2825">
                  <a:solidFill>
                    <a:srgbClr val="94DDDE"/>
                  </a:solidFill>
                  <a:latin typeface="Josefin Sans"/>
                </a:rPr>
                <a:t>Các CMS (Content Management System) sẵn dùng cho việc thiết kế hệ thống tương ứng</a:t>
              </a:r>
            </a:p>
            <a:p>
              <a:pPr algn="just" marL="609918" indent="-304959" lvl="1">
                <a:lnSpc>
                  <a:spcPts val="3955"/>
                </a:lnSpc>
                <a:buFont typeface="Arial"/>
                <a:buChar char="•"/>
              </a:pPr>
              <a:r>
                <a:rPr lang="en-US" sz="2825">
                  <a:solidFill>
                    <a:srgbClr val="94DDDE"/>
                  </a:solidFill>
                  <a:latin typeface="Josefin Sans"/>
                </a:rPr>
                <a:t>So sánh chức năng giữa các CMS</a:t>
              </a:r>
            </a:p>
            <a:p>
              <a:pPr algn="just" marL="609918" indent="-304959" lvl="1">
                <a:lnSpc>
                  <a:spcPts val="3955"/>
                </a:lnSpc>
                <a:buFont typeface="Arial"/>
                <a:buChar char="•"/>
              </a:pPr>
              <a:r>
                <a:rPr lang="en-US" sz="2825">
                  <a:solidFill>
                    <a:srgbClr val="94DDDE"/>
                  </a:solidFill>
                  <a:latin typeface="Josefin Sans"/>
                </a:rPr>
                <a:t>Tổng hợp những chức năng mà các CMS chưa thể cung cấp so với yêu cầu đặt ra.</a:t>
              </a:r>
            </a:p>
          </p:txBody>
        </p:sp>
      </p:grpSp>
      <p:sp>
        <p:nvSpPr>
          <p:cNvPr name="Freeform 6" id="6"/>
          <p:cNvSpPr/>
          <p:nvPr/>
        </p:nvSpPr>
        <p:spPr>
          <a:xfrm flipH="false" flipV="false" rot="0">
            <a:off x="1309758" y="1684366"/>
            <a:ext cx="3874545" cy="5122596"/>
          </a:xfrm>
          <a:custGeom>
            <a:avLst/>
            <a:gdLst/>
            <a:ahLst/>
            <a:cxnLst/>
            <a:rect r="r" b="b" t="t" l="l"/>
            <a:pathLst>
              <a:path h="5122596" w="3874545">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380976" y="2475095"/>
            <a:ext cx="3874545" cy="5122596"/>
          </a:xfrm>
          <a:custGeom>
            <a:avLst/>
            <a:gdLst/>
            <a:ahLst/>
            <a:cxnLst/>
            <a:rect r="r" b="b" t="t" l="l"/>
            <a:pathLst>
              <a:path h="5122596" w="3874545">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495732" y="3214319"/>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497814"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705054"/>
            <a:ext cx="9768230" cy="4819946"/>
            <a:chOff x="0" y="0"/>
            <a:chExt cx="13024306" cy="6426595"/>
          </a:xfrm>
        </p:grpSpPr>
        <p:sp>
          <p:nvSpPr>
            <p:cNvPr name="TextBox 4" id="4"/>
            <p:cNvSpPr txBox="true"/>
            <p:nvPr/>
          </p:nvSpPr>
          <p:spPr>
            <a:xfrm rot="0">
              <a:off x="0" y="623570"/>
              <a:ext cx="13024306" cy="1314450"/>
            </a:xfrm>
            <a:prstGeom prst="rect">
              <a:avLst/>
            </a:prstGeom>
          </p:spPr>
          <p:txBody>
            <a:bodyPr anchor="t" rtlCol="false" tIns="0" lIns="0" bIns="0" rIns="0">
              <a:spAutoFit/>
            </a:bodyPr>
            <a:lstStyle/>
            <a:p>
              <a:pPr>
                <a:lnSpc>
                  <a:spcPts val="7680"/>
                </a:lnSpc>
              </a:pPr>
              <a:r>
                <a:rPr lang="en-US" sz="6400">
                  <a:solidFill>
                    <a:srgbClr val="31356E"/>
                  </a:solidFill>
                  <a:latin typeface="Josefin Sans Bold"/>
                </a:rPr>
                <a:t> Khái niệm về Forum</a:t>
              </a:r>
            </a:p>
          </p:txBody>
        </p:sp>
        <p:sp>
          <p:nvSpPr>
            <p:cNvPr name="TextBox 5" id="5"/>
            <p:cNvSpPr txBox="true"/>
            <p:nvPr/>
          </p:nvSpPr>
          <p:spPr>
            <a:xfrm rot="0">
              <a:off x="0" y="3216670"/>
              <a:ext cx="12478551" cy="3514725"/>
            </a:xfrm>
            <a:prstGeom prst="rect">
              <a:avLst/>
            </a:prstGeom>
          </p:spPr>
          <p:txBody>
            <a:bodyPr anchor="t" rtlCol="false" tIns="0" lIns="0" bIns="0" rIns="0">
              <a:spAutoFit/>
            </a:bodyPr>
            <a:lstStyle/>
            <a:p>
              <a:pPr>
                <a:lnSpc>
                  <a:spcPts val="3480"/>
                </a:lnSpc>
              </a:pPr>
              <a:r>
                <a:rPr lang="en-US" sz="2900">
                  <a:solidFill>
                    <a:srgbClr val="2B4B82"/>
                  </a:solidFill>
                  <a:latin typeface="Josefin Sans"/>
                </a:rPr>
                <a:t> </a:t>
              </a:r>
            </a:p>
            <a:p>
              <a:pPr>
                <a:lnSpc>
                  <a:spcPts val="3480"/>
                </a:lnSpc>
              </a:pPr>
              <a:r>
                <a:rPr lang="en-US" sz="2900">
                  <a:solidFill>
                    <a:srgbClr val="2B4B82"/>
                  </a:solidFill>
                  <a:latin typeface="Josefin Sans"/>
                </a:rPr>
                <a:t>Một hệ thống diễn đàn (forum) là một trang web hoặc ứng dụng trực tuyến cho phép người dùng tạo ra và tham gia vào các cuộc trò chuyện, thảo luận, và gửi thông điệp trong các chủ đề cụ thể.</a:t>
              </a:r>
            </a:p>
            <a:p>
              <a:pPr>
                <a:lnSpc>
                  <a:spcPts val="3480"/>
                </a:lnSpc>
              </a:pPr>
              <a:r>
                <a:rPr lang="en-US" sz="2900">
                  <a:solidFill>
                    <a:srgbClr val="2B4B82"/>
                  </a:solidFill>
                  <a:latin typeface="Josefin Sans"/>
                </a:rPr>
                <a:t>.</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187452" y="1375697"/>
            <a:ext cx="7079577" cy="1962150"/>
          </a:xfrm>
          <a:prstGeom prst="rect">
            <a:avLst/>
          </a:prstGeom>
        </p:spPr>
        <p:txBody>
          <a:bodyPr anchor="t" rtlCol="false" tIns="0" lIns="0" bIns="0" rIns="0">
            <a:spAutoFit/>
          </a:bodyPr>
          <a:lstStyle/>
          <a:p>
            <a:pPr>
              <a:lnSpc>
                <a:spcPts val="7680"/>
              </a:lnSpc>
            </a:pPr>
            <a:r>
              <a:rPr lang="en-US" sz="6400">
                <a:solidFill>
                  <a:srgbClr val="94DDDE"/>
                </a:solidFill>
                <a:latin typeface="Josefin Sans Bold"/>
              </a:rPr>
              <a:t>Mô hình kinh doanh của Forum</a:t>
            </a:r>
          </a:p>
        </p:txBody>
      </p:sp>
      <p:grpSp>
        <p:nvGrpSpPr>
          <p:cNvPr name="Group 3" id="3"/>
          <p:cNvGrpSpPr/>
          <p:nvPr/>
        </p:nvGrpSpPr>
        <p:grpSpPr>
          <a:xfrm rot="0">
            <a:off x="9144000" y="1394747"/>
            <a:ext cx="7714897" cy="1885852"/>
            <a:chOff x="0" y="0"/>
            <a:chExt cx="10286529" cy="2514469"/>
          </a:xfrm>
        </p:grpSpPr>
        <p:sp>
          <p:nvSpPr>
            <p:cNvPr name="TextBox 4" id="4"/>
            <p:cNvSpPr txBox="true"/>
            <p:nvPr/>
          </p:nvSpPr>
          <p:spPr>
            <a:xfrm rot="0">
              <a:off x="0" y="-57150"/>
              <a:ext cx="10286529" cy="622723"/>
            </a:xfrm>
            <a:prstGeom prst="rect">
              <a:avLst/>
            </a:prstGeom>
          </p:spPr>
          <p:txBody>
            <a:bodyPr anchor="t" rtlCol="false" tIns="0" lIns="0" bIns="0" rIns="0">
              <a:spAutoFit/>
            </a:bodyPr>
            <a:lstStyle/>
            <a:p>
              <a:pPr>
                <a:lnSpc>
                  <a:spcPts val="3919"/>
                </a:lnSpc>
              </a:pPr>
              <a:r>
                <a:rPr lang="en-US" sz="2800">
                  <a:solidFill>
                    <a:srgbClr val="94DDDE"/>
                  </a:solidFill>
                  <a:latin typeface="Josefin Sans Bold"/>
                </a:rPr>
                <a:t> Quảng cáo (Advertising)</a:t>
              </a:r>
            </a:p>
          </p:txBody>
        </p:sp>
        <p:sp>
          <p:nvSpPr>
            <p:cNvPr name="TextBox 5" id="5"/>
            <p:cNvSpPr txBox="true"/>
            <p:nvPr/>
          </p:nvSpPr>
          <p:spPr>
            <a:xfrm rot="0">
              <a:off x="0" y="872995"/>
              <a:ext cx="10286529" cy="1661795"/>
            </a:xfrm>
            <a:prstGeom prst="rect">
              <a:avLst/>
            </a:prstGeom>
          </p:spPr>
          <p:txBody>
            <a:bodyPr anchor="t" rtlCol="false" tIns="0" lIns="0" bIns="0" rIns="0">
              <a:spAutoFit/>
            </a:bodyPr>
            <a:lstStyle/>
            <a:p>
              <a:pPr>
                <a:lnSpc>
                  <a:spcPts val="3359"/>
                </a:lnSpc>
              </a:pPr>
              <a:r>
                <a:rPr lang="en-US" sz="2400">
                  <a:solidFill>
                    <a:srgbClr val="FEFEFE"/>
                  </a:solidFill>
                  <a:latin typeface="Josefin Sans"/>
                </a:rPr>
                <a:t>Cung cấp không gian quảng cáo trên trang web để kiếm tiền từ quảng cáo được hiển thị cho người dùng.</a:t>
              </a:r>
            </a:p>
            <a:p>
              <a:pPr>
                <a:lnSpc>
                  <a:spcPts val="3359"/>
                </a:lnSpc>
              </a:pPr>
            </a:p>
          </p:txBody>
        </p:sp>
      </p:grpSp>
      <p:grpSp>
        <p:nvGrpSpPr>
          <p:cNvPr name="Group 6" id="6"/>
          <p:cNvGrpSpPr/>
          <p:nvPr/>
        </p:nvGrpSpPr>
        <p:grpSpPr>
          <a:xfrm rot="0">
            <a:off x="9144000" y="4323628"/>
            <a:ext cx="7714897" cy="2299872"/>
            <a:chOff x="0" y="0"/>
            <a:chExt cx="10286529" cy="3066496"/>
          </a:xfrm>
        </p:grpSpPr>
        <p:sp>
          <p:nvSpPr>
            <p:cNvPr name="TextBox 7" id="7"/>
            <p:cNvSpPr txBox="true"/>
            <p:nvPr/>
          </p:nvSpPr>
          <p:spPr>
            <a:xfrm rot="0">
              <a:off x="0" y="-57150"/>
              <a:ext cx="10286529" cy="622723"/>
            </a:xfrm>
            <a:prstGeom prst="rect">
              <a:avLst/>
            </a:prstGeom>
          </p:spPr>
          <p:txBody>
            <a:bodyPr anchor="t" rtlCol="false" tIns="0" lIns="0" bIns="0" rIns="0">
              <a:spAutoFit/>
            </a:bodyPr>
            <a:lstStyle/>
            <a:p>
              <a:pPr>
                <a:lnSpc>
                  <a:spcPts val="3919"/>
                </a:lnSpc>
              </a:pPr>
              <a:r>
                <a:rPr lang="en-US" sz="2800">
                  <a:solidFill>
                    <a:srgbClr val="94DDDE"/>
                  </a:solidFill>
                  <a:latin typeface="Josefin Sans Bold"/>
                </a:rPr>
                <a:t> </a:t>
              </a:r>
              <a:r>
                <a:rPr lang="en-US" sz="2800">
                  <a:solidFill>
                    <a:srgbClr val="94DDDE"/>
                  </a:solidFill>
                  <a:latin typeface="Josefin Sans Bold"/>
                </a:rPr>
                <a:t>Đăng ký (Subscription)</a:t>
              </a:r>
            </a:p>
          </p:txBody>
        </p:sp>
        <p:sp>
          <p:nvSpPr>
            <p:cNvPr name="TextBox 8" id="8"/>
            <p:cNvSpPr txBox="true"/>
            <p:nvPr/>
          </p:nvSpPr>
          <p:spPr>
            <a:xfrm rot="0">
              <a:off x="0" y="876381"/>
              <a:ext cx="10286529" cy="2220595"/>
            </a:xfrm>
            <a:prstGeom prst="rect">
              <a:avLst/>
            </a:prstGeom>
          </p:spPr>
          <p:txBody>
            <a:bodyPr anchor="t" rtlCol="false" tIns="0" lIns="0" bIns="0" rIns="0">
              <a:spAutoFit/>
            </a:bodyPr>
            <a:lstStyle/>
            <a:p>
              <a:pPr>
                <a:lnSpc>
                  <a:spcPts val="3359"/>
                </a:lnSpc>
              </a:pPr>
              <a:r>
                <a:rPr lang="en-US" sz="2400">
                  <a:solidFill>
                    <a:srgbClr val="FEFEFE"/>
                  </a:solidFill>
                  <a:latin typeface="Josefin Sans"/>
                </a:rPr>
                <a:t> Thu phí từ người dùng để cung cấp các tính năng hoặc quyền truy cập đặc biệt như nội dung premium hoặc quyền tham gia vào các diễn đàn riêng tư.</a:t>
              </a:r>
            </a:p>
            <a:p>
              <a:pPr>
                <a:lnSpc>
                  <a:spcPts val="3359"/>
                </a:lnSpc>
              </a:pPr>
            </a:p>
          </p:txBody>
        </p:sp>
      </p:grpSp>
      <p:grpSp>
        <p:nvGrpSpPr>
          <p:cNvPr name="Group 9" id="9"/>
          <p:cNvGrpSpPr/>
          <p:nvPr/>
        </p:nvGrpSpPr>
        <p:grpSpPr>
          <a:xfrm rot="0">
            <a:off x="9144000" y="7305697"/>
            <a:ext cx="7714897" cy="2307492"/>
            <a:chOff x="0" y="0"/>
            <a:chExt cx="10286529" cy="3076656"/>
          </a:xfrm>
        </p:grpSpPr>
        <p:sp>
          <p:nvSpPr>
            <p:cNvPr name="TextBox 10" id="10"/>
            <p:cNvSpPr txBox="true"/>
            <p:nvPr/>
          </p:nvSpPr>
          <p:spPr>
            <a:xfrm rot="0">
              <a:off x="0" y="-57150"/>
              <a:ext cx="10286529" cy="622723"/>
            </a:xfrm>
            <a:prstGeom prst="rect">
              <a:avLst/>
            </a:prstGeom>
          </p:spPr>
          <p:txBody>
            <a:bodyPr anchor="t" rtlCol="false" tIns="0" lIns="0" bIns="0" rIns="0">
              <a:spAutoFit/>
            </a:bodyPr>
            <a:lstStyle/>
            <a:p>
              <a:pPr>
                <a:lnSpc>
                  <a:spcPts val="3919"/>
                </a:lnSpc>
              </a:pPr>
              <a:r>
                <a:rPr lang="en-US" sz="2800">
                  <a:solidFill>
                    <a:srgbClr val="94DDDE"/>
                  </a:solidFill>
                  <a:latin typeface="Josefin Sans Bold"/>
                </a:rPr>
                <a:t> </a:t>
              </a:r>
              <a:r>
                <a:rPr lang="en-US" sz="2800">
                  <a:solidFill>
                    <a:srgbClr val="94DDDE"/>
                  </a:solidFill>
                  <a:latin typeface="Josefin Sans Bold"/>
                </a:rPr>
                <a:t>Liên kết hợp tác (Affiliate)</a:t>
              </a:r>
            </a:p>
          </p:txBody>
        </p:sp>
        <p:sp>
          <p:nvSpPr>
            <p:cNvPr name="TextBox 11" id="11"/>
            <p:cNvSpPr txBox="true"/>
            <p:nvPr/>
          </p:nvSpPr>
          <p:spPr>
            <a:xfrm rot="0">
              <a:off x="0" y="876381"/>
              <a:ext cx="10286529" cy="2220595"/>
            </a:xfrm>
            <a:prstGeom prst="rect">
              <a:avLst/>
            </a:prstGeom>
          </p:spPr>
          <p:txBody>
            <a:bodyPr anchor="t" rtlCol="false" tIns="0" lIns="0" bIns="0" rIns="0">
              <a:spAutoFit/>
            </a:bodyPr>
            <a:lstStyle/>
            <a:p>
              <a:pPr>
                <a:lnSpc>
                  <a:spcPts val="3359"/>
                </a:lnSpc>
              </a:pPr>
              <a:r>
                <a:rPr lang="en-US" sz="2400">
                  <a:solidFill>
                    <a:srgbClr val="FEFEFE"/>
                  </a:solidFill>
                  <a:latin typeface="Josefin Sans"/>
                </a:rPr>
                <a:t> Kiếm tiền từ việc liên kết đến các sản phẩm hoặc dịch vụ của đối tác và nhận hoa hồng từ việc mua sắm hoặc sử dụng các dịch vụ đó thông qua liên kết của bạn.</a:t>
              </a:r>
            </a:p>
            <a:p>
              <a:pPr>
                <a:lnSpc>
                  <a:spcPts val="3359"/>
                </a:lnSpc>
              </a:pP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6135350" cy="990600"/>
          </a:xfrm>
          <a:prstGeom prst="rect">
            <a:avLst/>
          </a:prstGeom>
        </p:spPr>
        <p:txBody>
          <a:bodyPr anchor="t" rtlCol="false" tIns="0" lIns="0" bIns="0" rIns="0">
            <a:spAutoFit/>
          </a:bodyPr>
          <a:lstStyle/>
          <a:p>
            <a:pPr algn="ctr">
              <a:lnSpc>
                <a:spcPts val="7680"/>
              </a:lnSpc>
            </a:pPr>
            <a:r>
              <a:rPr lang="en-US" sz="6400">
                <a:solidFill>
                  <a:srgbClr val="2B4B82"/>
                </a:solidFill>
                <a:latin typeface="Josefin Sans Bold"/>
              </a:rPr>
              <a:t>Các yêu cầu chức năng của hệ thống</a:t>
            </a:r>
          </a:p>
        </p:txBody>
      </p:sp>
      <p:grpSp>
        <p:nvGrpSpPr>
          <p:cNvPr name="Group 3" id="3"/>
          <p:cNvGrpSpPr/>
          <p:nvPr/>
        </p:nvGrpSpPr>
        <p:grpSpPr>
          <a:xfrm rot="0">
            <a:off x="4584432" y="4454102"/>
            <a:ext cx="2401669" cy="3232639"/>
            <a:chOff x="0" y="0"/>
            <a:chExt cx="3202226" cy="4310185"/>
          </a:xfrm>
        </p:grpSpPr>
        <p:sp>
          <p:nvSpPr>
            <p:cNvPr name="TextBox 4" id="4"/>
            <p:cNvSpPr txBox="true"/>
            <p:nvPr/>
          </p:nvSpPr>
          <p:spPr>
            <a:xfrm rot="0">
              <a:off x="0" y="1375788"/>
              <a:ext cx="3202226" cy="2934397"/>
            </a:xfrm>
            <a:prstGeom prst="rect">
              <a:avLst/>
            </a:prstGeom>
          </p:spPr>
          <p:txBody>
            <a:bodyPr anchor="t" rtlCol="false" tIns="0" lIns="0" bIns="0" rIns="0">
              <a:spAutoFit/>
            </a:bodyPr>
            <a:lstStyle/>
            <a:p>
              <a:pPr algn="ctr">
                <a:lnSpc>
                  <a:spcPts val="2940"/>
                </a:lnSpc>
              </a:pPr>
              <a:r>
                <a:rPr lang="en-US" sz="2100">
                  <a:solidFill>
                    <a:srgbClr val="2B4B82"/>
                  </a:solidFill>
                  <a:latin typeface="Josefin Sans"/>
                </a:rPr>
                <a:t>Đăng ký, đăng nhập, quản lý thông tin cá nhân, và quản lý quyền truy cập.</a:t>
              </a:r>
            </a:p>
            <a:p>
              <a:pPr algn="ctr">
                <a:lnSpc>
                  <a:spcPts val="2940"/>
                </a:lnSpc>
              </a:pPr>
            </a:p>
          </p:txBody>
        </p:sp>
        <p:sp>
          <p:nvSpPr>
            <p:cNvPr name="TextBox 5" id="5"/>
            <p:cNvSpPr txBox="true"/>
            <p:nvPr/>
          </p:nvSpPr>
          <p:spPr>
            <a:xfrm rot="0">
              <a:off x="0" y="-66675"/>
              <a:ext cx="3202226" cy="1112211"/>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Hệ thống quản lý người dùng.</a:t>
              </a:r>
            </a:p>
          </p:txBody>
        </p:sp>
      </p:grpSp>
      <p:grpSp>
        <p:nvGrpSpPr>
          <p:cNvPr name="Group 6" id="6"/>
          <p:cNvGrpSpPr/>
          <p:nvPr/>
        </p:nvGrpSpPr>
        <p:grpSpPr>
          <a:xfrm rot="0">
            <a:off x="1123950" y="4449910"/>
            <a:ext cx="2459408" cy="3665256"/>
            <a:chOff x="0" y="0"/>
            <a:chExt cx="3279211" cy="4887007"/>
          </a:xfrm>
        </p:grpSpPr>
        <p:sp>
          <p:nvSpPr>
            <p:cNvPr name="TextBox 7" id="7"/>
            <p:cNvSpPr txBox="true"/>
            <p:nvPr/>
          </p:nvSpPr>
          <p:spPr>
            <a:xfrm rot="0">
              <a:off x="0" y="1952610"/>
              <a:ext cx="3279211" cy="2934397"/>
            </a:xfrm>
            <a:prstGeom prst="rect">
              <a:avLst/>
            </a:prstGeom>
          </p:spPr>
          <p:txBody>
            <a:bodyPr anchor="t" rtlCol="false" tIns="0" lIns="0" bIns="0" rIns="0">
              <a:spAutoFit/>
            </a:bodyPr>
            <a:lstStyle/>
            <a:p>
              <a:pPr algn="ctr">
                <a:lnSpc>
                  <a:spcPts val="2940"/>
                </a:lnSpc>
              </a:pPr>
              <a:r>
                <a:rPr lang="en-US" sz="2100">
                  <a:solidFill>
                    <a:srgbClr val="2B4B82"/>
                  </a:solidFill>
                  <a:latin typeface="Josefin Sans"/>
                </a:rPr>
                <a:t> Người dùng cần có khả năng tạo ra các chủ đề mới và tham gia vào các cuộc thảo luận.</a:t>
              </a:r>
            </a:p>
            <a:p>
              <a:pPr algn="ctr">
                <a:lnSpc>
                  <a:spcPts val="2940"/>
                </a:lnSpc>
              </a:pPr>
            </a:p>
          </p:txBody>
        </p:sp>
        <p:sp>
          <p:nvSpPr>
            <p:cNvPr name="TextBox 8" id="8"/>
            <p:cNvSpPr txBox="true"/>
            <p:nvPr/>
          </p:nvSpPr>
          <p:spPr>
            <a:xfrm rot="0">
              <a:off x="0" y="-66675"/>
              <a:ext cx="3279211" cy="1675619"/>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Tạo và quản lý chủ đề và bài viết.</a:t>
              </a:r>
            </a:p>
          </p:txBody>
        </p:sp>
      </p:grpSp>
      <p:grpSp>
        <p:nvGrpSpPr>
          <p:cNvPr name="Group 9" id="9"/>
          <p:cNvGrpSpPr/>
          <p:nvPr/>
        </p:nvGrpSpPr>
        <p:grpSpPr>
          <a:xfrm rot="0">
            <a:off x="7819046" y="4454102"/>
            <a:ext cx="2459408" cy="2862902"/>
            <a:chOff x="0" y="0"/>
            <a:chExt cx="3279211" cy="3817203"/>
          </a:xfrm>
        </p:grpSpPr>
        <p:sp>
          <p:nvSpPr>
            <p:cNvPr name="TextBox 10" id="10"/>
            <p:cNvSpPr txBox="true"/>
            <p:nvPr/>
          </p:nvSpPr>
          <p:spPr>
            <a:xfrm rot="0">
              <a:off x="0" y="1375788"/>
              <a:ext cx="3279211" cy="2441415"/>
            </a:xfrm>
            <a:prstGeom prst="rect">
              <a:avLst/>
            </a:prstGeom>
          </p:spPr>
          <p:txBody>
            <a:bodyPr anchor="t" rtlCol="false" tIns="0" lIns="0" bIns="0" rIns="0">
              <a:spAutoFit/>
            </a:bodyPr>
            <a:lstStyle/>
            <a:p>
              <a:pPr algn="ctr">
                <a:lnSpc>
                  <a:spcPts val="2940"/>
                </a:lnSpc>
              </a:pPr>
              <a:r>
                <a:rPr lang="en-US" sz="2100">
                  <a:solidFill>
                    <a:srgbClr val="2B4B82"/>
                  </a:solidFill>
                  <a:latin typeface="Josefin Sans"/>
                </a:rPr>
                <a:t>Cho phép người dùng bình luận và đánh giá bài viết của người khác.</a:t>
              </a:r>
            </a:p>
            <a:p>
              <a:pPr algn="ctr">
                <a:lnSpc>
                  <a:spcPts val="2940"/>
                </a:lnSpc>
              </a:pPr>
            </a:p>
          </p:txBody>
        </p:sp>
        <p:sp>
          <p:nvSpPr>
            <p:cNvPr name="TextBox 11" id="11"/>
            <p:cNvSpPr txBox="true"/>
            <p:nvPr/>
          </p:nvSpPr>
          <p:spPr>
            <a:xfrm rot="0">
              <a:off x="0" y="-66675"/>
              <a:ext cx="3279211" cy="1112211"/>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Bình luận và đánh giá: </a:t>
              </a:r>
            </a:p>
          </p:txBody>
        </p:sp>
      </p:grpSp>
      <p:sp>
        <p:nvSpPr>
          <p:cNvPr name="TextBox 12" id="12"/>
          <p:cNvSpPr txBox="true"/>
          <p:nvPr/>
        </p:nvSpPr>
        <p:spPr>
          <a:xfrm rot="0">
            <a:off x="14775727" y="4387427"/>
            <a:ext cx="2459408" cy="850827"/>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Tìm kiếm và lọc thông tin:</a:t>
            </a:r>
          </a:p>
        </p:txBody>
      </p:sp>
      <p:grpSp>
        <p:nvGrpSpPr>
          <p:cNvPr name="Group 13" id="13"/>
          <p:cNvGrpSpPr/>
          <p:nvPr/>
        </p:nvGrpSpPr>
        <p:grpSpPr>
          <a:xfrm rot="0">
            <a:off x="2051969" y="3258915"/>
            <a:ext cx="14021736" cy="669290"/>
            <a:chOff x="0" y="0"/>
            <a:chExt cx="18695648" cy="892387"/>
          </a:xfrm>
        </p:grpSpPr>
        <p:sp>
          <p:nvSpPr>
            <p:cNvPr name="TextBox 14" id="14"/>
            <p:cNvSpPr txBox="true"/>
            <p:nvPr/>
          </p:nvSpPr>
          <p:spPr>
            <a:xfrm rot="0">
              <a:off x="0" y="-104775"/>
              <a:ext cx="804493" cy="998855"/>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1</a:t>
              </a:r>
            </a:p>
          </p:txBody>
        </p:sp>
        <p:sp>
          <p:nvSpPr>
            <p:cNvPr name="TextBox 15" id="15"/>
            <p:cNvSpPr txBox="true"/>
            <p:nvPr/>
          </p:nvSpPr>
          <p:spPr>
            <a:xfrm rot="0">
              <a:off x="4575484" y="-104775"/>
              <a:ext cx="804493" cy="998855"/>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2</a:t>
              </a:r>
            </a:p>
          </p:txBody>
        </p:sp>
        <p:sp>
          <p:nvSpPr>
            <p:cNvPr name="TextBox 16" id="16"/>
            <p:cNvSpPr txBox="true"/>
            <p:nvPr/>
          </p:nvSpPr>
          <p:spPr>
            <a:xfrm rot="0">
              <a:off x="8926794" y="-104775"/>
              <a:ext cx="804493" cy="998855"/>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3</a:t>
              </a:r>
            </a:p>
          </p:txBody>
        </p:sp>
        <p:sp>
          <p:nvSpPr>
            <p:cNvPr name="TextBox 17" id="17"/>
            <p:cNvSpPr txBox="true"/>
            <p:nvPr/>
          </p:nvSpPr>
          <p:spPr>
            <a:xfrm rot="0">
              <a:off x="13670775" y="-104775"/>
              <a:ext cx="804493" cy="998855"/>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4</a:t>
              </a:r>
            </a:p>
          </p:txBody>
        </p:sp>
        <p:sp>
          <p:nvSpPr>
            <p:cNvPr name="TextBox 18" id="18"/>
            <p:cNvSpPr txBox="true"/>
            <p:nvPr/>
          </p:nvSpPr>
          <p:spPr>
            <a:xfrm rot="0">
              <a:off x="17891155" y="-104775"/>
              <a:ext cx="804493" cy="998855"/>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5</a:t>
              </a:r>
            </a:p>
          </p:txBody>
        </p:sp>
        <p:sp>
          <p:nvSpPr>
            <p:cNvPr name="AutoShape 19" id="19"/>
            <p:cNvSpPr/>
            <p:nvPr/>
          </p:nvSpPr>
          <p:spPr>
            <a:xfrm rot="0">
              <a:off x="804493" y="395393"/>
              <a:ext cx="3529461" cy="0"/>
            </a:xfrm>
            <a:prstGeom prst="line">
              <a:avLst/>
            </a:prstGeom>
            <a:ln cap="flat" w="38100">
              <a:solidFill>
                <a:srgbClr val="2B4B82"/>
              </a:solidFill>
              <a:prstDash val="solid"/>
              <a:headEnd type="none" len="sm" w="sm"/>
              <a:tailEnd type="none" len="sm" w="sm"/>
            </a:ln>
          </p:spPr>
        </p:sp>
        <p:sp>
          <p:nvSpPr>
            <p:cNvPr name="AutoShape 20" id="20"/>
            <p:cNvSpPr/>
            <p:nvPr/>
          </p:nvSpPr>
          <p:spPr>
            <a:xfrm rot="0">
              <a:off x="5397334" y="382693"/>
              <a:ext cx="3529461" cy="0"/>
            </a:xfrm>
            <a:prstGeom prst="line">
              <a:avLst/>
            </a:prstGeom>
            <a:ln cap="flat" w="38100">
              <a:solidFill>
                <a:srgbClr val="2B4B82"/>
              </a:solidFill>
              <a:prstDash val="solid"/>
              <a:headEnd type="none" len="sm" w="sm"/>
              <a:tailEnd type="none" len="sm" w="sm"/>
            </a:ln>
          </p:spPr>
        </p:sp>
        <p:sp>
          <p:nvSpPr>
            <p:cNvPr name="AutoShape 21" id="21"/>
            <p:cNvSpPr/>
            <p:nvPr/>
          </p:nvSpPr>
          <p:spPr>
            <a:xfrm rot="0">
              <a:off x="9980379" y="382693"/>
              <a:ext cx="3529461" cy="0"/>
            </a:xfrm>
            <a:prstGeom prst="line">
              <a:avLst/>
            </a:prstGeom>
            <a:ln cap="flat" w="38100">
              <a:solidFill>
                <a:srgbClr val="2B4B82"/>
              </a:solidFill>
              <a:prstDash val="solid"/>
              <a:headEnd type="none" len="sm" w="sm"/>
              <a:tailEnd type="none" len="sm" w="sm"/>
            </a:ln>
          </p:spPr>
        </p:sp>
        <p:sp>
          <p:nvSpPr>
            <p:cNvPr name="AutoShape 22" id="22"/>
            <p:cNvSpPr/>
            <p:nvPr/>
          </p:nvSpPr>
          <p:spPr>
            <a:xfrm rot="0">
              <a:off x="14361695" y="382693"/>
              <a:ext cx="3529461" cy="0"/>
            </a:xfrm>
            <a:prstGeom prst="line">
              <a:avLst/>
            </a:prstGeom>
            <a:ln cap="flat" w="38100">
              <a:solidFill>
                <a:srgbClr val="2B4B82"/>
              </a:solidFill>
              <a:prstDash val="solid"/>
              <a:headEnd type="none" len="sm" w="sm"/>
              <a:tailEnd type="none" len="sm" w="sm"/>
            </a:ln>
          </p:spPr>
        </p:sp>
      </p:grpSp>
      <p:sp>
        <p:nvSpPr>
          <p:cNvPr name="TextBox 23" id="23"/>
          <p:cNvSpPr txBox="true"/>
          <p:nvPr/>
        </p:nvSpPr>
        <p:spPr>
          <a:xfrm rot="0">
            <a:off x="11278579" y="5354105"/>
            <a:ext cx="2650654" cy="2024180"/>
          </a:xfrm>
          <a:prstGeom prst="rect">
            <a:avLst/>
          </a:prstGeom>
        </p:spPr>
        <p:txBody>
          <a:bodyPr anchor="t" rtlCol="false" tIns="0" lIns="0" bIns="0" rIns="0">
            <a:spAutoFit/>
          </a:bodyPr>
          <a:lstStyle/>
          <a:p>
            <a:pPr algn="ctr">
              <a:lnSpc>
                <a:spcPts val="2671"/>
              </a:lnSpc>
              <a:spcBef>
                <a:spcPct val="0"/>
              </a:spcBef>
            </a:pPr>
            <a:r>
              <a:rPr lang="en-US" sz="1907">
                <a:solidFill>
                  <a:srgbClr val="2B4B82"/>
                </a:solidFill>
                <a:latin typeface="Josefin Sans"/>
              </a:rPr>
              <a:t> C</a:t>
            </a:r>
            <a:r>
              <a:rPr lang="en-US" sz="1907">
                <a:solidFill>
                  <a:srgbClr val="2B4B82"/>
                </a:solidFill>
                <a:latin typeface="Josefin Sans"/>
              </a:rPr>
              <a:t>ác tính năng quản lý nội dung như xóa, sửa bài viết, và báo cáo nội dung bất hợp pháp hoặc spam.</a:t>
            </a:r>
          </a:p>
          <a:p>
            <a:pPr algn="ctr">
              <a:lnSpc>
                <a:spcPts val="2671"/>
              </a:lnSpc>
              <a:spcBef>
                <a:spcPct val="0"/>
              </a:spcBef>
            </a:pPr>
            <a:r>
              <a:rPr lang="en-US" sz="1907">
                <a:solidFill>
                  <a:srgbClr val="2B4B82"/>
                </a:solidFill>
                <a:latin typeface="Josefin Sans"/>
              </a:rPr>
              <a:t>dung:</a:t>
            </a:r>
          </a:p>
        </p:txBody>
      </p:sp>
      <p:sp>
        <p:nvSpPr>
          <p:cNvPr name="TextBox 24" id="24"/>
          <p:cNvSpPr txBox="true"/>
          <p:nvPr/>
        </p:nvSpPr>
        <p:spPr>
          <a:xfrm rot="0">
            <a:off x="11278579" y="4326146"/>
            <a:ext cx="2668473" cy="847270"/>
          </a:xfrm>
          <a:prstGeom prst="rect">
            <a:avLst/>
          </a:prstGeom>
        </p:spPr>
        <p:txBody>
          <a:bodyPr anchor="t" rtlCol="false" tIns="0" lIns="0" bIns="0" rIns="0">
            <a:spAutoFit/>
          </a:bodyPr>
          <a:lstStyle/>
          <a:p>
            <a:pPr algn="ctr">
              <a:lnSpc>
                <a:spcPts val="3344"/>
              </a:lnSpc>
            </a:pPr>
            <a:r>
              <a:rPr lang="en-US" sz="2389">
                <a:solidFill>
                  <a:srgbClr val="2B4B82"/>
                </a:solidFill>
                <a:latin typeface="Josefin Sans Bold"/>
              </a:rPr>
              <a:t>Quản lý nội dung được đăng tải</a:t>
            </a:r>
          </a:p>
        </p:txBody>
      </p:sp>
      <p:sp>
        <p:nvSpPr>
          <p:cNvPr name="TextBox 25" id="25"/>
          <p:cNvSpPr txBox="true"/>
          <p:nvPr/>
        </p:nvSpPr>
        <p:spPr>
          <a:xfrm rot="0">
            <a:off x="14775727" y="5532725"/>
            <a:ext cx="2459408" cy="2582441"/>
          </a:xfrm>
          <a:prstGeom prst="rect">
            <a:avLst/>
          </a:prstGeom>
        </p:spPr>
        <p:txBody>
          <a:bodyPr anchor="t" rtlCol="false" tIns="0" lIns="0" bIns="0" rIns="0">
            <a:spAutoFit/>
          </a:bodyPr>
          <a:lstStyle/>
          <a:p>
            <a:pPr algn="ctr">
              <a:lnSpc>
                <a:spcPts val="2940"/>
              </a:lnSpc>
            </a:pPr>
            <a:r>
              <a:rPr lang="en-US" sz="2100">
                <a:solidFill>
                  <a:srgbClr val="2B4B82"/>
                </a:solidFill>
                <a:latin typeface="Josefin Sans"/>
              </a:rPr>
              <a:t>Cung cấp tính năng tìm kiếm nâng cao và lọc để người dùng có thể tìm kiếm thông tin dễ dàng.</a:t>
            </a:r>
          </a:p>
          <a:p>
            <a:pPr algn="ctr">
              <a:lnSpc>
                <a:spcPts val="29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851762" y="1107504"/>
            <a:ext cx="3489749" cy="2861594"/>
          </a:xfrm>
          <a:custGeom>
            <a:avLst/>
            <a:gdLst/>
            <a:ahLst/>
            <a:cxnLst/>
            <a:rect r="r" b="b" t="t" l="l"/>
            <a:pathLst>
              <a:path h="2861594" w="3489749">
                <a:moveTo>
                  <a:pt x="0" y="0"/>
                </a:moveTo>
                <a:lnTo>
                  <a:pt x="3489749" y="0"/>
                </a:lnTo>
                <a:lnTo>
                  <a:pt x="3489749" y="2861593"/>
                </a:lnTo>
                <a:lnTo>
                  <a:pt x="0" y="2861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0793" y="4342477"/>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973577" y="933450"/>
            <a:ext cx="9285723" cy="1668780"/>
          </a:xfrm>
          <a:prstGeom prst="rect">
            <a:avLst/>
          </a:prstGeom>
        </p:spPr>
        <p:txBody>
          <a:bodyPr anchor="t" rtlCol="false" tIns="0" lIns="0" bIns="0" rIns="0">
            <a:spAutoFit/>
          </a:bodyPr>
          <a:lstStyle/>
          <a:p>
            <a:pPr>
              <a:lnSpc>
                <a:spcPts val="6719"/>
              </a:lnSpc>
            </a:pPr>
            <a:r>
              <a:rPr lang="en-US" sz="4800">
                <a:solidFill>
                  <a:srgbClr val="2B4B82"/>
                </a:solidFill>
                <a:latin typeface="Josefin Sans Bold"/>
              </a:rPr>
              <a:t>CMS sẵn dùng cho hệ thống diễn đàn</a:t>
            </a:r>
          </a:p>
        </p:txBody>
      </p:sp>
      <p:sp>
        <p:nvSpPr>
          <p:cNvPr name="TextBox 5" id="5"/>
          <p:cNvSpPr txBox="true"/>
          <p:nvPr/>
        </p:nvSpPr>
        <p:spPr>
          <a:xfrm rot="0">
            <a:off x="7973577" y="3686362"/>
            <a:ext cx="9285723" cy="4938395"/>
          </a:xfrm>
          <a:prstGeom prst="rect">
            <a:avLst/>
          </a:prstGeom>
        </p:spPr>
        <p:txBody>
          <a:bodyPr anchor="t" rtlCol="false" tIns="0" lIns="0" bIns="0" rIns="0">
            <a:spAutoFit/>
          </a:bodyPr>
          <a:lstStyle/>
          <a:p>
            <a:pPr marL="609918" indent="-304959" lvl="1">
              <a:lnSpc>
                <a:spcPts val="3955"/>
              </a:lnSpc>
              <a:buFont typeface="Arial"/>
              <a:buChar char="•"/>
            </a:pPr>
            <a:r>
              <a:rPr lang="en-US" sz="2825">
                <a:solidFill>
                  <a:srgbClr val="2B4B82"/>
                </a:solidFill>
                <a:latin typeface="Josefin Sans"/>
              </a:rPr>
              <a:t>phpBB: Một hệ thống diễn đàn mã nguồn mở, được phát triển bằng PHP và MySQL.</a:t>
            </a:r>
          </a:p>
          <a:p>
            <a:pPr marL="609918" indent="-304959" lvl="1">
              <a:lnSpc>
                <a:spcPts val="3955"/>
              </a:lnSpc>
              <a:buFont typeface="Arial"/>
              <a:buChar char="•"/>
            </a:pPr>
            <a:r>
              <a:rPr lang="en-US" sz="2825">
                <a:solidFill>
                  <a:srgbClr val="2B4B82"/>
                </a:solidFill>
                <a:latin typeface="Josefin Sans"/>
              </a:rPr>
              <a:t>bbPress: Một plugin diễn đàn mã nguồn mở dành cho WordPress.</a:t>
            </a:r>
          </a:p>
          <a:p>
            <a:pPr marL="609918" indent="-304959" lvl="1">
              <a:lnSpc>
                <a:spcPts val="3955"/>
              </a:lnSpc>
              <a:buFont typeface="Arial"/>
              <a:buChar char="•"/>
            </a:pPr>
            <a:r>
              <a:rPr lang="en-US" sz="2825">
                <a:solidFill>
                  <a:srgbClr val="2B4B82"/>
                </a:solidFill>
                <a:latin typeface="Josefin Sans"/>
              </a:rPr>
              <a:t>vBulletin: Một CMS diễn đàn thương mại phổ biến với nhiều tính năng cao cấp.</a:t>
            </a:r>
          </a:p>
          <a:p>
            <a:pPr marL="609918" indent="-304959" lvl="1">
              <a:lnSpc>
                <a:spcPts val="3955"/>
              </a:lnSpc>
              <a:buFont typeface="Arial"/>
              <a:buChar char="•"/>
            </a:pPr>
            <a:r>
              <a:rPr lang="en-US" sz="2825">
                <a:solidFill>
                  <a:srgbClr val="2B4B82"/>
                </a:solidFill>
                <a:latin typeface="Josefin Sans"/>
              </a:rPr>
              <a:t>Discourse: Một diễn đàn mã nguồn mở chú trọng vào trải nghiệm người dùng hiện đại và cộng đồng.</a:t>
            </a:r>
          </a:p>
          <a:p>
            <a:pPr>
              <a:lnSpc>
                <a:spcPts val="3955"/>
              </a:lnSpc>
            </a:pPr>
            <a:r>
              <a:rPr lang="en-US" sz="2825">
                <a:solidFill>
                  <a:srgbClr val="2B4B82"/>
                </a:solidFill>
                <a:latin typeface="Josefin Sans"/>
              </a:rPr>
              <a:t>     </a:t>
            </a:r>
            <a:r>
              <a:rPr lang="en-US" sz="2825">
                <a:solidFill>
                  <a:srgbClr val="2B4B82"/>
                </a:solidFill>
                <a:latin typeface="Josefin Sans Italics"/>
              </a:rPr>
              <a:t>=&gt;</a:t>
            </a:r>
            <a:r>
              <a:rPr lang="en-US" sz="2825">
                <a:solidFill>
                  <a:srgbClr val="2B4B82"/>
                </a:solidFill>
                <a:latin typeface="Josefin Sans Italics"/>
              </a:rPr>
              <a:t>Nhưng sử dụng wordpress vì thiết kế đẹp thân thiện với người dùng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89662" y="1751163"/>
            <a:ext cx="634992" cy="458349"/>
          </a:xfrm>
          <a:custGeom>
            <a:avLst/>
            <a:gdLst/>
            <a:ahLst/>
            <a:cxnLst/>
            <a:rect r="r" b="b" t="t" l="l"/>
            <a:pathLst>
              <a:path h="458349" w="634992">
                <a:moveTo>
                  <a:pt x="0" y="0"/>
                </a:moveTo>
                <a:lnTo>
                  <a:pt x="634991" y="0"/>
                </a:lnTo>
                <a:lnTo>
                  <a:pt x="634991" y="458349"/>
                </a:lnTo>
                <a:lnTo>
                  <a:pt x="0" y="4583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06648" y="1649522"/>
            <a:ext cx="504043" cy="661632"/>
          </a:xfrm>
          <a:custGeom>
            <a:avLst/>
            <a:gdLst/>
            <a:ahLst/>
            <a:cxnLst/>
            <a:rect r="r" b="b" t="t" l="l"/>
            <a:pathLst>
              <a:path h="661632" w="504043">
                <a:moveTo>
                  <a:pt x="0" y="0"/>
                </a:moveTo>
                <a:lnTo>
                  <a:pt x="504044" y="0"/>
                </a:lnTo>
                <a:lnTo>
                  <a:pt x="504044" y="661632"/>
                </a:lnTo>
                <a:lnTo>
                  <a:pt x="0" y="6616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797095" y="1700343"/>
            <a:ext cx="571419" cy="559990"/>
          </a:xfrm>
          <a:custGeom>
            <a:avLst/>
            <a:gdLst/>
            <a:ahLst/>
            <a:cxnLst/>
            <a:rect r="r" b="b" t="t" l="l"/>
            <a:pathLst>
              <a:path h="559990" w="571419">
                <a:moveTo>
                  <a:pt x="0" y="0"/>
                </a:moveTo>
                <a:lnTo>
                  <a:pt x="571419" y="0"/>
                </a:lnTo>
                <a:lnTo>
                  <a:pt x="571419" y="559990"/>
                </a:lnTo>
                <a:lnTo>
                  <a:pt x="0" y="5599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812059" y="1649522"/>
            <a:ext cx="441489" cy="661632"/>
          </a:xfrm>
          <a:custGeom>
            <a:avLst/>
            <a:gdLst/>
            <a:ahLst/>
            <a:cxnLst/>
            <a:rect r="r" b="b" t="t" l="l"/>
            <a:pathLst>
              <a:path h="661632" w="441489">
                <a:moveTo>
                  <a:pt x="0" y="0"/>
                </a:moveTo>
                <a:lnTo>
                  <a:pt x="441489" y="0"/>
                </a:lnTo>
                <a:lnTo>
                  <a:pt x="441489" y="661632"/>
                </a:lnTo>
                <a:lnTo>
                  <a:pt x="0" y="6616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291449" y="1696456"/>
            <a:ext cx="537826" cy="567762"/>
          </a:xfrm>
          <a:custGeom>
            <a:avLst/>
            <a:gdLst/>
            <a:ahLst/>
            <a:cxnLst/>
            <a:rect r="r" b="b" t="t" l="l"/>
            <a:pathLst>
              <a:path h="567762" w="537826">
                <a:moveTo>
                  <a:pt x="0" y="0"/>
                </a:moveTo>
                <a:lnTo>
                  <a:pt x="537826" y="0"/>
                </a:lnTo>
                <a:lnTo>
                  <a:pt x="537826" y="567763"/>
                </a:lnTo>
                <a:lnTo>
                  <a:pt x="0" y="5677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195299" y="1649522"/>
            <a:ext cx="589454" cy="661632"/>
          </a:xfrm>
          <a:custGeom>
            <a:avLst/>
            <a:gdLst/>
            <a:ahLst/>
            <a:cxnLst/>
            <a:rect r="r" b="b" t="t" l="l"/>
            <a:pathLst>
              <a:path h="661632" w="589454">
                <a:moveTo>
                  <a:pt x="0" y="0"/>
                </a:moveTo>
                <a:lnTo>
                  <a:pt x="589454" y="0"/>
                </a:lnTo>
                <a:lnTo>
                  <a:pt x="589454" y="661632"/>
                </a:lnTo>
                <a:lnTo>
                  <a:pt x="0" y="6616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8883940" y="8057366"/>
            <a:ext cx="640714" cy="498592"/>
          </a:xfrm>
          <a:custGeom>
            <a:avLst/>
            <a:gdLst/>
            <a:ahLst/>
            <a:cxnLst/>
            <a:rect r="r" b="b" t="t" l="l"/>
            <a:pathLst>
              <a:path h="498592" w="640714">
                <a:moveTo>
                  <a:pt x="0" y="0"/>
                </a:moveTo>
                <a:lnTo>
                  <a:pt x="640713" y="0"/>
                </a:lnTo>
                <a:lnTo>
                  <a:pt x="640713" y="498592"/>
                </a:lnTo>
                <a:lnTo>
                  <a:pt x="0" y="49859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0526344" y="7975846"/>
            <a:ext cx="264653" cy="661632"/>
          </a:xfrm>
          <a:custGeom>
            <a:avLst/>
            <a:gdLst/>
            <a:ahLst/>
            <a:cxnLst/>
            <a:rect r="r" b="b" t="t" l="l"/>
            <a:pathLst>
              <a:path h="661632" w="264653">
                <a:moveTo>
                  <a:pt x="0" y="0"/>
                </a:moveTo>
                <a:lnTo>
                  <a:pt x="264652" y="0"/>
                </a:lnTo>
                <a:lnTo>
                  <a:pt x="264652" y="661632"/>
                </a:lnTo>
                <a:lnTo>
                  <a:pt x="0" y="66163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1742609" y="8074092"/>
            <a:ext cx="680391" cy="465140"/>
          </a:xfrm>
          <a:custGeom>
            <a:avLst/>
            <a:gdLst/>
            <a:ahLst/>
            <a:cxnLst/>
            <a:rect r="r" b="b" t="t" l="l"/>
            <a:pathLst>
              <a:path h="465140" w="680391">
                <a:moveTo>
                  <a:pt x="0" y="0"/>
                </a:moveTo>
                <a:lnTo>
                  <a:pt x="680391" y="0"/>
                </a:lnTo>
                <a:lnTo>
                  <a:pt x="680391" y="465140"/>
                </a:lnTo>
                <a:lnTo>
                  <a:pt x="0" y="46514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4751180" y="8026575"/>
            <a:ext cx="563247" cy="560175"/>
          </a:xfrm>
          <a:custGeom>
            <a:avLst/>
            <a:gdLst/>
            <a:ahLst/>
            <a:cxnLst/>
            <a:rect r="r" b="b" t="t" l="l"/>
            <a:pathLst>
              <a:path h="560175" w="563247">
                <a:moveTo>
                  <a:pt x="0" y="0"/>
                </a:moveTo>
                <a:lnTo>
                  <a:pt x="563247" y="0"/>
                </a:lnTo>
                <a:lnTo>
                  <a:pt x="563247" y="560175"/>
                </a:lnTo>
                <a:lnTo>
                  <a:pt x="0" y="56017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3439464" y="7975846"/>
            <a:ext cx="241796" cy="661632"/>
          </a:xfrm>
          <a:custGeom>
            <a:avLst/>
            <a:gdLst/>
            <a:ahLst/>
            <a:cxnLst/>
            <a:rect r="r" b="b" t="t" l="l"/>
            <a:pathLst>
              <a:path h="661632" w="241796">
                <a:moveTo>
                  <a:pt x="0" y="0"/>
                </a:moveTo>
                <a:lnTo>
                  <a:pt x="241796" y="0"/>
                </a:lnTo>
                <a:lnTo>
                  <a:pt x="241796" y="661632"/>
                </a:lnTo>
                <a:lnTo>
                  <a:pt x="0" y="66163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6195299" y="8023189"/>
            <a:ext cx="589454" cy="566947"/>
          </a:xfrm>
          <a:custGeom>
            <a:avLst/>
            <a:gdLst/>
            <a:ahLst/>
            <a:cxnLst/>
            <a:rect r="r" b="b" t="t" l="l"/>
            <a:pathLst>
              <a:path h="566947" w="589454">
                <a:moveTo>
                  <a:pt x="0" y="0"/>
                </a:moveTo>
                <a:lnTo>
                  <a:pt x="589454" y="0"/>
                </a:lnTo>
                <a:lnTo>
                  <a:pt x="589454" y="566947"/>
                </a:lnTo>
                <a:lnTo>
                  <a:pt x="0" y="566947"/>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9016487" y="6394265"/>
            <a:ext cx="381341" cy="661632"/>
          </a:xfrm>
          <a:custGeom>
            <a:avLst/>
            <a:gdLst/>
            <a:ahLst/>
            <a:cxnLst/>
            <a:rect r="r" b="b" t="t" l="l"/>
            <a:pathLst>
              <a:path h="661632" w="381341">
                <a:moveTo>
                  <a:pt x="0" y="0"/>
                </a:moveTo>
                <a:lnTo>
                  <a:pt x="381341" y="0"/>
                </a:lnTo>
                <a:lnTo>
                  <a:pt x="381341" y="661632"/>
                </a:lnTo>
                <a:lnTo>
                  <a:pt x="0" y="66163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5" id="15"/>
          <p:cNvSpPr/>
          <p:nvPr/>
        </p:nvSpPr>
        <p:spPr>
          <a:xfrm flipH="false" flipV="false" rot="0">
            <a:off x="10427700" y="6394265"/>
            <a:ext cx="461939" cy="661632"/>
          </a:xfrm>
          <a:custGeom>
            <a:avLst/>
            <a:gdLst/>
            <a:ahLst/>
            <a:cxnLst/>
            <a:rect r="r" b="b" t="t" l="l"/>
            <a:pathLst>
              <a:path h="661632" w="461939">
                <a:moveTo>
                  <a:pt x="0" y="0"/>
                </a:moveTo>
                <a:lnTo>
                  <a:pt x="461940" y="0"/>
                </a:lnTo>
                <a:lnTo>
                  <a:pt x="461940" y="661632"/>
                </a:lnTo>
                <a:lnTo>
                  <a:pt x="0" y="661632"/>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6" id="16"/>
          <p:cNvSpPr/>
          <p:nvPr/>
        </p:nvSpPr>
        <p:spPr>
          <a:xfrm flipH="false" flipV="false" rot="0">
            <a:off x="11834392" y="6394265"/>
            <a:ext cx="496825" cy="661632"/>
          </a:xfrm>
          <a:custGeom>
            <a:avLst/>
            <a:gdLst/>
            <a:ahLst/>
            <a:cxnLst/>
            <a:rect r="r" b="b" t="t" l="l"/>
            <a:pathLst>
              <a:path h="661632" w="496825">
                <a:moveTo>
                  <a:pt x="0" y="0"/>
                </a:moveTo>
                <a:lnTo>
                  <a:pt x="496825" y="0"/>
                </a:lnTo>
                <a:lnTo>
                  <a:pt x="496825" y="661632"/>
                </a:lnTo>
                <a:lnTo>
                  <a:pt x="0" y="661632"/>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17" id="17"/>
          <p:cNvSpPr/>
          <p:nvPr/>
        </p:nvSpPr>
        <p:spPr>
          <a:xfrm flipH="false" flipV="false" rot="0">
            <a:off x="14777775" y="6394265"/>
            <a:ext cx="510058" cy="661632"/>
          </a:xfrm>
          <a:custGeom>
            <a:avLst/>
            <a:gdLst/>
            <a:ahLst/>
            <a:cxnLst/>
            <a:rect r="r" b="b" t="t" l="l"/>
            <a:pathLst>
              <a:path h="661632" w="510058">
                <a:moveTo>
                  <a:pt x="0" y="0"/>
                </a:moveTo>
                <a:lnTo>
                  <a:pt x="510058" y="0"/>
                </a:lnTo>
                <a:lnTo>
                  <a:pt x="510058" y="661632"/>
                </a:lnTo>
                <a:lnTo>
                  <a:pt x="0" y="661632"/>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Freeform 18" id="18"/>
          <p:cNvSpPr/>
          <p:nvPr/>
        </p:nvSpPr>
        <p:spPr>
          <a:xfrm flipH="false" flipV="false" rot="0">
            <a:off x="13414803" y="6394265"/>
            <a:ext cx="291118" cy="661632"/>
          </a:xfrm>
          <a:custGeom>
            <a:avLst/>
            <a:gdLst/>
            <a:ahLst/>
            <a:cxnLst/>
            <a:rect r="r" b="b" t="t" l="l"/>
            <a:pathLst>
              <a:path h="661632" w="291118">
                <a:moveTo>
                  <a:pt x="0" y="0"/>
                </a:moveTo>
                <a:lnTo>
                  <a:pt x="291118" y="0"/>
                </a:lnTo>
                <a:lnTo>
                  <a:pt x="291118" y="661632"/>
                </a:lnTo>
                <a:lnTo>
                  <a:pt x="0" y="661632"/>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p:spPr>
      </p:sp>
      <p:sp>
        <p:nvSpPr>
          <p:cNvPr name="Freeform 19" id="19"/>
          <p:cNvSpPr/>
          <p:nvPr/>
        </p:nvSpPr>
        <p:spPr>
          <a:xfrm flipH="false" flipV="false" rot="0">
            <a:off x="16232317" y="6467372"/>
            <a:ext cx="515418" cy="515418"/>
          </a:xfrm>
          <a:custGeom>
            <a:avLst/>
            <a:gdLst/>
            <a:ahLst/>
            <a:cxnLst/>
            <a:rect r="r" b="b" t="t" l="l"/>
            <a:pathLst>
              <a:path h="515418" w="515418">
                <a:moveTo>
                  <a:pt x="0" y="0"/>
                </a:moveTo>
                <a:lnTo>
                  <a:pt x="515418" y="0"/>
                </a:lnTo>
                <a:lnTo>
                  <a:pt x="515418" y="515418"/>
                </a:lnTo>
                <a:lnTo>
                  <a:pt x="0" y="515418"/>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p:spPr>
      </p:sp>
      <p:sp>
        <p:nvSpPr>
          <p:cNvPr name="Freeform 20" id="20"/>
          <p:cNvSpPr/>
          <p:nvPr/>
        </p:nvSpPr>
        <p:spPr>
          <a:xfrm flipH="false" flipV="false" rot="0">
            <a:off x="8908796" y="4852733"/>
            <a:ext cx="596723" cy="581534"/>
          </a:xfrm>
          <a:custGeom>
            <a:avLst/>
            <a:gdLst/>
            <a:ahLst/>
            <a:cxnLst/>
            <a:rect r="r" b="b" t="t" l="l"/>
            <a:pathLst>
              <a:path h="581534" w="596723">
                <a:moveTo>
                  <a:pt x="0" y="0"/>
                </a:moveTo>
                <a:lnTo>
                  <a:pt x="596723" y="0"/>
                </a:lnTo>
                <a:lnTo>
                  <a:pt x="596723" y="581534"/>
                </a:lnTo>
                <a:lnTo>
                  <a:pt x="0" y="581534"/>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p:spPr>
      </p:sp>
      <p:sp>
        <p:nvSpPr>
          <p:cNvPr name="Freeform 21" id="21"/>
          <p:cNvSpPr/>
          <p:nvPr/>
        </p:nvSpPr>
        <p:spPr>
          <a:xfrm flipH="false" flipV="false" rot="0">
            <a:off x="10415671" y="4812684"/>
            <a:ext cx="485999" cy="661632"/>
          </a:xfrm>
          <a:custGeom>
            <a:avLst/>
            <a:gdLst/>
            <a:ahLst/>
            <a:cxnLst/>
            <a:rect r="r" b="b" t="t" l="l"/>
            <a:pathLst>
              <a:path h="661632" w="485999">
                <a:moveTo>
                  <a:pt x="0" y="0"/>
                </a:moveTo>
                <a:lnTo>
                  <a:pt x="485998" y="0"/>
                </a:lnTo>
                <a:lnTo>
                  <a:pt x="485998" y="661632"/>
                </a:lnTo>
                <a:lnTo>
                  <a:pt x="0" y="661632"/>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sp>
        <p:nvSpPr>
          <p:cNvPr name="Freeform 22" id="22"/>
          <p:cNvSpPr/>
          <p:nvPr/>
        </p:nvSpPr>
        <p:spPr>
          <a:xfrm flipH="false" flipV="false" rot="0">
            <a:off x="11788679" y="4812684"/>
            <a:ext cx="588251" cy="661632"/>
          </a:xfrm>
          <a:custGeom>
            <a:avLst/>
            <a:gdLst/>
            <a:ahLst/>
            <a:cxnLst/>
            <a:rect r="r" b="b" t="t" l="l"/>
            <a:pathLst>
              <a:path h="661632" w="588251">
                <a:moveTo>
                  <a:pt x="0" y="0"/>
                </a:moveTo>
                <a:lnTo>
                  <a:pt x="588251" y="0"/>
                </a:lnTo>
                <a:lnTo>
                  <a:pt x="588251" y="661632"/>
                </a:lnTo>
                <a:lnTo>
                  <a:pt x="0" y="661632"/>
                </a:lnTo>
                <a:lnTo>
                  <a:pt x="0" y="0"/>
                </a:lnTo>
                <a:close/>
              </a:path>
            </a:pathLst>
          </a:custGeom>
          <a:blipFill>
            <a:blip r:embed="rId42">
              <a:extLst>
                <a:ext uri="{96DAC541-7B7A-43D3-8B79-37D633B846F1}">
                  <asvg:svgBlip xmlns:asvg="http://schemas.microsoft.com/office/drawing/2016/SVG/main" r:embed="rId43"/>
                </a:ext>
              </a:extLst>
            </a:blip>
            <a:stretch>
              <a:fillRect l="0" t="0" r="0" b="0"/>
            </a:stretch>
          </a:blipFill>
        </p:spPr>
      </p:sp>
      <p:sp>
        <p:nvSpPr>
          <p:cNvPr name="Freeform 23" id="23"/>
          <p:cNvSpPr/>
          <p:nvPr/>
        </p:nvSpPr>
        <p:spPr>
          <a:xfrm flipH="false" flipV="false" rot="0">
            <a:off x="14774166" y="4812684"/>
            <a:ext cx="517276" cy="661632"/>
          </a:xfrm>
          <a:custGeom>
            <a:avLst/>
            <a:gdLst/>
            <a:ahLst/>
            <a:cxnLst/>
            <a:rect r="r" b="b" t="t" l="l"/>
            <a:pathLst>
              <a:path h="661632" w="517276">
                <a:moveTo>
                  <a:pt x="0" y="0"/>
                </a:moveTo>
                <a:lnTo>
                  <a:pt x="517276" y="0"/>
                </a:lnTo>
                <a:lnTo>
                  <a:pt x="517276" y="661632"/>
                </a:lnTo>
                <a:lnTo>
                  <a:pt x="0" y="661632"/>
                </a:lnTo>
                <a:lnTo>
                  <a:pt x="0" y="0"/>
                </a:lnTo>
                <a:close/>
              </a:path>
            </a:pathLst>
          </a:custGeom>
          <a:blipFill>
            <a:blip r:embed="rId44">
              <a:extLst>
                <a:ext uri="{96DAC541-7B7A-43D3-8B79-37D633B846F1}">
                  <asvg:svgBlip xmlns:asvg="http://schemas.microsoft.com/office/drawing/2016/SVG/main" r:embed="rId45"/>
                </a:ext>
              </a:extLst>
            </a:blip>
            <a:stretch>
              <a:fillRect l="0" t="0" r="0" b="0"/>
            </a:stretch>
          </a:blipFill>
        </p:spPr>
      </p:sp>
      <p:sp>
        <p:nvSpPr>
          <p:cNvPr name="Freeform 24" id="24"/>
          <p:cNvSpPr/>
          <p:nvPr/>
        </p:nvSpPr>
        <p:spPr>
          <a:xfrm flipH="false" flipV="false" rot="0">
            <a:off x="13217063" y="4866364"/>
            <a:ext cx="686597" cy="554271"/>
          </a:xfrm>
          <a:custGeom>
            <a:avLst/>
            <a:gdLst/>
            <a:ahLst/>
            <a:cxnLst/>
            <a:rect r="r" b="b" t="t" l="l"/>
            <a:pathLst>
              <a:path h="554271" w="686597">
                <a:moveTo>
                  <a:pt x="0" y="0"/>
                </a:moveTo>
                <a:lnTo>
                  <a:pt x="686597" y="0"/>
                </a:lnTo>
                <a:lnTo>
                  <a:pt x="686597" y="554272"/>
                </a:lnTo>
                <a:lnTo>
                  <a:pt x="0" y="554272"/>
                </a:lnTo>
                <a:lnTo>
                  <a:pt x="0" y="0"/>
                </a:lnTo>
                <a:close/>
              </a:path>
            </a:pathLst>
          </a:custGeom>
          <a:blipFill>
            <a:blip r:embed="rId46">
              <a:extLst>
                <a:ext uri="{96DAC541-7B7A-43D3-8B79-37D633B846F1}">
                  <asvg:svgBlip xmlns:asvg="http://schemas.microsoft.com/office/drawing/2016/SVG/main" r:embed="rId47"/>
                </a:ext>
              </a:extLst>
            </a:blip>
            <a:stretch>
              <a:fillRect l="0" t="0" r="0" b="0"/>
            </a:stretch>
          </a:blipFill>
        </p:spPr>
      </p:sp>
      <p:sp>
        <p:nvSpPr>
          <p:cNvPr name="Freeform 25" id="25"/>
          <p:cNvSpPr/>
          <p:nvPr/>
        </p:nvSpPr>
        <p:spPr>
          <a:xfrm flipH="false" flipV="false" rot="0">
            <a:off x="16161947" y="4910863"/>
            <a:ext cx="656157" cy="465275"/>
          </a:xfrm>
          <a:custGeom>
            <a:avLst/>
            <a:gdLst/>
            <a:ahLst/>
            <a:cxnLst/>
            <a:rect r="r" b="b" t="t" l="l"/>
            <a:pathLst>
              <a:path h="465275" w="656157">
                <a:moveTo>
                  <a:pt x="0" y="0"/>
                </a:moveTo>
                <a:lnTo>
                  <a:pt x="656157" y="0"/>
                </a:lnTo>
                <a:lnTo>
                  <a:pt x="656157" y="465274"/>
                </a:lnTo>
                <a:lnTo>
                  <a:pt x="0" y="465274"/>
                </a:lnTo>
                <a:lnTo>
                  <a:pt x="0" y="0"/>
                </a:lnTo>
                <a:close/>
              </a:path>
            </a:pathLst>
          </a:custGeom>
          <a:blipFill>
            <a:blip r:embed="rId48">
              <a:extLst>
                <a:ext uri="{96DAC541-7B7A-43D3-8B79-37D633B846F1}">
                  <asvg:svgBlip xmlns:asvg="http://schemas.microsoft.com/office/drawing/2016/SVG/main" r:embed="rId49"/>
                </a:ext>
              </a:extLst>
            </a:blip>
            <a:stretch>
              <a:fillRect l="0" t="0" r="0" b="0"/>
            </a:stretch>
          </a:blipFill>
        </p:spPr>
      </p:sp>
      <p:sp>
        <p:nvSpPr>
          <p:cNvPr name="Freeform 26" id="26"/>
          <p:cNvSpPr/>
          <p:nvPr/>
        </p:nvSpPr>
        <p:spPr>
          <a:xfrm flipH="false" flipV="false" rot="0">
            <a:off x="8839584" y="3231103"/>
            <a:ext cx="735147" cy="661632"/>
          </a:xfrm>
          <a:custGeom>
            <a:avLst/>
            <a:gdLst/>
            <a:ahLst/>
            <a:cxnLst/>
            <a:rect r="r" b="b" t="t" l="l"/>
            <a:pathLst>
              <a:path h="661632" w="735147">
                <a:moveTo>
                  <a:pt x="0" y="0"/>
                </a:moveTo>
                <a:lnTo>
                  <a:pt x="735147" y="0"/>
                </a:lnTo>
                <a:lnTo>
                  <a:pt x="735147" y="661632"/>
                </a:lnTo>
                <a:lnTo>
                  <a:pt x="0" y="661632"/>
                </a:lnTo>
                <a:lnTo>
                  <a:pt x="0" y="0"/>
                </a:lnTo>
                <a:close/>
              </a:path>
            </a:pathLst>
          </a:custGeom>
          <a:blipFill>
            <a:blip r:embed="rId50">
              <a:extLst>
                <a:ext uri="{96DAC541-7B7A-43D3-8B79-37D633B846F1}">
                  <asvg:svgBlip xmlns:asvg="http://schemas.microsoft.com/office/drawing/2016/SVG/main" r:embed="rId51"/>
                </a:ext>
              </a:extLst>
            </a:blip>
            <a:stretch>
              <a:fillRect l="0" t="0" r="0" b="0"/>
            </a:stretch>
          </a:blipFill>
        </p:spPr>
      </p:sp>
      <p:sp>
        <p:nvSpPr>
          <p:cNvPr name="Freeform 27" id="27"/>
          <p:cNvSpPr/>
          <p:nvPr/>
        </p:nvSpPr>
        <p:spPr>
          <a:xfrm flipH="false" flipV="false" rot="0">
            <a:off x="10368794" y="3263915"/>
            <a:ext cx="579752" cy="596007"/>
          </a:xfrm>
          <a:custGeom>
            <a:avLst/>
            <a:gdLst/>
            <a:ahLst/>
            <a:cxnLst/>
            <a:rect r="r" b="b" t="t" l="l"/>
            <a:pathLst>
              <a:path h="596007" w="579752">
                <a:moveTo>
                  <a:pt x="0" y="0"/>
                </a:moveTo>
                <a:lnTo>
                  <a:pt x="579752" y="0"/>
                </a:lnTo>
                <a:lnTo>
                  <a:pt x="579752" y="596007"/>
                </a:lnTo>
                <a:lnTo>
                  <a:pt x="0" y="596007"/>
                </a:lnTo>
                <a:lnTo>
                  <a:pt x="0" y="0"/>
                </a:lnTo>
                <a:close/>
              </a:path>
            </a:pathLst>
          </a:custGeom>
          <a:blipFill>
            <a:blip r:embed="rId52">
              <a:extLst>
                <a:ext uri="{96DAC541-7B7A-43D3-8B79-37D633B846F1}">
                  <asvg:svgBlip xmlns:asvg="http://schemas.microsoft.com/office/drawing/2016/SVG/main" r:embed="rId53"/>
                </a:ext>
              </a:extLst>
            </a:blip>
            <a:stretch>
              <a:fillRect l="0" t="0" r="0" b="0"/>
            </a:stretch>
          </a:blipFill>
        </p:spPr>
      </p:sp>
      <p:sp>
        <p:nvSpPr>
          <p:cNvPr name="Freeform 28" id="28"/>
          <p:cNvSpPr/>
          <p:nvPr/>
        </p:nvSpPr>
        <p:spPr>
          <a:xfrm flipH="false" flipV="false" rot="0">
            <a:off x="11775296" y="3263915"/>
            <a:ext cx="615017" cy="596007"/>
          </a:xfrm>
          <a:custGeom>
            <a:avLst/>
            <a:gdLst/>
            <a:ahLst/>
            <a:cxnLst/>
            <a:rect r="r" b="b" t="t" l="l"/>
            <a:pathLst>
              <a:path h="596007" w="615017">
                <a:moveTo>
                  <a:pt x="0" y="0"/>
                </a:moveTo>
                <a:lnTo>
                  <a:pt x="615017" y="0"/>
                </a:lnTo>
                <a:lnTo>
                  <a:pt x="615017" y="596007"/>
                </a:lnTo>
                <a:lnTo>
                  <a:pt x="0" y="596007"/>
                </a:lnTo>
                <a:lnTo>
                  <a:pt x="0" y="0"/>
                </a:lnTo>
                <a:close/>
              </a:path>
            </a:pathLst>
          </a:custGeom>
          <a:blipFill>
            <a:blip r:embed="rId54">
              <a:extLst>
                <a:ext uri="{96DAC541-7B7A-43D3-8B79-37D633B846F1}">
                  <asvg:svgBlip xmlns:asvg="http://schemas.microsoft.com/office/drawing/2016/SVG/main" r:embed="rId55"/>
                </a:ext>
              </a:extLst>
            </a:blip>
            <a:stretch>
              <a:fillRect l="0" t="0" r="0" b="0"/>
            </a:stretch>
          </a:blipFill>
        </p:spPr>
      </p:sp>
      <p:sp>
        <p:nvSpPr>
          <p:cNvPr name="Freeform 29" id="29"/>
          <p:cNvSpPr/>
          <p:nvPr/>
        </p:nvSpPr>
        <p:spPr>
          <a:xfrm flipH="false" flipV="false" rot="0">
            <a:off x="14697723" y="3231103"/>
            <a:ext cx="670161" cy="661632"/>
          </a:xfrm>
          <a:custGeom>
            <a:avLst/>
            <a:gdLst/>
            <a:ahLst/>
            <a:cxnLst/>
            <a:rect r="r" b="b" t="t" l="l"/>
            <a:pathLst>
              <a:path h="661632" w="670161">
                <a:moveTo>
                  <a:pt x="0" y="0"/>
                </a:moveTo>
                <a:lnTo>
                  <a:pt x="670161" y="0"/>
                </a:lnTo>
                <a:lnTo>
                  <a:pt x="670161" y="661632"/>
                </a:lnTo>
                <a:lnTo>
                  <a:pt x="0" y="661632"/>
                </a:lnTo>
                <a:lnTo>
                  <a:pt x="0" y="0"/>
                </a:lnTo>
                <a:close/>
              </a:path>
            </a:pathLst>
          </a:custGeom>
          <a:blipFill>
            <a:blip r:embed="rId56">
              <a:extLst>
                <a:ext uri="{96DAC541-7B7A-43D3-8B79-37D633B846F1}">
                  <asvg:svgBlip xmlns:asvg="http://schemas.microsoft.com/office/drawing/2016/SVG/main" r:embed="rId57"/>
                </a:ext>
              </a:extLst>
            </a:blip>
            <a:stretch>
              <a:fillRect l="0" t="0" r="0" b="0"/>
            </a:stretch>
          </a:blipFill>
        </p:spPr>
      </p:sp>
      <p:sp>
        <p:nvSpPr>
          <p:cNvPr name="Freeform 30" id="30"/>
          <p:cNvSpPr/>
          <p:nvPr/>
        </p:nvSpPr>
        <p:spPr>
          <a:xfrm flipH="false" flipV="false" rot="0">
            <a:off x="13312550" y="3231103"/>
            <a:ext cx="495622" cy="661632"/>
          </a:xfrm>
          <a:custGeom>
            <a:avLst/>
            <a:gdLst/>
            <a:ahLst/>
            <a:cxnLst/>
            <a:rect r="r" b="b" t="t" l="l"/>
            <a:pathLst>
              <a:path h="661632" w="495622">
                <a:moveTo>
                  <a:pt x="0" y="0"/>
                </a:moveTo>
                <a:lnTo>
                  <a:pt x="495623" y="0"/>
                </a:lnTo>
                <a:lnTo>
                  <a:pt x="495623" y="661632"/>
                </a:lnTo>
                <a:lnTo>
                  <a:pt x="0" y="661632"/>
                </a:lnTo>
                <a:lnTo>
                  <a:pt x="0" y="0"/>
                </a:lnTo>
                <a:close/>
              </a:path>
            </a:pathLst>
          </a:custGeom>
          <a:blipFill>
            <a:blip r:embed="rId58">
              <a:extLst>
                <a:ext uri="{96DAC541-7B7A-43D3-8B79-37D633B846F1}">
                  <asvg:svgBlip xmlns:asvg="http://schemas.microsoft.com/office/drawing/2016/SVG/main" r:embed="rId59"/>
                </a:ext>
              </a:extLst>
            </a:blip>
            <a:stretch>
              <a:fillRect l="0" t="0" r="0" b="0"/>
            </a:stretch>
          </a:blipFill>
        </p:spPr>
      </p:sp>
      <p:sp>
        <p:nvSpPr>
          <p:cNvPr name="Freeform 31" id="31"/>
          <p:cNvSpPr/>
          <p:nvPr/>
        </p:nvSpPr>
        <p:spPr>
          <a:xfrm flipH="false" flipV="false" rot="0">
            <a:off x="16272890" y="3231103"/>
            <a:ext cx="434271" cy="661632"/>
          </a:xfrm>
          <a:custGeom>
            <a:avLst/>
            <a:gdLst/>
            <a:ahLst/>
            <a:cxnLst/>
            <a:rect r="r" b="b" t="t" l="l"/>
            <a:pathLst>
              <a:path h="661632" w="434271">
                <a:moveTo>
                  <a:pt x="0" y="0"/>
                </a:moveTo>
                <a:lnTo>
                  <a:pt x="434271" y="0"/>
                </a:lnTo>
                <a:lnTo>
                  <a:pt x="434271" y="661632"/>
                </a:lnTo>
                <a:lnTo>
                  <a:pt x="0" y="661632"/>
                </a:lnTo>
                <a:lnTo>
                  <a:pt x="0" y="0"/>
                </a:lnTo>
                <a:close/>
              </a:path>
            </a:pathLst>
          </a:custGeom>
          <a:blipFill>
            <a:blip r:embed="rId60">
              <a:extLst>
                <a:ext uri="{96DAC541-7B7A-43D3-8B79-37D633B846F1}">
                  <asvg:svgBlip xmlns:asvg="http://schemas.microsoft.com/office/drawing/2016/SVG/main" r:embed="rId61"/>
                </a:ext>
              </a:extLst>
            </a:blip>
            <a:stretch>
              <a:fillRect l="0" t="0" r="0" b="0"/>
            </a:stretch>
          </a:blipFill>
        </p:spPr>
      </p:sp>
      <p:grpSp>
        <p:nvGrpSpPr>
          <p:cNvPr name="Group 32" id="32"/>
          <p:cNvGrpSpPr/>
          <p:nvPr/>
        </p:nvGrpSpPr>
        <p:grpSpPr>
          <a:xfrm rot="0">
            <a:off x="196671" y="1035215"/>
            <a:ext cx="8343864" cy="8770841"/>
            <a:chOff x="0" y="0"/>
            <a:chExt cx="11125152" cy="11694455"/>
          </a:xfrm>
        </p:grpSpPr>
        <p:sp>
          <p:nvSpPr>
            <p:cNvPr name="TextBox 33" id="33"/>
            <p:cNvSpPr txBox="true"/>
            <p:nvPr/>
          </p:nvSpPr>
          <p:spPr>
            <a:xfrm rot="0">
              <a:off x="0" y="23516"/>
              <a:ext cx="11125152" cy="3738626"/>
            </a:xfrm>
            <a:prstGeom prst="rect">
              <a:avLst/>
            </a:prstGeom>
          </p:spPr>
          <p:txBody>
            <a:bodyPr anchor="t" rtlCol="false" tIns="0" lIns="0" bIns="0" rIns="0">
              <a:spAutoFit/>
            </a:bodyPr>
            <a:lstStyle/>
            <a:p>
              <a:pPr algn="l" marL="0" indent="0" lvl="0">
                <a:lnSpc>
                  <a:spcPts val="5528"/>
                </a:lnSpc>
                <a:spcBef>
                  <a:spcPct val="0"/>
                </a:spcBef>
              </a:pPr>
              <a:r>
                <a:rPr lang="en-US" sz="4850" spc="-53">
                  <a:solidFill>
                    <a:srgbClr val="2B4B82"/>
                  </a:solidFill>
                  <a:latin typeface="Josefin Sans Bold"/>
                </a:rPr>
                <a:t>Các CMS diễn đàn hiện tại có thể chưa thể cung cấp một số tính năng cao cấp cụ thể của dự án.</a:t>
              </a:r>
            </a:p>
          </p:txBody>
        </p:sp>
        <p:sp>
          <p:nvSpPr>
            <p:cNvPr name="TextBox 34" id="34"/>
            <p:cNvSpPr txBox="true"/>
            <p:nvPr/>
          </p:nvSpPr>
          <p:spPr>
            <a:xfrm rot="0">
              <a:off x="0" y="4088425"/>
              <a:ext cx="11125152" cy="7593965"/>
            </a:xfrm>
            <a:prstGeom prst="rect">
              <a:avLst/>
            </a:prstGeom>
          </p:spPr>
          <p:txBody>
            <a:bodyPr anchor="t" rtlCol="false" tIns="0" lIns="0" bIns="0" rIns="0">
              <a:spAutoFit/>
            </a:bodyPr>
            <a:lstStyle/>
            <a:p>
              <a:pPr>
                <a:lnSpc>
                  <a:spcPts val="3045"/>
                </a:lnSpc>
              </a:pPr>
              <a:r>
                <a:rPr lang="en-US" sz="2175">
                  <a:solidFill>
                    <a:srgbClr val="2B4B82"/>
                  </a:solidFill>
                  <a:latin typeface="Josefin Sans"/>
                </a:rPr>
                <a:t>Advanced Analytics and User Insights: Cung cấp phân tích sâu về hành vi người dùng và sở thích để cá nhân hóa trải nghiệm.</a:t>
              </a:r>
            </a:p>
            <a:p>
              <a:pPr>
                <a:lnSpc>
                  <a:spcPts val="3045"/>
                </a:lnSpc>
              </a:pPr>
            </a:p>
            <a:p>
              <a:pPr>
                <a:lnSpc>
                  <a:spcPts val="3045"/>
                </a:lnSpc>
              </a:pPr>
              <a:r>
                <a:rPr lang="en-US" sz="2175">
                  <a:solidFill>
                    <a:srgbClr val="2B4B82"/>
                  </a:solidFill>
                  <a:latin typeface="Josefin Sans"/>
                </a:rPr>
                <a:t>Integration with Emerging Technologies: Tích hợp dễ dàng với công nghệ mới như VR/AR, AI chatbots, hoặc hệ thống xác thực blockchain.</a:t>
              </a:r>
            </a:p>
            <a:p>
              <a:pPr>
                <a:lnSpc>
                  <a:spcPts val="3045"/>
                </a:lnSpc>
              </a:pPr>
            </a:p>
            <a:p>
              <a:pPr>
                <a:lnSpc>
                  <a:spcPts val="3045"/>
                </a:lnSpc>
              </a:pPr>
              <a:r>
                <a:rPr lang="en-US" sz="2175">
                  <a:solidFill>
                    <a:srgbClr val="2B4B82"/>
                  </a:solidFill>
                  <a:latin typeface="Josefin Sans"/>
                </a:rPr>
                <a:t>Monetization Tools: Cung cấp các công cụ tối ưu hóa việc kiếm tiền từ nội dung, chẳng hạn như tích hợp với các hệ thống quảng cáo hơn.</a:t>
              </a:r>
            </a:p>
            <a:p>
              <a:pPr>
                <a:lnSpc>
                  <a:spcPts val="3045"/>
                </a:lnSpc>
              </a:pPr>
            </a:p>
            <a:p>
              <a:pPr>
                <a:lnSpc>
                  <a:spcPts val="3045"/>
                </a:lnSpc>
              </a:pPr>
              <a:r>
                <a:rPr lang="en-US" sz="2175">
                  <a:solidFill>
                    <a:srgbClr val="2B4B82"/>
                  </a:solidFill>
                  <a:latin typeface="Josefin Sans"/>
                </a:rPr>
                <a:t>Community Management Tools: Các tính năng mạnh mẽ để quản lý cộng đồng, bao gồm việc tạo sự tham gia, tạo sự kết nối và quản lý xung đột.</a:t>
              </a:r>
            </a:p>
            <a:p>
              <a:pPr algn="l" marL="0" indent="0" lvl="0">
                <a:lnSpc>
                  <a:spcPts val="3045"/>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2237946" y="722319"/>
            <a:ext cx="14068425" cy="5724525"/>
          </a:xfrm>
          <a:custGeom>
            <a:avLst/>
            <a:gdLst/>
            <a:ahLst/>
            <a:cxnLst/>
            <a:rect r="r" b="b" t="t" l="l"/>
            <a:pathLst>
              <a:path h="5724525" w="14068425">
                <a:moveTo>
                  <a:pt x="0" y="0"/>
                </a:moveTo>
                <a:lnTo>
                  <a:pt x="14068425" y="0"/>
                </a:lnTo>
                <a:lnTo>
                  <a:pt x="14068425" y="5724525"/>
                </a:lnTo>
                <a:lnTo>
                  <a:pt x="0" y="5724525"/>
                </a:lnTo>
                <a:lnTo>
                  <a:pt x="0" y="0"/>
                </a:lnTo>
                <a:close/>
              </a:path>
            </a:pathLst>
          </a:custGeom>
          <a:blipFill>
            <a:blip r:embed="rId2"/>
            <a:stretch>
              <a:fillRect l="-18502" t="-5266" r="-48" b="-5382"/>
            </a:stretch>
          </a:blipFill>
        </p:spPr>
      </p:sp>
      <p:sp>
        <p:nvSpPr>
          <p:cNvPr name="TextBox 3" id="3"/>
          <p:cNvSpPr txBox="true"/>
          <p:nvPr/>
        </p:nvSpPr>
        <p:spPr>
          <a:xfrm rot="0">
            <a:off x="2722178" y="7092696"/>
            <a:ext cx="12843491" cy="2189431"/>
          </a:xfrm>
          <a:prstGeom prst="rect">
            <a:avLst/>
          </a:prstGeom>
        </p:spPr>
        <p:txBody>
          <a:bodyPr anchor="t" rtlCol="false" tIns="0" lIns="0" bIns="0" rIns="0">
            <a:spAutoFit/>
          </a:bodyPr>
          <a:lstStyle/>
          <a:p>
            <a:pPr algn="ctr">
              <a:lnSpc>
                <a:spcPts val="8551"/>
              </a:lnSpc>
            </a:pPr>
            <a:r>
              <a:rPr lang="en-US" sz="7179">
                <a:solidFill>
                  <a:srgbClr val="F7B4A7"/>
                </a:solidFill>
                <a:latin typeface="Josefin Sans Bold"/>
              </a:rPr>
              <a:t>NKTMForum</a:t>
            </a:r>
            <a:r>
              <a:rPr lang="en-US" sz="7179">
                <a:solidFill>
                  <a:srgbClr val="F7B4A7"/>
                </a:solidFill>
                <a:latin typeface="Josefin Sans Bold"/>
              </a:rPr>
              <a:t> được thiết kế trên CMS là worrdpress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51063" y="881539"/>
            <a:ext cx="6772275" cy="8524875"/>
          </a:xfrm>
          <a:custGeom>
            <a:avLst/>
            <a:gdLst/>
            <a:ahLst/>
            <a:cxnLst/>
            <a:rect r="r" b="b" t="t" l="l"/>
            <a:pathLst>
              <a:path h="8524875" w="6772275">
                <a:moveTo>
                  <a:pt x="0" y="0"/>
                </a:moveTo>
                <a:lnTo>
                  <a:pt x="6772275" y="0"/>
                </a:lnTo>
                <a:lnTo>
                  <a:pt x="6772275" y="8524875"/>
                </a:lnTo>
                <a:lnTo>
                  <a:pt x="0" y="8524875"/>
                </a:lnTo>
                <a:lnTo>
                  <a:pt x="0" y="0"/>
                </a:lnTo>
                <a:close/>
              </a:path>
            </a:pathLst>
          </a:custGeom>
          <a:blipFill>
            <a:blip r:embed="rId2"/>
            <a:stretch>
              <a:fillRect l="0" t="-1481" r="0" b="-1423"/>
            </a:stretch>
          </a:blipFill>
        </p:spPr>
      </p:sp>
      <p:sp>
        <p:nvSpPr>
          <p:cNvPr name="Freeform 3" id="3"/>
          <p:cNvSpPr/>
          <p:nvPr/>
        </p:nvSpPr>
        <p:spPr>
          <a:xfrm flipH="false" flipV="false" rot="0">
            <a:off x="7513110" y="4635741"/>
            <a:ext cx="89821" cy="89821"/>
          </a:xfrm>
          <a:custGeom>
            <a:avLst/>
            <a:gdLst/>
            <a:ahLst/>
            <a:cxnLst/>
            <a:rect r="r" b="b" t="t" l="l"/>
            <a:pathLst>
              <a:path h="89821" w="89821">
                <a:moveTo>
                  <a:pt x="0" y="0"/>
                </a:moveTo>
                <a:lnTo>
                  <a:pt x="89821" y="0"/>
                </a:lnTo>
                <a:lnTo>
                  <a:pt x="89821" y="89821"/>
                </a:lnTo>
                <a:lnTo>
                  <a:pt x="0" y="898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513110" y="5673652"/>
            <a:ext cx="89821" cy="89821"/>
          </a:xfrm>
          <a:custGeom>
            <a:avLst/>
            <a:gdLst/>
            <a:ahLst/>
            <a:cxnLst/>
            <a:rect r="r" b="b" t="t" l="l"/>
            <a:pathLst>
              <a:path h="89821" w="89821">
                <a:moveTo>
                  <a:pt x="0" y="0"/>
                </a:moveTo>
                <a:lnTo>
                  <a:pt x="89821" y="0"/>
                </a:lnTo>
                <a:lnTo>
                  <a:pt x="89821" y="89821"/>
                </a:lnTo>
                <a:lnTo>
                  <a:pt x="0" y="89821"/>
                </a:lnTo>
                <a:lnTo>
                  <a:pt x="0" y="0"/>
                </a:lnTo>
                <a:close/>
              </a:path>
            </a:pathLst>
          </a:custGeom>
          <a:blipFill>
            <a:blip r:embed="rId3">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513110" y="7230513"/>
            <a:ext cx="89821" cy="89821"/>
          </a:xfrm>
          <a:custGeom>
            <a:avLst/>
            <a:gdLst/>
            <a:ahLst/>
            <a:cxnLst/>
            <a:rect r="r" b="b" t="t" l="l"/>
            <a:pathLst>
              <a:path h="89821" w="89821">
                <a:moveTo>
                  <a:pt x="0" y="0"/>
                </a:moveTo>
                <a:lnTo>
                  <a:pt x="89821" y="0"/>
                </a:lnTo>
                <a:lnTo>
                  <a:pt x="89821" y="89821"/>
                </a:lnTo>
                <a:lnTo>
                  <a:pt x="0" y="89821"/>
                </a:lnTo>
                <a:lnTo>
                  <a:pt x="0" y="0"/>
                </a:lnTo>
                <a:close/>
              </a:path>
            </a:pathLst>
          </a:custGeom>
          <a:blipFill>
            <a:blip r:embed="rId3">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513110" y="8268424"/>
            <a:ext cx="89821" cy="89821"/>
          </a:xfrm>
          <a:custGeom>
            <a:avLst/>
            <a:gdLst/>
            <a:ahLst/>
            <a:cxnLst/>
            <a:rect r="r" b="b" t="t" l="l"/>
            <a:pathLst>
              <a:path h="89821" w="89821">
                <a:moveTo>
                  <a:pt x="0" y="0"/>
                </a:moveTo>
                <a:lnTo>
                  <a:pt x="89821" y="0"/>
                </a:lnTo>
                <a:lnTo>
                  <a:pt x="89821" y="89821"/>
                </a:lnTo>
                <a:lnTo>
                  <a:pt x="0" y="89821"/>
                </a:lnTo>
                <a:lnTo>
                  <a:pt x="0" y="0"/>
                </a:lnTo>
                <a:close/>
              </a:path>
            </a:pathLst>
          </a:custGeom>
          <a:blipFill>
            <a:blip r:embed="rId3">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762923" y="4403731"/>
            <a:ext cx="9912248" cy="4122049"/>
          </a:xfrm>
          <a:prstGeom prst="rect">
            <a:avLst/>
          </a:prstGeom>
        </p:spPr>
        <p:txBody>
          <a:bodyPr anchor="t" rtlCol="false" tIns="0" lIns="0" bIns="0" rIns="0">
            <a:spAutoFit/>
          </a:bodyPr>
          <a:lstStyle/>
          <a:p>
            <a:pPr algn="just">
              <a:lnSpc>
                <a:spcPts val="4086"/>
              </a:lnSpc>
            </a:pPr>
            <a:r>
              <a:rPr lang="en-US" sz="2959">
                <a:solidFill>
                  <a:srgbClr val="2B4B82"/>
                </a:solidFill>
                <a:latin typeface="Josefin Sans"/>
              </a:rPr>
              <a:t>Bóng đá: cập nhật tỉ số bóng đá, bảng tỉ số, và các thông tin bên lề,...</a:t>
            </a:r>
          </a:p>
          <a:p>
            <a:pPr algn="l">
              <a:lnSpc>
                <a:spcPts val="4086"/>
              </a:lnSpc>
            </a:pPr>
            <a:r>
              <a:rPr lang="en-US" sz="2959">
                <a:solidFill>
                  <a:srgbClr val="2B4B82"/>
                </a:solidFill>
                <a:latin typeface="Josefin Sans"/>
              </a:rPr>
              <a:t>Chứng khoán: những biến đổi của thị trường chứng khoán trong 24h qua, các tin tức liên quan về thị trường chứng khoán,..</a:t>
            </a:r>
          </a:p>
          <a:p>
            <a:pPr algn="just">
              <a:lnSpc>
                <a:spcPts val="4086"/>
              </a:lnSpc>
            </a:pPr>
            <a:r>
              <a:rPr lang="en-US" sz="2959">
                <a:solidFill>
                  <a:srgbClr val="2B4B82"/>
                </a:solidFill>
                <a:latin typeface="Josefin Sans"/>
              </a:rPr>
              <a:t>Tin tức: những tin nổi bật về các lĩnh vực chính trị, kinh tế,.. trong và ngoài nước.</a:t>
            </a:r>
          </a:p>
          <a:p>
            <a:pPr algn="l">
              <a:lnSpc>
                <a:spcPts val="4086"/>
              </a:lnSpc>
            </a:pPr>
            <a:r>
              <a:rPr lang="en-US" sz="2959">
                <a:solidFill>
                  <a:srgbClr val="2B4B82"/>
                </a:solidFill>
                <a:latin typeface="Josefin Sans"/>
              </a:rPr>
              <a:t>....</a:t>
            </a:r>
          </a:p>
        </p:txBody>
      </p:sp>
      <p:sp>
        <p:nvSpPr>
          <p:cNvPr name="TextBox 8" id="8"/>
          <p:cNvSpPr txBox="true"/>
          <p:nvPr/>
        </p:nvSpPr>
        <p:spPr>
          <a:xfrm rot="0">
            <a:off x="7683608" y="1592056"/>
            <a:ext cx="9958149" cy="1717977"/>
          </a:xfrm>
          <a:prstGeom prst="rect">
            <a:avLst/>
          </a:prstGeom>
        </p:spPr>
        <p:txBody>
          <a:bodyPr anchor="t" rtlCol="false" tIns="0" lIns="0" bIns="0" rIns="0">
            <a:spAutoFit/>
          </a:bodyPr>
          <a:lstStyle/>
          <a:p>
            <a:pPr algn="ctr">
              <a:lnSpc>
                <a:spcPts val="6995"/>
              </a:lnSpc>
            </a:pPr>
            <a:r>
              <a:rPr lang="en-US" sz="5029">
                <a:solidFill>
                  <a:srgbClr val="2B4B82"/>
                </a:solidFill>
                <a:latin typeface="Josefin Sans Bold"/>
              </a:rPr>
              <a:t>NKTMforum sẽ có nhiều lĩnh vực để trao đổi thông tin: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DAFv6X7OP30</dc:identifier>
  <dcterms:modified xsi:type="dcterms:W3CDTF">2011-08-01T06:04:30Z</dcterms:modified>
  <cp:revision>1</cp:revision>
  <dc:title>Forum</dc:title>
</cp:coreProperties>
</file>