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94" r:id="rId3"/>
    <p:sldId id="302" r:id="rId4"/>
    <p:sldId id="301" r:id="rId5"/>
    <p:sldId id="299" r:id="rId6"/>
    <p:sldId id="300" r:id="rId7"/>
    <p:sldId id="305" r:id="rId8"/>
    <p:sldId id="306" r:id="rId9"/>
    <p:sldId id="307" r:id="rId10"/>
    <p:sldId id="308" r:id="rId11"/>
    <p:sldId id="304" r:id="rId12"/>
    <p:sldId id="267" r:id="rId13"/>
    <p:sldId id="293" r:id="rId14"/>
    <p:sldId id="291" r:id="rId15"/>
    <p:sldId id="280" r:id="rId16"/>
    <p:sldId id="266" r:id="rId17"/>
    <p:sldId id="295" r:id="rId18"/>
    <p:sldId id="292" r:id="rId19"/>
    <p:sldId id="274" r:id="rId20"/>
    <p:sldId id="278" r:id="rId21"/>
    <p:sldId id="284" r:id="rId22"/>
    <p:sldId id="285" r:id="rId23"/>
    <p:sldId id="296" r:id="rId24"/>
    <p:sldId id="298" r:id="rId25"/>
    <p:sldId id="283" r:id="rId26"/>
    <p:sldId id="297" r:id="rId27"/>
    <p:sldId id="290" r:id="rId28"/>
    <p:sldId id="312"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8725E7-1313-4968-89A7-E6D28DE91FAB}">
          <p14:sldIdLst>
            <p14:sldId id="256"/>
            <p14:sldId id="294"/>
            <p14:sldId id="302"/>
            <p14:sldId id="301"/>
            <p14:sldId id="299"/>
            <p14:sldId id="300"/>
            <p14:sldId id="305"/>
            <p14:sldId id="306"/>
            <p14:sldId id="307"/>
            <p14:sldId id="308"/>
            <p14:sldId id="304"/>
            <p14:sldId id="267"/>
            <p14:sldId id="293"/>
            <p14:sldId id="291"/>
            <p14:sldId id="280"/>
            <p14:sldId id="266"/>
            <p14:sldId id="295"/>
            <p14:sldId id="292"/>
            <p14:sldId id="274"/>
            <p14:sldId id="278"/>
            <p14:sldId id="284"/>
            <p14:sldId id="285"/>
            <p14:sldId id="296"/>
            <p14:sldId id="298"/>
            <p14:sldId id="283"/>
            <p14:sldId id="297"/>
            <p14:sldId id="290"/>
            <p14:sldId id="312"/>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A7D4"/>
    <a:srgbClr val="FCC145"/>
    <a:srgbClr val="F1C4CC"/>
    <a:srgbClr val="E48999"/>
    <a:srgbClr val="AFDCD4"/>
    <a:srgbClr val="F5F5F5"/>
    <a:srgbClr val="ECECEC"/>
    <a:srgbClr val="5FB9A9"/>
    <a:srgbClr val="0066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4/4/2023</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26517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4/4/2023</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19170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4/4/2023</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6875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4/4/2023</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66474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4/4/2023</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346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4/4/2023</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75773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4/4/2023</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53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4/4/2023</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5083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4/4/2023</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4453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4/4/2023</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594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4/4/2023</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040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4/4/2023</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824728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357D6-C631-1715-318E-C06A8397D831}"/>
              </a:ext>
            </a:extLst>
          </p:cNvPr>
          <p:cNvSpPr>
            <a:spLocks noGrp="1"/>
          </p:cNvSpPr>
          <p:nvPr>
            <p:ph type="ctrTitle"/>
          </p:nvPr>
        </p:nvSpPr>
        <p:spPr>
          <a:xfrm>
            <a:off x="4703402" y="1841412"/>
            <a:ext cx="5162493" cy="2688020"/>
          </a:xfrm>
        </p:spPr>
        <p:txBody>
          <a:bodyPr>
            <a:noAutofit/>
          </a:bodyPr>
          <a:lstStyle/>
          <a:p>
            <a:pPr algn="l"/>
            <a:r>
              <a:rPr lang="en-US" sz="5200">
                <a:solidFill>
                  <a:schemeClr val="bg1"/>
                </a:solidFill>
                <a:latin typeface="Tw Cen MT" panose="020B0602020104020603" pitchFamily="34" charset="0"/>
                <a:cs typeface="Arial" panose="020B0604020202020204" pitchFamily="34" charset="0"/>
              </a:rPr>
              <a:t>Hoạt động kinh doanh superstore</a:t>
            </a:r>
          </a:p>
        </p:txBody>
      </p:sp>
      <p:sp>
        <p:nvSpPr>
          <p:cNvPr id="3" name="Subtitle 2">
            <a:extLst>
              <a:ext uri="{FF2B5EF4-FFF2-40B4-BE49-F238E27FC236}">
                <a16:creationId xmlns:a16="http://schemas.microsoft.com/office/drawing/2014/main" id="{6B55CAD9-23D9-D500-007E-0A50A6595497}"/>
              </a:ext>
            </a:extLst>
          </p:cNvPr>
          <p:cNvSpPr>
            <a:spLocks noGrp="1"/>
          </p:cNvSpPr>
          <p:nvPr>
            <p:ph type="subTitle" idx="1"/>
          </p:nvPr>
        </p:nvSpPr>
        <p:spPr>
          <a:xfrm>
            <a:off x="4703402" y="5206246"/>
            <a:ext cx="6433990" cy="1024128"/>
          </a:xfrm>
        </p:spPr>
        <p:txBody>
          <a:bodyPr>
            <a:normAutofit fontScale="77500" lnSpcReduction="20000"/>
          </a:bodyPr>
          <a:lstStyle/>
          <a:p>
            <a:pPr marL="571500" indent="-571500" algn="l">
              <a:buFont typeface="Wingdings" panose="05000000000000000000" pitchFamily="2" charset="2"/>
              <a:buChar char="Ø"/>
            </a:pPr>
            <a:r>
              <a:rPr lang="en-US" err="1">
                <a:solidFill>
                  <a:schemeClr val="tx1"/>
                </a:solidFill>
                <a:latin typeface="Tw Cen MT" panose="020B0602020104020603" pitchFamily="34" charset="0"/>
                <a:cs typeface="Arial" panose="020B0604020202020204" pitchFamily="34" charset="0"/>
              </a:rPr>
              <a:t>Giai</a:t>
            </a:r>
            <a:r>
              <a:rPr lang="en-US">
                <a:solidFill>
                  <a:schemeClr val="tx1"/>
                </a:solidFill>
                <a:latin typeface="Tw Cen MT" panose="020B0602020104020603" pitchFamily="34" charset="0"/>
                <a:cs typeface="Arial" panose="020B0604020202020204" pitchFamily="34" charset="0"/>
              </a:rPr>
              <a:t> </a:t>
            </a:r>
            <a:r>
              <a:rPr lang="en-US" err="1">
                <a:solidFill>
                  <a:schemeClr val="tx1"/>
                </a:solidFill>
                <a:latin typeface="Tw Cen MT" panose="020B0602020104020603" pitchFamily="34" charset="0"/>
                <a:cs typeface="Arial" panose="020B0604020202020204" pitchFamily="34" charset="0"/>
              </a:rPr>
              <a:t>đoạn</a:t>
            </a:r>
            <a:r>
              <a:rPr lang="en-US">
                <a:solidFill>
                  <a:schemeClr val="tx1"/>
                </a:solidFill>
                <a:latin typeface="Tw Cen MT" panose="020B0602020104020603" pitchFamily="34" charset="0"/>
                <a:cs typeface="Arial" panose="020B0604020202020204" pitchFamily="34" charset="0"/>
              </a:rPr>
              <a:t>: 2014 – 2018</a:t>
            </a:r>
          </a:p>
          <a:p>
            <a:pPr marL="571500" indent="-571500" algn="l">
              <a:buFont typeface="Wingdings" panose="05000000000000000000" pitchFamily="2" charset="2"/>
              <a:buChar char="Ø"/>
            </a:pPr>
            <a:r>
              <a:rPr lang="en-US" err="1">
                <a:solidFill>
                  <a:schemeClr val="tx1"/>
                </a:solidFill>
                <a:latin typeface="Tw Cen MT" panose="020B0602020104020603" pitchFamily="34" charset="0"/>
                <a:cs typeface="Arial" panose="020B0604020202020204" pitchFamily="34" charset="0"/>
              </a:rPr>
              <a:t>Quốc</a:t>
            </a:r>
            <a:r>
              <a:rPr lang="en-US">
                <a:solidFill>
                  <a:schemeClr val="tx1"/>
                </a:solidFill>
                <a:latin typeface="Tw Cen MT" panose="020B0602020104020603" pitchFamily="34" charset="0"/>
                <a:cs typeface="Arial" panose="020B0604020202020204" pitchFamily="34" charset="0"/>
              </a:rPr>
              <a:t> gia: Hoa Kỳ</a:t>
            </a:r>
          </a:p>
        </p:txBody>
      </p:sp>
      <p:pic>
        <p:nvPicPr>
          <p:cNvPr id="30" name="Picture 3" descr="Triangular abstract background">
            <a:extLst>
              <a:ext uri="{FF2B5EF4-FFF2-40B4-BE49-F238E27FC236}">
                <a16:creationId xmlns:a16="http://schemas.microsoft.com/office/drawing/2014/main" id="{C34DF05B-1AD4-AAE7-56E6-82F0699A3023}"/>
              </a:ext>
            </a:extLst>
          </p:cNvPr>
          <p:cNvPicPr>
            <a:picLocks noChangeAspect="1"/>
          </p:cNvPicPr>
          <p:nvPr/>
        </p:nvPicPr>
        <p:blipFill rotWithShape="1">
          <a:blip r:embed="rId2"/>
          <a:srcRect l="10856" r="17621" b="1"/>
          <a:stretch/>
        </p:blipFill>
        <p:spPr>
          <a:xfrm>
            <a:off x="20" y="1225106"/>
            <a:ext cx="4059915" cy="3788958"/>
          </a:xfrm>
          <a:prstGeom prst="rect">
            <a:avLst/>
          </a:prstGeom>
        </p:spPr>
      </p:pic>
    </p:spTree>
    <p:extLst>
      <p:ext uri="{BB962C8B-B14F-4D97-AF65-F5344CB8AC3E}">
        <p14:creationId xmlns:p14="http://schemas.microsoft.com/office/powerpoint/2010/main" val="2187272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D74B3C-64D5-F860-171A-833DA2CE323D}"/>
              </a:ext>
            </a:extLst>
          </p:cNvPr>
          <p:cNvSpPr/>
          <p:nvPr/>
        </p:nvSpPr>
        <p:spPr>
          <a:xfrm>
            <a:off x="-1" y="732898"/>
            <a:ext cx="45719"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pic>
        <p:nvPicPr>
          <p:cNvPr id="3" name="Picture 2">
            <a:extLst>
              <a:ext uri="{FF2B5EF4-FFF2-40B4-BE49-F238E27FC236}">
                <a16:creationId xmlns:a16="http://schemas.microsoft.com/office/drawing/2014/main" id="{4C79EA8D-6F20-92C2-FED7-265D66642E14}"/>
              </a:ext>
            </a:extLst>
          </p:cNvPr>
          <p:cNvPicPr>
            <a:picLocks noChangeAspect="1"/>
          </p:cNvPicPr>
          <p:nvPr/>
        </p:nvPicPr>
        <p:blipFill>
          <a:blip r:embed="rId2"/>
          <a:stretch>
            <a:fillRect/>
          </a:stretch>
        </p:blipFill>
        <p:spPr>
          <a:xfrm>
            <a:off x="299186" y="1222281"/>
            <a:ext cx="5943600" cy="3338195"/>
          </a:xfrm>
          <a:prstGeom prst="rect">
            <a:avLst/>
          </a:prstGeom>
        </p:spPr>
      </p:pic>
      <p:sp>
        <p:nvSpPr>
          <p:cNvPr id="4" name="TextBox 3">
            <a:extLst>
              <a:ext uri="{FF2B5EF4-FFF2-40B4-BE49-F238E27FC236}">
                <a16:creationId xmlns:a16="http://schemas.microsoft.com/office/drawing/2014/main" id="{92AF7D8A-5EDE-8EE8-9633-ECC91CA38FB5}"/>
              </a:ext>
            </a:extLst>
          </p:cNvPr>
          <p:cNvSpPr txBox="1"/>
          <p:nvPr/>
        </p:nvSpPr>
        <p:spPr>
          <a:xfrm>
            <a:off x="299186" y="4772377"/>
            <a:ext cx="11186961" cy="1082027"/>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a:effectLst/>
                <a:latin typeface="Tw Cen MT" panose="020B0602020104020603" pitchFamily="34" charset="0"/>
                <a:ea typeface="Calibri" panose="020F0502020204030204" pitchFamily="34" charset="0"/>
              </a:rPr>
              <a:t>Thực hiện Deployment các SSIS Package để khi thực hiện thêm dữ liệu vào database thì không cần phải chạy SSIS, chỉ cần thực hiện trong SQL Server</a:t>
            </a:r>
          </a:p>
          <a:p>
            <a:pPr marL="285750" indent="-285750">
              <a:lnSpc>
                <a:spcPct val="250000"/>
              </a:lnSpc>
              <a:buFont typeface="Arial" panose="020B0604020202020204" pitchFamily="34" charset="0"/>
              <a:buChar char="•"/>
            </a:pPr>
            <a:r>
              <a:rPr lang="en-US" sz="1400">
                <a:latin typeface="Tw Cen MT" panose="020B0602020104020603" pitchFamily="34" charset="0"/>
              </a:rPr>
              <a:t>Thực hiện lần lượt cho bảng Staging và Các bảng Dim, Fact</a:t>
            </a:r>
          </a:p>
        </p:txBody>
      </p:sp>
      <p:sp>
        <p:nvSpPr>
          <p:cNvPr id="5" name="Rectangle 4">
            <a:extLst>
              <a:ext uri="{FF2B5EF4-FFF2-40B4-BE49-F238E27FC236}">
                <a16:creationId xmlns:a16="http://schemas.microsoft.com/office/drawing/2014/main" id="{84827A70-DEC2-2276-CA68-B3A190580C79}"/>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325811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3BD1-4185-E76F-AC51-D67E485780D9}"/>
              </a:ext>
            </a:extLst>
          </p:cNvPr>
          <p:cNvSpPr>
            <a:spLocks noGrp="1"/>
          </p:cNvSpPr>
          <p:nvPr>
            <p:ph type="title"/>
          </p:nvPr>
        </p:nvSpPr>
        <p:spPr/>
        <p:txBody>
          <a:bodyPr>
            <a:normAutofit/>
          </a:bodyPr>
          <a:lstStyle/>
          <a:p>
            <a:r>
              <a:rPr lang="en-US" sz="4800">
                <a:latin typeface="Tw Cen MT" panose="020B0602020104020603" pitchFamily="34" charset="0"/>
              </a:rPr>
              <a:t>Các phân tích</a:t>
            </a:r>
          </a:p>
        </p:txBody>
      </p:sp>
      <p:sp>
        <p:nvSpPr>
          <p:cNvPr id="3" name="Content Placeholder 2">
            <a:extLst>
              <a:ext uri="{FF2B5EF4-FFF2-40B4-BE49-F238E27FC236}">
                <a16:creationId xmlns:a16="http://schemas.microsoft.com/office/drawing/2014/main" id="{9F3595EA-C14A-FC4A-17F4-325BA0B754DE}"/>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a:latin typeface="Tw Cen MT" panose="020B0602020104020603" pitchFamily="34" charset="0"/>
              </a:rPr>
              <a:t>Overview</a:t>
            </a:r>
          </a:p>
          <a:p>
            <a:pPr marL="342900" indent="-342900">
              <a:buFont typeface="Arial" panose="020B0604020202020204" pitchFamily="34" charset="0"/>
              <a:buChar char="•"/>
            </a:pPr>
            <a:r>
              <a:rPr lang="en-US" sz="2400">
                <a:latin typeface="Tw Cen MT" panose="020B0602020104020603" pitchFamily="34" charset="0"/>
              </a:rPr>
              <a:t>Customer</a:t>
            </a:r>
          </a:p>
          <a:p>
            <a:pPr marL="342900" indent="-342900">
              <a:buFont typeface="Arial" panose="020B0604020202020204" pitchFamily="34" charset="0"/>
              <a:buChar char="•"/>
            </a:pPr>
            <a:r>
              <a:rPr lang="en-US" sz="2400">
                <a:latin typeface="Tw Cen MT" panose="020B0602020104020603" pitchFamily="34" charset="0"/>
              </a:rPr>
              <a:t>Product</a:t>
            </a:r>
          </a:p>
        </p:txBody>
      </p:sp>
    </p:spTree>
    <p:extLst>
      <p:ext uri="{BB962C8B-B14F-4D97-AF65-F5344CB8AC3E}">
        <p14:creationId xmlns:p14="http://schemas.microsoft.com/office/powerpoint/2010/main" val="395898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112E-2AA5-4D15-F870-64AE58F5C397}"/>
              </a:ext>
            </a:extLst>
          </p:cNvPr>
          <p:cNvSpPr>
            <a:spLocks noGrp="1"/>
          </p:cNvSpPr>
          <p:nvPr>
            <p:ph type="title"/>
          </p:nvPr>
        </p:nvSpPr>
        <p:spPr/>
        <p:txBody>
          <a:bodyPr>
            <a:normAutofit/>
          </a:bodyPr>
          <a:lstStyle/>
          <a:p>
            <a:r>
              <a:rPr lang="en-US" sz="4800">
                <a:latin typeface="Tw Cen MT" panose="020B0602020104020603" pitchFamily="34" charset="0"/>
                <a:cs typeface="Arial" panose="020B0604020202020204" pitchFamily="34" charset="0"/>
              </a:rPr>
              <a:t>Overview</a:t>
            </a:r>
          </a:p>
        </p:txBody>
      </p:sp>
      <p:sp>
        <p:nvSpPr>
          <p:cNvPr id="3" name="Content Placeholder 2">
            <a:extLst>
              <a:ext uri="{FF2B5EF4-FFF2-40B4-BE49-F238E27FC236}">
                <a16:creationId xmlns:a16="http://schemas.microsoft.com/office/drawing/2014/main" id="{D22D72C5-FE68-9467-BAF0-2457CE4DA81C}"/>
              </a:ext>
            </a:extLst>
          </p:cNvPr>
          <p:cNvSpPr>
            <a:spLocks noGrp="1"/>
          </p:cNvSpPr>
          <p:nvPr>
            <p:ph idx="1"/>
          </p:nvPr>
        </p:nvSpPr>
        <p:spPr>
          <a:xfrm>
            <a:off x="960120" y="2587752"/>
            <a:ext cx="10268712" cy="1700784"/>
          </a:xfrm>
        </p:spPr>
        <p:txBody>
          <a:bodyPr/>
          <a:lstStyle/>
          <a:p>
            <a:pPr marL="457200" indent="-457200">
              <a:buFont typeface="Arial" panose="020B0604020202020204" pitchFamily="34" charset="0"/>
              <a:buChar char="•"/>
            </a:pPr>
            <a:r>
              <a:rPr lang="en-US" sz="2400">
                <a:latin typeface="Tw Cen MT" panose="020B0602020104020603" pitchFamily="34" charset="0"/>
                <a:cs typeface="Arial" panose="020B0604020202020204" pitchFamily="34" charset="0"/>
              </a:rPr>
              <a:t>Tổng quan trong bốn năm</a:t>
            </a:r>
          </a:p>
          <a:p>
            <a:pPr marL="457200" indent="-457200">
              <a:buFont typeface="Arial" panose="020B0604020202020204" pitchFamily="34" charset="0"/>
              <a:buChar char="•"/>
            </a:pPr>
            <a:r>
              <a:rPr lang="en-US" sz="2400">
                <a:latin typeface="Tw Cen MT" panose="020B0602020104020603" pitchFamily="34" charset="0"/>
                <a:cs typeface="Arial" panose="020B0604020202020204" pitchFamily="34" charset="0"/>
              </a:rPr>
              <a:t>Hoạt động kinh doanh so với năm trước</a:t>
            </a:r>
          </a:p>
          <a:p>
            <a:pPr marL="457200" indent="-457200">
              <a:buFont typeface="Arial" panose="020B0604020202020204" pitchFamily="34" charset="0"/>
              <a:buChar char="•"/>
            </a:pPr>
            <a:r>
              <a:rPr lang="en-US" sz="2400">
                <a:latin typeface="Tw Cen MT" panose="020B0602020104020603" pitchFamily="34" charset="0"/>
                <a:cs typeface="Arial" panose="020B0604020202020204" pitchFamily="34" charset="0"/>
              </a:rPr>
              <a:t>Doanh thu và lợi nhuận tại các bang</a:t>
            </a:r>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6390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8" descr="A picture containing text, clipart&#10;&#10;Description automatically generated">
            <a:extLst>
              <a:ext uri="{FF2B5EF4-FFF2-40B4-BE49-F238E27FC236}">
                <a16:creationId xmlns:a16="http://schemas.microsoft.com/office/drawing/2014/main" id="{751C698D-A6B3-AD0E-4F65-5D05DB9BF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78" y="2486570"/>
            <a:ext cx="603504" cy="468359"/>
          </a:xfrm>
          <a:prstGeom prst="rect">
            <a:avLst/>
          </a:prstGeom>
        </p:spPr>
      </p:pic>
      <p:cxnSp>
        <p:nvCxnSpPr>
          <p:cNvPr id="3" name="Straight Connector 2">
            <a:extLst>
              <a:ext uri="{FF2B5EF4-FFF2-40B4-BE49-F238E27FC236}">
                <a16:creationId xmlns:a16="http://schemas.microsoft.com/office/drawing/2014/main" id="{EAA96212-7C0A-F548-0C9A-55787DB30B0C}"/>
              </a:ext>
            </a:extLst>
          </p:cNvPr>
          <p:cNvCxnSpPr>
            <a:cxnSpLocks/>
          </p:cNvCxnSpPr>
          <p:nvPr/>
        </p:nvCxnSpPr>
        <p:spPr>
          <a:xfrm>
            <a:off x="3120190" y="1647588"/>
            <a:ext cx="33899" cy="4127570"/>
          </a:xfrm>
          <a:prstGeom prst="line">
            <a:avLst/>
          </a:prstGeom>
        </p:spPr>
        <p:style>
          <a:lnRef idx="1">
            <a:schemeClr val="accent5"/>
          </a:lnRef>
          <a:fillRef idx="0">
            <a:schemeClr val="accent5"/>
          </a:fillRef>
          <a:effectRef idx="0">
            <a:schemeClr val="accent5"/>
          </a:effectRef>
          <a:fontRef idx="minor">
            <a:schemeClr val="tx1"/>
          </a:fontRef>
        </p:style>
      </p:cxnSp>
      <p:cxnSp>
        <p:nvCxnSpPr>
          <p:cNvPr id="6" name="Straight Connector 5">
            <a:extLst>
              <a:ext uri="{FF2B5EF4-FFF2-40B4-BE49-F238E27FC236}">
                <a16:creationId xmlns:a16="http://schemas.microsoft.com/office/drawing/2014/main" id="{A62E4DDD-5229-2E7A-D23C-E091304A0B54}"/>
              </a:ext>
            </a:extLst>
          </p:cNvPr>
          <p:cNvCxnSpPr>
            <a:cxnSpLocks/>
          </p:cNvCxnSpPr>
          <p:nvPr/>
        </p:nvCxnSpPr>
        <p:spPr>
          <a:xfrm flipH="1">
            <a:off x="768928" y="3496822"/>
            <a:ext cx="2415430" cy="0"/>
          </a:xfrm>
          <a:prstGeom prst="line">
            <a:avLst/>
          </a:prstGeom>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B2E5CA49-4632-7EB6-74E2-77B5B440CEF9}"/>
              </a:ext>
            </a:extLst>
          </p:cNvPr>
          <p:cNvSpPr txBox="1"/>
          <p:nvPr/>
        </p:nvSpPr>
        <p:spPr>
          <a:xfrm>
            <a:off x="1512349" y="2417281"/>
            <a:ext cx="1148834" cy="338554"/>
          </a:xfrm>
          <a:prstGeom prst="rect">
            <a:avLst/>
          </a:prstGeom>
          <a:noFill/>
        </p:spPr>
        <p:txBody>
          <a:bodyPr wrap="square" rtlCol="0">
            <a:spAutoFit/>
          </a:bodyPr>
          <a:lstStyle/>
          <a:p>
            <a:pPr algn="ctr"/>
            <a:r>
              <a:rPr lang="en-US" sz="1600" b="1">
                <a:latin typeface="Tw Cen MT" panose="020B0602020104020603" pitchFamily="34" charset="0"/>
                <a:cs typeface="Arial" panose="020B0604020202020204" pitchFamily="34" charset="0"/>
              </a:rPr>
              <a:t>5008</a:t>
            </a:r>
          </a:p>
        </p:txBody>
      </p:sp>
      <p:sp>
        <p:nvSpPr>
          <p:cNvPr id="12" name="TextBox 11">
            <a:extLst>
              <a:ext uri="{FF2B5EF4-FFF2-40B4-BE49-F238E27FC236}">
                <a16:creationId xmlns:a16="http://schemas.microsoft.com/office/drawing/2014/main" id="{CC1A0308-FCCC-959E-E653-EBC92DEA30B9}"/>
              </a:ext>
            </a:extLst>
          </p:cNvPr>
          <p:cNvSpPr txBox="1"/>
          <p:nvPr/>
        </p:nvSpPr>
        <p:spPr>
          <a:xfrm>
            <a:off x="1321207" y="2720750"/>
            <a:ext cx="1531118" cy="276999"/>
          </a:xfrm>
          <a:prstGeom prst="rect">
            <a:avLst/>
          </a:prstGeom>
          <a:noFill/>
        </p:spPr>
        <p:txBody>
          <a:bodyPr wrap="square" rtlCol="0">
            <a:spAutoFit/>
          </a:bodyPr>
          <a:lstStyle/>
          <a:p>
            <a:pPr algn="ctr"/>
            <a:r>
              <a:rPr lang="en-US" sz="1200">
                <a:latin typeface="Tw Cen MT" panose="020B0602020104020603" pitchFamily="34" charset="0"/>
                <a:cs typeface="Arial" panose="020B0604020202020204" pitchFamily="34" charset="0"/>
              </a:rPr>
              <a:t>Số đơn hàng</a:t>
            </a:r>
          </a:p>
        </p:txBody>
      </p:sp>
      <p:sp>
        <p:nvSpPr>
          <p:cNvPr id="15" name="TextBox 14">
            <a:extLst>
              <a:ext uri="{FF2B5EF4-FFF2-40B4-BE49-F238E27FC236}">
                <a16:creationId xmlns:a16="http://schemas.microsoft.com/office/drawing/2014/main" id="{DEDA8EE4-89D4-5C94-CD40-D287F5C21177}"/>
              </a:ext>
            </a:extLst>
          </p:cNvPr>
          <p:cNvSpPr txBox="1"/>
          <p:nvPr/>
        </p:nvSpPr>
        <p:spPr>
          <a:xfrm>
            <a:off x="1525033" y="3955954"/>
            <a:ext cx="1148834" cy="338554"/>
          </a:xfrm>
          <a:prstGeom prst="rect">
            <a:avLst/>
          </a:prstGeom>
          <a:noFill/>
        </p:spPr>
        <p:txBody>
          <a:bodyPr wrap="square" rtlCol="0">
            <a:spAutoFit/>
          </a:bodyPr>
          <a:lstStyle/>
          <a:p>
            <a:pPr algn="ctr"/>
            <a:r>
              <a:rPr lang="en-US" sz="1600" b="1">
                <a:latin typeface="Tw Cen MT" panose="020B0602020104020603" pitchFamily="34" charset="0"/>
                <a:cs typeface="Arial" panose="020B0604020202020204" pitchFamily="34" charset="0"/>
              </a:rPr>
              <a:t>37860</a:t>
            </a:r>
          </a:p>
        </p:txBody>
      </p:sp>
      <p:sp>
        <p:nvSpPr>
          <p:cNvPr id="16" name="TextBox 15">
            <a:extLst>
              <a:ext uri="{FF2B5EF4-FFF2-40B4-BE49-F238E27FC236}">
                <a16:creationId xmlns:a16="http://schemas.microsoft.com/office/drawing/2014/main" id="{9B543DC9-3F72-9AAD-3072-6191D0EE7621}"/>
              </a:ext>
            </a:extLst>
          </p:cNvPr>
          <p:cNvSpPr txBox="1"/>
          <p:nvPr/>
        </p:nvSpPr>
        <p:spPr>
          <a:xfrm>
            <a:off x="1333891" y="4280534"/>
            <a:ext cx="1531118" cy="276999"/>
          </a:xfrm>
          <a:prstGeom prst="rect">
            <a:avLst/>
          </a:prstGeom>
          <a:noFill/>
        </p:spPr>
        <p:txBody>
          <a:bodyPr wrap="square" rtlCol="0">
            <a:spAutoFit/>
          </a:bodyPr>
          <a:lstStyle/>
          <a:p>
            <a:pPr algn="ctr"/>
            <a:r>
              <a:rPr lang="en-US" sz="1200">
                <a:latin typeface="Tw Cen MT" panose="020B0602020104020603" pitchFamily="34" charset="0"/>
                <a:cs typeface="Arial" panose="020B0604020202020204" pitchFamily="34" charset="0"/>
              </a:rPr>
              <a:t>Sản phẩm được bán</a:t>
            </a:r>
          </a:p>
        </p:txBody>
      </p:sp>
      <p:pic>
        <p:nvPicPr>
          <p:cNvPr id="17" name="Picture 16" descr="Icon&#10;&#10;Description automatically generated">
            <a:extLst>
              <a:ext uri="{FF2B5EF4-FFF2-40B4-BE49-F238E27FC236}">
                <a16:creationId xmlns:a16="http://schemas.microsoft.com/office/drawing/2014/main" id="{8BBED19D-2EFF-85E0-085B-08B819492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28" y="4046354"/>
            <a:ext cx="603503" cy="468359"/>
          </a:xfrm>
          <a:prstGeom prst="rect">
            <a:avLst/>
          </a:prstGeom>
        </p:spPr>
      </p:pic>
      <p:pic>
        <p:nvPicPr>
          <p:cNvPr id="18" name="Content Placeholder 58">
            <a:extLst>
              <a:ext uri="{FF2B5EF4-FFF2-40B4-BE49-F238E27FC236}">
                <a16:creationId xmlns:a16="http://schemas.microsoft.com/office/drawing/2014/main" id="{1FA36179-148A-E06F-1D02-319A4D90495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02892" y="2486570"/>
            <a:ext cx="607231" cy="468359"/>
          </a:xfrm>
          <a:prstGeom prst="rect">
            <a:avLst/>
          </a:prstGeom>
        </p:spPr>
      </p:pic>
      <p:sp>
        <p:nvSpPr>
          <p:cNvPr id="20" name="TextBox 19">
            <a:extLst>
              <a:ext uri="{FF2B5EF4-FFF2-40B4-BE49-F238E27FC236}">
                <a16:creationId xmlns:a16="http://schemas.microsoft.com/office/drawing/2014/main" id="{4EF3152F-027E-0F8A-3FF9-B3EBDAC6431D}"/>
              </a:ext>
            </a:extLst>
          </p:cNvPr>
          <p:cNvSpPr txBox="1"/>
          <p:nvPr/>
        </p:nvSpPr>
        <p:spPr>
          <a:xfrm>
            <a:off x="4215382" y="2414516"/>
            <a:ext cx="1148834" cy="338554"/>
          </a:xfrm>
          <a:prstGeom prst="rect">
            <a:avLst/>
          </a:prstGeom>
          <a:noFill/>
        </p:spPr>
        <p:txBody>
          <a:bodyPr wrap="square" rtlCol="0">
            <a:spAutoFit/>
          </a:bodyPr>
          <a:lstStyle/>
          <a:p>
            <a:pPr algn="ctr"/>
            <a:r>
              <a:rPr lang="en-US" sz="1600" b="1">
                <a:latin typeface="Tw Cen MT" panose="020B0602020104020603" pitchFamily="34" charset="0"/>
                <a:cs typeface="Arial" panose="020B0604020202020204" pitchFamily="34" charset="0"/>
              </a:rPr>
              <a:t>$ 2.3M</a:t>
            </a:r>
          </a:p>
        </p:txBody>
      </p:sp>
      <p:sp>
        <p:nvSpPr>
          <p:cNvPr id="21" name="TextBox 20">
            <a:extLst>
              <a:ext uri="{FF2B5EF4-FFF2-40B4-BE49-F238E27FC236}">
                <a16:creationId xmlns:a16="http://schemas.microsoft.com/office/drawing/2014/main" id="{9482E1E5-33BC-323A-10C5-98476BADDA1B}"/>
              </a:ext>
            </a:extLst>
          </p:cNvPr>
          <p:cNvSpPr txBox="1"/>
          <p:nvPr/>
        </p:nvSpPr>
        <p:spPr>
          <a:xfrm>
            <a:off x="4024240" y="2720750"/>
            <a:ext cx="1531118" cy="276999"/>
          </a:xfrm>
          <a:prstGeom prst="rect">
            <a:avLst/>
          </a:prstGeom>
          <a:noFill/>
        </p:spPr>
        <p:txBody>
          <a:bodyPr wrap="square" rtlCol="0">
            <a:spAutoFit/>
          </a:bodyPr>
          <a:lstStyle/>
          <a:p>
            <a:pPr algn="ctr"/>
            <a:r>
              <a:rPr lang="en-US" sz="1200">
                <a:latin typeface="Tw Cen MT" panose="020B0602020104020603" pitchFamily="34" charset="0"/>
                <a:cs typeface="Arial" panose="020B0604020202020204" pitchFamily="34" charset="0"/>
              </a:rPr>
              <a:t>Doanh thu</a:t>
            </a:r>
          </a:p>
        </p:txBody>
      </p:sp>
      <p:pic>
        <p:nvPicPr>
          <p:cNvPr id="22" name="Content Placeholder 58">
            <a:extLst>
              <a:ext uri="{FF2B5EF4-FFF2-40B4-BE49-F238E27FC236}">
                <a16:creationId xmlns:a16="http://schemas.microsoft.com/office/drawing/2014/main" id="{E9291D1D-91ED-6B39-EFA2-0137BCE68AB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702892" y="4089174"/>
            <a:ext cx="607231" cy="468359"/>
          </a:xfrm>
          <a:prstGeom prst="rect">
            <a:avLst/>
          </a:prstGeom>
        </p:spPr>
      </p:pic>
      <p:sp>
        <p:nvSpPr>
          <p:cNvPr id="24" name="TextBox 23">
            <a:extLst>
              <a:ext uri="{FF2B5EF4-FFF2-40B4-BE49-F238E27FC236}">
                <a16:creationId xmlns:a16="http://schemas.microsoft.com/office/drawing/2014/main" id="{7D48832D-0B72-1DEA-AB0A-2C5D4EAD6C47}"/>
              </a:ext>
            </a:extLst>
          </p:cNvPr>
          <p:cNvSpPr txBox="1"/>
          <p:nvPr/>
        </p:nvSpPr>
        <p:spPr>
          <a:xfrm>
            <a:off x="4211270" y="3992312"/>
            <a:ext cx="1148834" cy="338554"/>
          </a:xfrm>
          <a:prstGeom prst="rect">
            <a:avLst/>
          </a:prstGeom>
          <a:noFill/>
        </p:spPr>
        <p:txBody>
          <a:bodyPr wrap="square" rtlCol="0">
            <a:spAutoFit/>
          </a:bodyPr>
          <a:lstStyle/>
          <a:p>
            <a:pPr algn="ctr"/>
            <a:r>
              <a:rPr lang="en-US" sz="1600" b="1">
                <a:latin typeface="Tw Cen MT" panose="020B0602020104020603" pitchFamily="34" charset="0"/>
                <a:cs typeface="Arial" panose="020B0604020202020204" pitchFamily="34" charset="0"/>
              </a:rPr>
              <a:t>$ 286K</a:t>
            </a:r>
          </a:p>
        </p:txBody>
      </p:sp>
      <p:sp>
        <p:nvSpPr>
          <p:cNvPr id="25" name="TextBox 24">
            <a:extLst>
              <a:ext uri="{FF2B5EF4-FFF2-40B4-BE49-F238E27FC236}">
                <a16:creationId xmlns:a16="http://schemas.microsoft.com/office/drawing/2014/main" id="{81DCF639-8B12-7E44-AFD9-F70FF370F243}"/>
              </a:ext>
            </a:extLst>
          </p:cNvPr>
          <p:cNvSpPr txBox="1"/>
          <p:nvPr/>
        </p:nvSpPr>
        <p:spPr>
          <a:xfrm>
            <a:off x="4046347" y="4298546"/>
            <a:ext cx="1531118" cy="276999"/>
          </a:xfrm>
          <a:prstGeom prst="rect">
            <a:avLst/>
          </a:prstGeom>
          <a:noFill/>
        </p:spPr>
        <p:txBody>
          <a:bodyPr wrap="square" rtlCol="0">
            <a:spAutoFit/>
          </a:bodyPr>
          <a:lstStyle/>
          <a:p>
            <a:pPr algn="ctr"/>
            <a:r>
              <a:rPr lang="en-US" sz="1200">
                <a:latin typeface="Tw Cen MT" panose="020B0602020104020603" pitchFamily="34" charset="0"/>
                <a:cs typeface="Arial" panose="020B0604020202020204" pitchFamily="34" charset="0"/>
              </a:rPr>
              <a:t>Lợi nhuận</a:t>
            </a:r>
          </a:p>
        </p:txBody>
      </p:sp>
      <p:cxnSp>
        <p:nvCxnSpPr>
          <p:cNvPr id="14" name="Straight Connector 13">
            <a:extLst>
              <a:ext uri="{FF2B5EF4-FFF2-40B4-BE49-F238E27FC236}">
                <a16:creationId xmlns:a16="http://schemas.microsoft.com/office/drawing/2014/main" id="{08471173-FC5A-4E31-32C3-B6BFE609A4CD}"/>
              </a:ext>
            </a:extLst>
          </p:cNvPr>
          <p:cNvCxnSpPr>
            <a:cxnSpLocks/>
          </p:cNvCxnSpPr>
          <p:nvPr/>
        </p:nvCxnSpPr>
        <p:spPr>
          <a:xfrm flipH="1">
            <a:off x="3184358" y="3496822"/>
            <a:ext cx="2371000" cy="0"/>
          </a:xfrm>
          <a:prstGeom prst="line">
            <a:avLst/>
          </a:prstGeom>
        </p:spPr>
        <p:style>
          <a:lnRef idx="1">
            <a:schemeClr val="accent5"/>
          </a:lnRef>
          <a:fillRef idx="0">
            <a:schemeClr val="accent5"/>
          </a:fillRef>
          <a:effectRef idx="0">
            <a:schemeClr val="accent5"/>
          </a:effectRef>
          <a:fontRef idx="minor">
            <a:schemeClr val="tx1"/>
          </a:fontRef>
        </p:style>
      </p:cxnSp>
      <p:pic>
        <p:nvPicPr>
          <p:cNvPr id="27" name="Picture 26" descr="Chart, bar chart&#10;&#10;Description automatically generated">
            <a:extLst>
              <a:ext uri="{FF2B5EF4-FFF2-40B4-BE49-F238E27FC236}">
                <a16:creationId xmlns:a16="http://schemas.microsoft.com/office/drawing/2014/main" id="{9CD7483A-D229-E49F-2FA0-A9CDE55F84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9421" y="1531133"/>
            <a:ext cx="4985088" cy="2105319"/>
          </a:xfrm>
          <a:prstGeom prst="rect">
            <a:avLst/>
          </a:prstGeom>
        </p:spPr>
      </p:pic>
      <p:pic>
        <p:nvPicPr>
          <p:cNvPr id="29" name="Picture 28" descr="Chart, line chart&#10;&#10;Description automatically generated">
            <a:extLst>
              <a:ext uri="{FF2B5EF4-FFF2-40B4-BE49-F238E27FC236}">
                <a16:creationId xmlns:a16="http://schemas.microsoft.com/office/drawing/2014/main" id="{C4E8BD2E-AD90-84B8-2AFD-8D90761FA5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9421" y="3783558"/>
            <a:ext cx="4985081" cy="2152950"/>
          </a:xfrm>
          <a:prstGeom prst="rect">
            <a:avLst/>
          </a:prstGeom>
        </p:spPr>
      </p:pic>
      <p:sp>
        <p:nvSpPr>
          <p:cNvPr id="30" name="Rectangle 29">
            <a:extLst>
              <a:ext uri="{FF2B5EF4-FFF2-40B4-BE49-F238E27FC236}">
                <a16:creationId xmlns:a16="http://schemas.microsoft.com/office/drawing/2014/main" id="{621DA63E-8A33-5417-6AD3-37D5FEF42BD5}"/>
              </a:ext>
            </a:extLst>
          </p:cNvPr>
          <p:cNvSpPr/>
          <p:nvPr/>
        </p:nvSpPr>
        <p:spPr>
          <a:xfrm>
            <a:off x="-1" y="732898"/>
            <a:ext cx="45719"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4" name="TextBox 3">
            <a:extLst>
              <a:ext uri="{FF2B5EF4-FFF2-40B4-BE49-F238E27FC236}">
                <a16:creationId xmlns:a16="http://schemas.microsoft.com/office/drawing/2014/main" id="{98BA3C2C-6DE0-1564-A1B3-D9C60A3A0D69}"/>
              </a:ext>
            </a:extLst>
          </p:cNvPr>
          <p:cNvSpPr txBox="1"/>
          <p:nvPr/>
        </p:nvSpPr>
        <p:spPr>
          <a:xfrm>
            <a:off x="768928" y="898176"/>
            <a:ext cx="3841481" cy="369332"/>
          </a:xfrm>
          <a:prstGeom prst="rect">
            <a:avLst/>
          </a:prstGeom>
          <a:noFill/>
        </p:spPr>
        <p:txBody>
          <a:bodyPr wrap="square" rtlCol="0">
            <a:spAutoFit/>
          </a:bodyPr>
          <a:lstStyle/>
          <a:p>
            <a:r>
              <a:rPr lang="en-US" sz="1800">
                <a:solidFill>
                  <a:srgbClr val="002060"/>
                </a:solidFill>
                <a:latin typeface="Tw Cen MT" panose="020B0602020104020603" pitchFamily="34" charset="0"/>
                <a:cs typeface="Arial" panose="020B0604020202020204" pitchFamily="34" charset="0"/>
              </a:rPr>
              <a:t>Tổng quan trong bốn năm</a:t>
            </a:r>
          </a:p>
        </p:txBody>
      </p:sp>
      <p:sp>
        <p:nvSpPr>
          <p:cNvPr id="5" name="Rectangle 4">
            <a:extLst>
              <a:ext uri="{FF2B5EF4-FFF2-40B4-BE49-F238E27FC236}">
                <a16:creationId xmlns:a16="http://schemas.microsoft.com/office/drawing/2014/main" id="{7E7B048E-DF3D-546B-FF47-BCBAA69D3FF6}"/>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340326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5AF0B2-0F66-E543-8A41-4100538B84F9}"/>
              </a:ext>
            </a:extLst>
          </p:cNvPr>
          <p:cNvSpPr/>
          <p:nvPr/>
        </p:nvSpPr>
        <p:spPr>
          <a:xfrm>
            <a:off x="866273" y="2807370"/>
            <a:ext cx="2045369" cy="2302042"/>
          </a:xfrm>
          <a:prstGeom prst="rect">
            <a:avLst/>
          </a:prstGeom>
          <a:solidFill>
            <a:srgbClr val="F5F5F5"/>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A1AAB6F-0B48-B52D-2C5E-42EA6A90BEA8}"/>
              </a:ext>
            </a:extLst>
          </p:cNvPr>
          <p:cNvSpPr txBox="1"/>
          <p:nvPr/>
        </p:nvSpPr>
        <p:spPr>
          <a:xfrm>
            <a:off x="866274" y="4801634"/>
            <a:ext cx="2045368" cy="307777"/>
          </a:xfrm>
          <a:prstGeom prst="rect">
            <a:avLst/>
          </a:prstGeom>
          <a:solidFill>
            <a:srgbClr val="5FB9A9"/>
          </a:solidFill>
        </p:spPr>
        <p:txBody>
          <a:bodyPr wrap="square" rtlCol="0">
            <a:spAutoFit/>
          </a:bodyPr>
          <a:lstStyle/>
          <a:p>
            <a:pPr algn="ctr"/>
            <a:r>
              <a:rPr lang="en-US" sz="1400">
                <a:solidFill>
                  <a:schemeClr val="bg1"/>
                </a:solidFill>
                <a:latin typeface="Tw Cen MT" panose="020B0602020104020603" pitchFamily="34" charset="0"/>
              </a:rPr>
              <a:t>Số đơn hàng</a:t>
            </a:r>
          </a:p>
        </p:txBody>
      </p:sp>
      <p:sp>
        <p:nvSpPr>
          <p:cNvPr id="30" name="TextBox 29">
            <a:extLst>
              <a:ext uri="{FF2B5EF4-FFF2-40B4-BE49-F238E27FC236}">
                <a16:creationId xmlns:a16="http://schemas.microsoft.com/office/drawing/2014/main" id="{BC7EC23B-397C-CE3C-1A72-4EF79548D9AB}"/>
              </a:ext>
            </a:extLst>
          </p:cNvPr>
          <p:cNvSpPr txBox="1"/>
          <p:nvPr/>
        </p:nvSpPr>
        <p:spPr>
          <a:xfrm>
            <a:off x="1259306" y="2887580"/>
            <a:ext cx="1106905" cy="369332"/>
          </a:xfrm>
          <a:prstGeom prst="rect">
            <a:avLst/>
          </a:prstGeom>
          <a:noFill/>
        </p:spPr>
        <p:txBody>
          <a:bodyPr wrap="square" rtlCol="0">
            <a:spAutoFit/>
          </a:bodyPr>
          <a:lstStyle/>
          <a:p>
            <a:pPr algn="ctr"/>
            <a:r>
              <a:rPr lang="en-US" b="1">
                <a:latin typeface="Tw Cen MT" panose="020B0602020104020603" pitchFamily="34" charset="0"/>
              </a:rPr>
              <a:t>1687</a:t>
            </a:r>
          </a:p>
        </p:txBody>
      </p:sp>
      <p:sp>
        <p:nvSpPr>
          <p:cNvPr id="31" name="TextBox 30">
            <a:extLst>
              <a:ext uri="{FF2B5EF4-FFF2-40B4-BE49-F238E27FC236}">
                <a16:creationId xmlns:a16="http://schemas.microsoft.com/office/drawing/2014/main" id="{CD891730-F429-5DE9-0DAF-AC14D64BEEC2}"/>
              </a:ext>
            </a:extLst>
          </p:cNvPr>
          <p:cNvSpPr txBox="1"/>
          <p:nvPr/>
        </p:nvSpPr>
        <p:spPr>
          <a:xfrm>
            <a:off x="986590" y="3449053"/>
            <a:ext cx="1780674" cy="529184"/>
          </a:xfrm>
          <a:prstGeom prst="rect">
            <a:avLst/>
          </a:prstGeom>
          <a:noFill/>
        </p:spPr>
        <p:txBody>
          <a:bodyPr wrap="square" rtlCol="0">
            <a:spAutoFit/>
          </a:bodyPr>
          <a:lstStyle/>
          <a:p>
            <a:pPr>
              <a:lnSpc>
                <a:spcPct val="150000"/>
              </a:lnSpc>
            </a:pPr>
            <a:r>
              <a:rPr lang="en-US" sz="1000" b="1">
                <a:latin typeface="Tw Cen MT" panose="020B0602020104020603" pitchFamily="34" charset="0"/>
              </a:rPr>
              <a:t>Previous</a:t>
            </a:r>
            <a:r>
              <a:rPr lang="en-US" sz="1000">
                <a:latin typeface="Tw Cen MT" panose="020B0602020104020603" pitchFamily="34" charset="0"/>
              </a:rPr>
              <a:t>    	   </a:t>
            </a:r>
            <a:r>
              <a:rPr lang="en-US" sz="1000" b="1">
                <a:latin typeface="Tw Cen MT" panose="020B0602020104020603" pitchFamily="34" charset="0"/>
              </a:rPr>
              <a:t>% Change</a:t>
            </a:r>
          </a:p>
          <a:p>
            <a:pPr>
              <a:lnSpc>
                <a:spcPct val="150000"/>
              </a:lnSpc>
            </a:pPr>
            <a:r>
              <a:rPr lang="en-US" sz="1000">
                <a:latin typeface="Tw Cen MT" panose="020B0602020104020603" pitchFamily="34" charset="0"/>
              </a:rPr>
              <a:t> 1314	     +28.39%</a:t>
            </a:r>
          </a:p>
        </p:txBody>
      </p:sp>
      <p:sp>
        <p:nvSpPr>
          <p:cNvPr id="33" name="TextBox 32">
            <a:extLst>
              <a:ext uri="{FF2B5EF4-FFF2-40B4-BE49-F238E27FC236}">
                <a16:creationId xmlns:a16="http://schemas.microsoft.com/office/drawing/2014/main" id="{C6DF1720-C859-58D1-15D3-DCC8ACD79A1F}"/>
              </a:ext>
            </a:extLst>
          </p:cNvPr>
          <p:cNvSpPr txBox="1"/>
          <p:nvPr/>
        </p:nvSpPr>
        <p:spPr>
          <a:xfrm>
            <a:off x="1363580" y="4236047"/>
            <a:ext cx="697831" cy="307777"/>
          </a:xfrm>
          <a:prstGeom prst="rect">
            <a:avLst/>
          </a:prstGeom>
          <a:noFill/>
        </p:spPr>
        <p:txBody>
          <a:bodyPr wrap="square" rtlCol="0">
            <a:spAutoFit/>
          </a:bodyPr>
          <a:lstStyle/>
          <a:p>
            <a:pPr algn="ctr"/>
            <a:r>
              <a:rPr lang="en-US" sz="1400" b="1" i="1">
                <a:latin typeface="Tw Cen MT" panose="020B0602020104020603" pitchFamily="34" charset="0"/>
              </a:rPr>
              <a:t>Trends</a:t>
            </a:r>
          </a:p>
        </p:txBody>
      </p:sp>
      <p:sp>
        <p:nvSpPr>
          <p:cNvPr id="34" name="Isosceles Triangle 33">
            <a:extLst>
              <a:ext uri="{FF2B5EF4-FFF2-40B4-BE49-F238E27FC236}">
                <a16:creationId xmlns:a16="http://schemas.microsoft.com/office/drawing/2014/main" id="{37D552AB-091E-EC94-78DA-809CF274E3A3}"/>
              </a:ext>
            </a:extLst>
          </p:cNvPr>
          <p:cNvSpPr/>
          <p:nvPr/>
        </p:nvSpPr>
        <p:spPr>
          <a:xfrm>
            <a:off x="2061411" y="4339390"/>
            <a:ext cx="112294" cy="130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3E4D2A-4C2D-11A8-AD7F-4B9C6CC1B49A}"/>
              </a:ext>
            </a:extLst>
          </p:cNvPr>
          <p:cNvSpPr/>
          <p:nvPr/>
        </p:nvSpPr>
        <p:spPr>
          <a:xfrm>
            <a:off x="3589424" y="2807369"/>
            <a:ext cx="2045369" cy="2302042"/>
          </a:xfrm>
          <a:prstGeom prst="rect">
            <a:avLst/>
          </a:prstGeom>
          <a:solidFill>
            <a:srgbClr val="F5F5F5"/>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F1F40C0-F3A9-D4E2-A71E-3A24C02AD291}"/>
              </a:ext>
            </a:extLst>
          </p:cNvPr>
          <p:cNvSpPr txBox="1"/>
          <p:nvPr/>
        </p:nvSpPr>
        <p:spPr>
          <a:xfrm>
            <a:off x="3589425" y="4801633"/>
            <a:ext cx="2045368" cy="307777"/>
          </a:xfrm>
          <a:prstGeom prst="rect">
            <a:avLst/>
          </a:prstGeom>
          <a:solidFill>
            <a:srgbClr val="89A7D4"/>
          </a:solidFill>
        </p:spPr>
        <p:txBody>
          <a:bodyPr wrap="square" rtlCol="0">
            <a:spAutoFit/>
          </a:bodyPr>
          <a:lstStyle/>
          <a:p>
            <a:pPr algn="ctr"/>
            <a:r>
              <a:rPr lang="en-US" sz="1400">
                <a:solidFill>
                  <a:schemeClr val="bg1"/>
                </a:solidFill>
                <a:latin typeface="Tw Cen MT" panose="020B0602020104020603" pitchFamily="34" charset="0"/>
              </a:rPr>
              <a:t>Sản phẩm bán ra</a:t>
            </a:r>
          </a:p>
        </p:txBody>
      </p:sp>
      <p:sp>
        <p:nvSpPr>
          <p:cNvPr id="37" name="TextBox 36">
            <a:extLst>
              <a:ext uri="{FF2B5EF4-FFF2-40B4-BE49-F238E27FC236}">
                <a16:creationId xmlns:a16="http://schemas.microsoft.com/office/drawing/2014/main" id="{07489B62-E0C8-2155-B09D-018578182293}"/>
              </a:ext>
            </a:extLst>
          </p:cNvPr>
          <p:cNvSpPr txBox="1"/>
          <p:nvPr/>
        </p:nvSpPr>
        <p:spPr>
          <a:xfrm>
            <a:off x="4034597" y="2911279"/>
            <a:ext cx="1106905" cy="369332"/>
          </a:xfrm>
          <a:prstGeom prst="rect">
            <a:avLst/>
          </a:prstGeom>
          <a:noFill/>
        </p:spPr>
        <p:txBody>
          <a:bodyPr wrap="square" rtlCol="0">
            <a:spAutoFit/>
          </a:bodyPr>
          <a:lstStyle/>
          <a:p>
            <a:pPr algn="ctr"/>
            <a:r>
              <a:rPr lang="en-US" b="1">
                <a:latin typeface="Tw Cen MT" panose="020B0602020104020603" pitchFamily="34" charset="0"/>
              </a:rPr>
              <a:t>12472</a:t>
            </a:r>
          </a:p>
        </p:txBody>
      </p:sp>
      <p:sp>
        <p:nvSpPr>
          <p:cNvPr id="38" name="TextBox 37">
            <a:extLst>
              <a:ext uri="{FF2B5EF4-FFF2-40B4-BE49-F238E27FC236}">
                <a16:creationId xmlns:a16="http://schemas.microsoft.com/office/drawing/2014/main" id="{9F97CD9D-71D1-D9E6-1AC6-66424852F9B7}"/>
              </a:ext>
            </a:extLst>
          </p:cNvPr>
          <p:cNvSpPr txBox="1"/>
          <p:nvPr/>
        </p:nvSpPr>
        <p:spPr>
          <a:xfrm>
            <a:off x="3709741" y="3449052"/>
            <a:ext cx="1780674" cy="529184"/>
          </a:xfrm>
          <a:prstGeom prst="rect">
            <a:avLst/>
          </a:prstGeom>
          <a:noFill/>
        </p:spPr>
        <p:txBody>
          <a:bodyPr wrap="square" rtlCol="0">
            <a:spAutoFit/>
          </a:bodyPr>
          <a:lstStyle/>
          <a:p>
            <a:pPr>
              <a:lnSpc>
                <a:spcPct val="150000"/>
              </a:lnSpc>
            </a:pPr>
            <a:r>
              <a:rPr lang="en-US" sz="1000" b="1">
                <a:latin typeface="Tw Cen MT" panose="020B0602020104020603" pitchFamily="34" charset="0"/>
              </a:rPr>
              <a:t>Previous</a:t>
            </a:r>
            <a:r>
              <a:rPr lang="en-US" sz="1000">
                <a:latin typeface="Tw Cen MT" panose="020B0602020104020603" pitchFamily="34" charset="0"/>
              </a:rPr>
              <a:t>    	   </a:t>
            </a:r>
            <a:r>
              <a:rPr lang="en-US" sz="1000" b="1">
                <a:latin typeface="Tw Cen MT" panose="020B0602020104020603" pitchFamily="34" charset="0"/>
              </a:rPr>
              <a:t>% Change</a:t>
            </a:r>
          </a:p>
          <a:p>
            <a:pPr>
              <a:lnSpc>
                <a:spcPct val="150000"/>
              </a:lnSpc>
            </a:pPr>
            <a:r>
              <a:rPr lang="en-US" sz="1000">
                <a:latin typeface="Tw Cen MT" panose="020B0602020104020603" pitchFamily="34" charset="0"/>
              </a:rPr>
              <a:t> 9828	     +26.9%</a:t>
            </a:r>
          </a:p>
        </p:txBody>
      </p:sp>
      <p:sp>
        <p:nvSpPr>
          <p:cNvPr id="39" name="TextBox 38">
            <a:extLst>
              <a:ext uri="{FF2B5EF4-FFF2-40B4-BE49-F238E27FC236}">
                <a16:creationId xmlns:a16="http://schemas.microsoft.com/office/drawing/2014/main" id="{E669A179-5B43-C92B-75BB-C721921D19E6}"/>
              </a:ext>
            </a:extLst>
          </p:cNvPr>
          <p:cNvSpPr txBox="1"/>
          <p:nvPr/>
        </p:nvSpPr>
        <p:spPr>
          <a:xfrm>
            <a:off x="4118815" y="4236046"/>
            <a:ext cx="697831" cy="307777"/>
          </a:xfrm>
          <a:prstGeom prst="rect">
            <a:avLst/>
          </a:prstGeom>
          <a:noFill/>
        </p:spPr>
        <p:txBody>
          <a:bodyPr wrap="square" rtlCol="0">
            <a:spAutoFit/>
          </a:bodyPr>
          <a:lstStyle/>
          <a:p>
            <a:pPr algn="ctr"/>
            <a:r>
              <a:rPr lang="en-US" sz="1400" b="1" i="1">
                <a:latin typeface="Tw Cen MT" panose="020B0602020104020603" pitchFamily="34" charset="0"/>
              </a:rPr>
              <a:t>Trends</a:t>
            </a:r>
          </a:p>
        </p:txBody>
      </p:sp>
      <p:sp>
        <p:nvSpPr>
          <p:cNvPr id="41" name="Rectangle 40">
            <a:extLst>
              <a:ext uri="{FF2B5EF4-FFF2-40B4-BE49-F238E27FC236}">
                <a16:creationId xmlns:a16="http://schemas.microsoft.com/office/drawing/2014/main" id="{FF5E7765-7C7A-12B1-1B87-1655BFA31C33}"/>
              </a:ext>
            </a:extLst>
          </p:cNvPr>
          <p:cNvSpPr/>
          <p:nvPr/>
        </p:nvSpPr>
        <p:spPr>
          <a:xfrm>
            <a:off x="6452934" y="2815390"/>
            <a:ext cx="2045369" cy="2302042"/>
          </a:xfrm>
          <a:prstGeom prst="rect">
            <a:avLst/>
          </a:prstGeom>
          <a:solidFill>
            <a:srgbClr val="F5F5F5"/>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FDF2AED7-262B-6A3F-C6FD-AAF7353110ED}"/>
              </a:ext>
            </a:extLst>
          </p:cNvPr>
          <p:cNvSpPr txBox="1"/>
          <p:nvPr/>
        </p:nvSpPr>
        <p:spPr>
          <a:xfrm>
            <a:off x="6452935" y="4809654"/>
            <a:ext cx="2045368" cy="307777"/>
          </a:xfrm>
          <a:prstGeom prst="rect">
            <a:avLst/>
          </a:prstGeom>
          <a:solidFill>
            <a:srgbClr val="E48999"/>
          </a:solidFill>
        </p:spPr>
        <p:txBody>
          <a:bodyPr wrap="square" rtlCol="0">
            <a:spAutoFit/>
          </a:bodyPr>
          <a:lstStyle/>
          <a:p>
            <a:pPr algn="ctr"/>
            <a:r>
              <a:rPr lang="en-US" sz="1400">
                <a:solidFill>
                  <a:schemeClr val="bg1"/>
                </a:solidFill>
                <a:latin typeface="Tw Cen MT" panose="020B0602020104020603" pitchFamily="34" charset="0"/>
              </a:rPr>
              <a:t>Doanh thu</a:t>
            </a:r>
          </a:p>
        </p:txBody>
      </p:sp>
      <p:sp>
        <p:nvSpPr>
          <p:cNvPr id="43" name="TextBox 42">
            <a:extLst>
              <a:ext uri="{FF2B5EF4-FFF2-40B4-BE49-F238E27FC236}">
                <a16:creationId xmlns:a16="http://schemas.microsoft.com/office/drawing/2014/main" id="{1EB595EA-8543-29BA-6EFB-CDADE84DB6AB}"/>
              </a:ext>
            </a:extLst>
          </p:cNvPr>
          <p:cNvSpPr txBox="1"/>
          <p:nvPr/>
        </p:nvSpPr>
        <p:spPr>
          <a:xfrm>
            <a:off x="6681537" y="2895600"/>
            <a:ext cx="1491915" cy="369332"/>
          </a:xfrm>
          <a:prstGeom prst="rect">
            <a:avLst/>
          </a:prstGeom>
          <a:noFill/>
        </p:spPr>
        <p:txBody>
          <a:bodyPr wrap="square" rtlCol="0">
            <a:spAutoFit/>
          </a:bodyPr>
          <a:lstStyle/>
          <a:p>
            <a:pPr algn="ctr"/>
            <a:r>
              <a:rPr lang="en-US" b="1">
                <a:latin typeface="Tw Cen MT" panose="020B0602020104020603" pitchFamily="34" charset="0"/>
              </a:rPr>
              <a:t>$ 733.18K</a:t>
            </a:r>
          </a:p>
        </p:txBody>
      </p:sp>
      <p:sp>
        <p:nvSpPr>
          <p:cNvPr id="44" name="TextBox 43">
            <a:extLst>
              <a:ext uri="{FF2B5EF4-FFF2-40B4-BE49-F238E27FC236}">
                <a16:creationId xmlns:a16="http://schemas.microsoft.com/office/drawing/2014/main" id="{CB3333C0-01F9-CCE2-16CB-514C8308E720}"/>
              </a:ext>
            </a:extLst>
          </p:cNvPr>
          <p:cNvSpPr txBox="1"/>
          <p:nvPr/>
        </p:nvSpPr>
        <p:spPr>
          <a:xfrm>
            <a:off x="6573251" y="3457073"/>
            <a:ext cx="1780674" cy="529184"/>
          </a:xfrm>
          <a:prstGeom prst="rect">
            <a:avLst/>
          </a:prstGeom>
          <a:noFill/>
        </p:spPr>
        <p:txBody>
          <a:bodyPr wrap="square" rtlCol="0">
            <a:spAutoFit/>
          </a:bodyPr>
          <a:lstStyle/>
          <a:p>
            <a:pPr>
              <a:lnSpc>
                <a:spcPct val="150000"/>
              </a:lnSpc>
            </a:pPr>
            <a:r>
              <a:rPr lang="en-US" sz="1000" b="1">
                <a:latin typeface="Tw Cen MT" panose="020B0602020104020603" pitchFamily="34" charset="0"/>
              </a:rPr>
              <a:t> Previous</a:t>
            </a:r>
            <a:r>
              <a:rPr lang="en-US" sz="1000">
                <a:latin typeface="Tw Cen MT" panose="020B0602020104020603" pitchFamily="34" charset="0"/>
              </a:rPr>
              <a:t>    	   </a:t>
            </a:r>
            <a:r>
              <a:rPr lang="en-US" sz="1000" b="1">
                <a:latin typeface="Tw Cen MT" panose="020B0602020104020603" pitchFamily="34" charset="0"/>
              </a:rPr>
              <a:t>% Change</a:t>
            </a:r>
          </a:p>
          <a:p>
            <a:pPr>
              <a:lnSpc>
                <a:spcPct val="150000"/>
              </a:lnSpc>
            </a:pPr>
            <a:r>
              <a:rPr lang="en-US" sz="1000">
                <a:latin typeface="Tw Cen MT" panose="020B0602020104020603" pitchFamily="34" charset="0"/>
              </a:rPr>
              <a:t>$ 609.13K	     +20.36%</a:t>
            </a:r>
          </a:p>
        </p:txBody>
      </p:sp>
      <p:sp>
        <p:nvSpPr>
          <p:cNvPr id="45" name="TextBox 44">
            <a:extLst>
              <a:ext uri="{FF2B5EF4-FFF2-40B4-BE49-F238E27FC236}">
                <a16:creationId xmlns:a16="http://schemas.microsoft.com/office/drawing/2014/main" id="{206A4DCF-7D1D-2ED1-AFCE-6D48E935C2A1}"/>
              </a:ext>
            </a:extLst>
          </p:cNvPr>
          <p:cNvSpPr txBox="1"/>
          <p:nvPr/>
        </p:nvSpPr>
        <p:spPr>
          <a:xfrm>
            <a:off x="6950241" y="4244067"/>
            <a:ext cx="697831" cy="307777"/>
          </a:xfrm>
          <a:prstGeom prst="rect">
            <a:avLst/>
          </a:prstGeom>
          <a:noFill/>
        </p:spPr>
        <p:txBody>
          <a:bodyPr wrap="square" rtlCol="0">
            <a:spAutoFit/>
          </a:bodyPr>
          <a:lstStyle/>
          <a:p>
            <a:pPr algn="ctr"/>
            <a:r>
              <a:rPr lang="en-US" sz="1400" b="1" i="1">
                <a:latin typeface="Tw Cen MT" panose="020B0602020104020603" pitchFamily="34" charset="0"/>
              </a:rPr>
              <a:t>Trends</a:t>
            </a:r>
          </a:p>
        </p:txBody>
      </p:sp>
      <p:sp>
        <p:nvSpPr>
          <p:cNvPr id="47" name="Rectangle 46">
            <a:extLst>
              <a:ext uri="{FF2B5EF4-FFF2-40B4-BE49-F238E27FC236}">
                <a16:creationId xmlns:a16="http://schemas.microsoft.com/office/drawing/2014/main" id="{D59E2E7D-F2E1-F332-B7A3-DF69C7F73BA8}"/>
              </a:ext>
            </a:extLst>
          </p:cNvPr>
          <p:cNvSpPr/>
          <p:nvPr/>
        </p:nvSpPr>
        <p:spPr>
          <a:xfrm>
            <a:off x="9320463" y="2827215"/>
            <a:ext cx="2045369" cy="2302042"/>
          </a:xfrm>
          <a:prstGeom prst="rect">
            <a:avLst/>
          </a:prstGeom>
          <a:solidFill>
            <a:srgbClr val="F5F5F5"/>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8AADC4B7-8A5D-CB66-5FF2-D2481AAD8EC3}"/>
              </a:ext>
            </a:extLst>
          </p:cNvPr>
          <p:cNvSpPr txBox="1"/>
          <p:nvPr/>
        </p:nvSpPr>
        <p:spPr>
          <a:xfrm>
            <a:off x="9320464" y="4821479"/>
            <a:ext cx="2045368" cy="307777"/>
          </a:xfrm>
          <a:prstGeom prst="rect">
            <a:avLst/>
          </a:prstGeom>
          <a:solidFill>
            <a:schemeClr val="accent3">
              <a:lumMod val="60000"/>
              <a:lumOff val="40000"/>
            </a:schemeClr>
          </a:solidFill>
        </p:spPr>
        <p:txBody>
          <a:bodyPr wrap="square" rtlCol="0">
            <a:spAutoFit/>
          </a:bodyPr>
          <a:lstStyle/>
          <a:p>
            <a:pPr algn="ctr"/>
            <a:r>
              <a:rPr lang="en-US" sz="1400">
                <a:solidFill>
                  <a:schemeClr val="bg1"/>
                </a:solidFill>
                <a:latin typeface="Tw Cen MT" panose="020B0602020104020603" pitchFamily="34" charset="0"/>
              </a:rPr>
              <a:t>Lợi nhuận</a:t>
            </a:r>
          </a:p>
        </p:txBody>
      </p:sp>
      <p:sp>
        <p:nvSpPr>
          <p:cNvPr id="49" name="TextBox 48">
            <a:extLst>
              <a:ext uri="{FF2B5EF4-FFF2-40B4-BE49-F238E27FC236}">
                <a16:creationId xmlns:a16="http://schemas.microsoft.com/office/drawing/2014/main" id="{C55D6129-3202-880E-7B5A-3A5524736913}"/>
              </a:ext>
            </a:extLst>
          </p:cNvPr>
          <p:cNvSpPr txBox="1"/>
          <p:nvPr/>
        </p:nvSpPr>
        <p:spPr>
          <a:xfrm>
            <a:off x="9713496" y="2907425"/>
            <a:ext cx="1106905" cy="369332"/>
          </a:xfrm>
          <a:prstGeom prst="rect">
            <a:avLst/>
          </a:prstGeom>
          <a:noFill/>
        </p:spPr>
        <p:txBody>
          <a:bodyPr wrap="square" rtlCol="0">
            <a:spAutoFit/>
          </a:bodyPr>
          <a:lstStyle/>
          <a:p>
            <a:pPr algn="ctr"/>
            <a:r>
              <a:rPr lang="en-US" b="1">
                <a:latin typeface="Tw Cen MT" panose="020B0602020104020603" pitchFamily="34" charset="0"/>
              </a:rPr>
              <a:t>$ 93.42K</a:t>
            </a:r>
          </a:p>
        </p:txBody>
      </p:sp>
      <p:sp>
        <p:nvSpPr>
          <p:cNvPr id="50" name="TextBox 49">
            <a:extLst>
              <a:ext uri="{FF2B5EF4-FFF2-40B4-BE49-F238E27FC236}">
                <a16:creationId xmlns:a16="http://schemas.microsoft.com/office/drawing/2014/main" id="{0C553A43-4B16-501B-D355-E1B0ECB75A49}"/>
              </a:ext>
            </a:extLst>
          </p:cNvPr>
          <p:cNvSpPr txBox="1"/>
          <p:nvPr/>
        </p:nvSpPr>
        <p:spPr>
          <a:xfrm>
            <a:off x="9440780" y="3468898"/>
            <a:ext cx="1780674" cy="529184"/>
          </a:xfrm>
          <a:prstGeom prst="rect">
            <a:avLst/>
          </a:prstGeom>
          <a:noFill/>
        </p:spPr>
        <p:txBody>
          <a:bodyPr wrap="square" rtlCol="0">
            <a:spAutoFit/>
          </a:bodyPr>
          <a:lstStyle/>
          <a:p>
            <a:pPr>
              <a:lnSpc>
                <a:spcPct val="150000"/>
              </a:lnSpc>
            </a:pPr>
            <a:r>
              <a:rPr lang="en-US" sz="1000" b="1">
                <a:latin typeface="Tw Cen MT" panose="020B0602020104020603" pitchFamily="34" charset="0"/>
              </a:rPr>
              <a:t> Previous</a:t>
            </a:r>
            <a:r>
              <a:rPr lang="en-US" sz="1000">
                <a:latin typeface="Tw Cen MT" panose="020B0602020104020603" pitchFamily="34" charset="0"/>
              </a:rPr>
              <a:t>    	   </a:t>
            </a:r>
            <a:r>
              <a:rPr lang="en-US" sz="1000" b="1">
                <a:latin typeface="Tw Cen MT" panose="020B0602020104020603" pitchFamily="34" charset="0"/>
              </a:rPr>
              <a:t>% Change</a:t>
            </a:r>
          </a:p>
          <a:p>
            <a:pPr>
              <a:lnSpc>
                <a:spcPct val="150000"/>
              </a:lnSpc>
            </a:pPr>
            <a:r>
              <a:rPr lang="en-US" sz="1000">
                <a:latin typeface="Tw Cen MT" panose="020B0602020104020603" pitchFamily="34" charset="0"/>
              </a:rPr>
              <a:t>$ 81.77K	     +14.24%</a:t>
            </a:r>
          </a:p>
        </p:txBody>
      </p:sp>
      <p:sp>
        <p:nvSpPr>
          <p:cNvPr id="51" name="TextBox 50">
            <a:extLst>
              <a:ext uri="{FF2B5EF4-FFF2-40B4-BE49-F238E27FC236}">
                <a16:creationId xmlns:a16="http://schemas.microsoft.com/office/drawing/2014/main" id="{C515529E-F598-9C8B-A0FD-F2BF9741D07F}"/>
              </a:ext>
            </a:extLst>
          </p:cNvPr>
          <p:cNvSpPr txBox="1"/>
          <p:nvPr/>
        </p:nvSpPr>
        <p:spPr>
          <a:xfrm>
            <a:off x="9817770" y="4255892"/>
            <a:ext cx="697831" cy="307777"/>
          </a:xfrm>
          <a:prstGeom prst="rect">
            <a:avLst/>
          </a:prstGeom>
          <a:noFill/>
        </p:spPr>
        <p:txBody>
          <a:bodyPr wrap="square" rtlCol="0">
            <a:spAutoFit/>
          </a:bodyPr>
          <a:lstStyle/>
          <a:p>
            <a:pPr algn="ctr"/>
            <a:r>
              <a:rPr lang="en-US" sz="1400" b="1" i="1">
                <a:latin typeface="Tw Cen MT" panose="020B0602020104020603" pitchFamily="34" charset="0"/>
              </a:rPr>
              <a:t>Trends</a:t>
            </a:r>
          </a:p>
        </p:txBody>
      </p:sp>
      <p:sp>
        <p:nvSpPr>
          <p:cNvPr id="53" name="Rectangle 52">
            <a:extLst>
              <a:ext uri="{FF2B5EF4-FFF2-40B4-BE49-F238E27FC236}">
                <a16:creationId xmlns:a16="http://schemas.microsoft.com/office/drawing/2014/main" id="{507E5BD5-8F39-057B-F94A-89024124AF5B}"/>
              </a:ext>
            </a:extLst>
          </p:cNvPr>
          <p:cNvSpPr/>
          <p:nvPr/>
        </p:nvSpPr>
        <p:spPr>
          <a:xfrm>
            <a:off x="-1" y="732898"/>
            <a:ext cx="45719"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54" name="TextBox 53">
            <a:extLst>
              <a:ext uri="{FF2B5EF4-FFF2-40B4-BE49-F238E27FC236}">
                <a16:creationId xmlns:a16="http://schemas.microsoft.com/office/drawing/2014/main" id="{72D2647B-53D2-DBCD-C491-9D8A26DA398B}"/>
              </a:ext>
            </a:extLst>
          </p:cNvPr>
          <p:cNvSpPr txBox="1"/>
          <p:nvPr/>
        </p:nvSpPr>
        <p:spPr>
          <a:xfrm>
            <a:off x="866273" y="1521116"/>
            <a:ext cx="3841481" cy="369332"/>
          </a:xfrm>
          <a:prstGeom prst="rect">
            <a:avLst/>
          </a:prstGeom>
          <a:noFill/>
        </p:spPr>
        <p:txBody>
          <a:bodyPr wrap="square" rtlCol="0">
            <a:spAutoFit/>
          </a:bodyPr>
          <a:lstStyle/>
          <a:p>
            <a:r>
              <a:rPr lang="en-US">
                <a:solidFill>
                  <a:srgbClr val="002060"/>
                </a:solidFill>
                <a:latin typeface="Tw Cen MT" panose="020B0602020104020603" pitchFamily="34" charset="0"/>
                <a:cs typeface="Arial" panose="020B0604020202020204" pitchFamily="34" charset="0"/>
              </a:rPr>
              <a:t>Hoạt động kinh doanh so với năm trước</a:t>
            </a:r>
            <a:endParaRPr lang="en-US" sz="1800">
              <a:solidFill>
                <a:srgbClr val="002060"/>
              </a:solidFill>
              <a:latin typeface="Tw Cen MT" panose="020B0602020104020603" pitchFamily="34" charset="0"/>
              <a:cs typeface="Arial" panose="020B0604020202020204" pitchFamily="34" charset="0"/>
            </a:endParaRPr>
          </a:p>
        </p:txBody>
      </p:sp>
      <p:sp>
        <p:nvSpPr>
          <p:cNvPr id="55" name="Isosceles Triangle 54">
            <a:extLst>
              <a:ext uri="{FF2B5EF4-FFF2-40B4-BE49-F238E27FC236}">
                <a16:creationId xmlns:a16="http://schemas.microsoft.com/office/drawing/2014/main" id="{C484BBF7-124A-5DE3-DDED-6322D4523DAE}"/>
              </a:ext>
            </a:extLst>
          </p:cNvPr>
          <p:cNvSpPr/>
          <p:nvPr/>
        </p:nvSpPr>
        <p:spPr>
          <a:xfrm>
            <a:off x="4816646" y="4320533"/>
            <a:ext cx="112294" cy="130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F2B9B5B9-697C-C5A2-F62D-F06D7F152A12}"/>
              </a:ext>
            </a:extLst>
          </p:cNvPr>
          <p:cNvSpPr/>
          <p:nvPr/>
        </p:nvSpPr>
        <p:spPr>
          <a:xfrm>
            <a:off x="7648072" y="4339390"/>
            <a:ext cx="112294" cy="130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235DD94F-C505-5BA1-D0D2-2DC084331092}"/>
              </a:ext>
            </a:extLst>
          </p:cNvPr>
          <p:cNvSpPr/>
          <p:nvPr/>
        </p:nvSpPr>
        <p:spPr>
          <a:xfrm>
            <a:off x="10515601" y="4332668"/>
            <a:ext cx="112294" cy="130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ED02D34-F799-D4E8-74F0-F348B84C21C9}"/>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3709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7A995-2F01-5110-4469-AF76A6FD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878" y="2598658"/>
            <a:ext cx="3639312" cy="3210940"/>
          </a:xfrm>
          <a:prstGeom prst="rect">
            <a:avLst/>
          </a:prstGeom>
        </p:spPr>
      </p:pic>
      <p:pic>
        <p:nvPicPr>
          <p:cNvPr id="7" name="Picture 6">
            <a:extLst>
              <a:ext uri="{FF2B5EF4-FFF2-40B4-BE49-F238E27FC236}">
                <a16:creationId xmlns:a16="http://schemas.microsoft.com/office/drawing/2014/main" id="{FC088830-DCC1-70AC-171C-76FD66D9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629" y="2598658"/>
            <a:ext cx="3640053" cy="3210940"/>
          </a:xfrm>
          <a:prstGeom prst="rect">
            <a:avLst/>
          </a:prstGeom>
        </p:spPr>
      </p:pic>
      <p:sp>
        <p:nvSpPr>
          <p:cNvPr id="8" name="Rectangle 7">
            <a:extLst>
              <a:ext uri="{FF2B5EF4-FFF2-40B4-BE49-F238E27FC236}">
                <a16:creationId xmlns:a16="http://schemas.microsoft.com/office/drawing/2014/main" id="{8E7F9BE2-B8EA-4815-936D-141EDCFBEA49}"/>
              </a:ext>
            </a:extLst>
          </p:cNvPr>
          <p:cNvSpPr/>
          <p:nvPr/>
        </p:nvSpPr>
        <p:spPr>
          <a:xfrm>
            <a:off x="-1" y="732898"/>
            <a:ext cx="45720"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3" name="TextBox 2">
            <a:extLst>
              <a:ext uri="{FF2B5EF4-FFF2-40B4-BE49-F238E27FC236}">
                <a16:creationId xmlns:a16="http://schemas.microsoft.com/office/drawing/2014/main" id="{9594AAD1-9131-87C7-09DF-8A93804E79DF}"/>
              </a:ext>
            </a:extLst>
          </p:cNvPr>
          <p:cNvSpPr txBox="1"/>
          <p:nvPr/>
        </p:nvSpPr>
        <p:spPr>
          <a:xfrm>
            <a:off x="1151629" y="1299411"/>
            <a:ext cx="3640053" cy="369332"/>
          </a:xfrm>
          <a:prstGeom prst="rect">
            <a:avLst/>
          </a:prstGeom>
          <a:noFill/>
        </p:spPr>
        <p:txBody>
          <a:bodyPr wrap="square" rtlCol="0">
            <a:spAutoFit/>
          </a:bodyPr>
          <a:lstStyle/>
          <a:p>
            <a:r>
              <a:rPr lang="en-US" sz="1800">
                <a:solidFill>
                  <a:srgbClr val="002060"/>
                </a:solidFill>
                <a:latin typeface="Tw Cen MT" panose="020B0602020104020603" pitchFamily="34" charset="0"/>
                <a:cs typeface="Arial" panose="020B0604020202020204" pitchFamily="34" charset="0"/>
              </a:rPr>
              <a:t>Doanh thu và lợi nhuận tại các bang</a:t>
            </a:r>
          </a:p>
        </p:txBody>
      </p:sp>
      <p:sp>
        <p:nvSpPr>
          <p:cNvPr id="2" name="Rectangle 1">
            <a:extLst>
              <a:ext uri="{FF2B5EF4-FFF2-40B4-BE49-F238E27FC236}">
                <a16:creationId xmlns:a16="http://schemas.microsoft.com/office/drawing/2014/main" id="{2446179F-B58E-0EF0-9E51-3EE5934746B8}"/>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187971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FA67-2A66-0CA3-38E1-88BFEC1BCACE}"/>
              </a:ext>
            </a:extLst>
          </p:cNvPr>
          <p:cNvSpPr>
            <a:spLocks noGrp="1"/>
          </p:cNvSpPr>
          <p:nvPr>
            <p:ph type="title"/>
          </p:nvPr>
        </p:nvSpPr>
        <p:spPr/>
        <p:txBody>
          <a:bodyPr>
            <a:normAutofit/>
          </a:bodyPr>
          <a:lstStyle/>
          <a:p>
            <a:r>
              <a:rPr lang="en-US" sz="4800">
                <a:latin typeface="Tw Cen MT" panose="020B0602020104020603" pitchFamily="34" charset="0"/>
                <a:cs typeface="Arial" panose="020B0604020202020204" pitchFamily="34" charset="0"/>
              </a:rPr>
              <a:t>Customer</a:t>
            </a:r>
          </a:p>
        </p:txBody>
      </p:sp>
      <p:sp>
        <p:nvSpPr>
          <p:cNvPr id="3" name="Content Placeholder 2">
            <a:extLst>
              <a:ext uri="{FF2B5EF4-FFF2-40B4-BE49-F238E27FC236}">
                <a16:creationId xmlns:a16="http://schemas.microsoft.com/office/drawing/2014/main" id="{5E46AC22-BE85-EB62-F9AB-155299D8F1A0}"/>
              </a:ext>
            </a:extLst>
          </p:cNvPr>
          <p:cNvSpPr>
            <a:spLocks noGrp="1"/>
          </p:cNvSpPr>
          <p:nvPr>
            <p:ph idx="1"/>
          </p:nvPr>
        </p:nvSpPr>
        <p:spPr>
          <a:xfrm>
            <a:off x="960120" y="2587752"/>
            <a:ext cx="10268712" cy="4053680"/>
          </a:xfrm>
        </p:spPr>
        <p:txBody>
          <a:bodyPr>
            <a:normAutofit/>
          </a:bodyPr>
          <a:lstStyle/>
          <a:p>
            <a:pPr marL="342900" indent="-342900">
              <a:buFont typeface="Arial" panose="020B0604020202020204" pitchFamily="34" charset="0"/>
              <a:buChar char="•"/>
            </a:pPr>
            <a:r>
              <a:rPr lang="en-US" sz="2400">
                <a:latin typeface="Tw Cen MT" panose="020B0602020104020603" pitchFamily="34" charset="0"/>
                <a:cs typeface="Arial" panose="020B0604020202020204" pitchFamily="34" charset="0"/>
              </a:rPr>
              <a:t>Tổng quan khách hàng</a:t>
            </a:r>
          </a:p>
          <a:p>
            <a:pPr marL="342900" indent="-342900">
              <a:buFont typeface="Arial" panose="020B0604020202020204" pitchFamily="34" charset="0"/>
              <a:buChar char="•"/>
            </a:pPr>
            <a:r>
              <a:rPr lang="en-US" sz="2400">
                <a:latin typeface="Tw Cen MT" panose="020B0602020104020603" pitchFamily="34" charset="0"/>
                <a:cs typeface="Arial" panose="020B0604020202020204" pitchFamily="34" charset="0"/>
              </a:rPr>
              <a:t>Nhóm khách hàng Consumer</a:t>
            </a:r>
          </a:p>
          <a:p>
            <a:pPr marL="342900" indent="-342900">
              <a:buFont typeface="Arial" panose="020B0604020202020204" pitchFamily="34" charset="0"/>
              <a:buChar char="•"/>
            </a:pPr>
            <a:r>
              <a:rPr lang="en-US" sz="2400">
                <a:latin typeface="Tw Cen MT" panose="020B0602020104020603" pitchFamily="34" charset="0"/>
                <a:cs typeface="Arial" panose="020B0604020202020204" pitchFamily="34" charset="0"/>
              </a:rPr>
              <a:t>Các phương thức giao hàng</a:t>
            </a:r>
          </a:p>
          <a:p>
            <a:pPr marL="342900" indent="-342900">
              <a:buFont typeface="Arial" panose="020B0604020202020204" pitchFamily="34" charset="0"/>
              <a:buChar char="•"/>
            </a:pPr>
            <a:r>
              <a:rPr lang="en-US" sz="2400">
                <a:latin typeface="Tw Cen MT" panose="020B0602020104020603" pitchFamily="34" charset="0"/>
                <a:cs typeface="Arial" panose="020B0604020202020204" pitchFamily="34" charset="0"/>
              </a:rPr>
              <a:t>Các dịp mua sắm</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920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5C3981-C4B2-10AD-D52E-7E2D836116E3}"/>
              </a:ext>
            </a:extLst>
          </p:cNvPr>
          <p:cNvSpPr/>
          <p:nvPr/>
        </p:nvSpPr>
        <p:spPr>
          <a:xfrm>
            <a:off x="-1" y="732898"/>
            <a:ext cx="45720"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pic>
        <p:nvPicPr>
          <p:cNvPr id="4" name="Picture 3">
            <a:extLst>
              <a:ext uri="{FF2B5EF4-FFF2-40B4-BE49-F238E27FC236}">
                <a16:creationId xmlns:a16="http://schemas.microsoft.com/office/drawing/2014/main" id="{67C303EA-9E88-359A-FE21-54C194BBF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371" y="896694"/>
            <a:ext cx="3029333" cy="1952898"/>
          </a:xfrm>
          <a:prstGeom prst="rect">
            <a:avLst/>
          </a:prstGeom>
        </p:spPr>
      </p:pic>
      <p:pic>
        <p:nvPicPr>
          <p:cNvPr id="6" name="Picture 5">
            <a:extLst>
              <a:ext uri="{FF2B5EF4-FFF2-40B4-BE49-F238E27FC236}">
                <a16:creationId xmlns:a16="http://schemas.microsoft.com/office/drawing/2014/main" id="{3A445ABE-C7EC-6E07-58CA-871EDB55D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4355" y="896694"/>
            <a:ext cx="2915057" cy="1952898"/>
          </a:xfrm>
          <a:prstGeom prst="rect">
            <a:avLst/>
          </a:prstGeom>
        </p:spPr>
      </p:pic>
      <p:pic>
        <p:nvPicPr>
          <p:cNvPr id="8" name="Picture 7">
            <a:extLst>
              <a:ext uri="{FF2B5EF4-FFF2-40B4-BE49-F238E27FC236}">
                <a16:creationId xmlns:a16="http://schemas.microsoft.com/office/drawing/2014/main" id="{475932C2-10DF-BA9E-1C41-2355096E4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142" y="896694"/>
            <a:ext cx="2651790" cy="1952899"/>
          </a:xfrm>
          <a:prstGeom prst="rect">
            <a:avLst/>
          </a:prstGeom>
        </p:spPr>
      </p:pic>
      <p:pic>
        <p:nvPicPr>
          <p:cNvPr id="10" name="Picture 9">
            <a:extLst>
              <a:ext uri="{FF2B5EF4-FFF2-40B4-BE49-F238E27FC236}">
                <a16:creationId xmlns:a16="http://schemas.microsoft.com/office/drawing/2014/main" id="{E8607412-1CCC-9232-61CE-E477F0B568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964" y="896695"/>
            <a:ext cx="2698738" cy="1952899"/>
          </a:xfrm>
          <a:prstGeom prst="rect">
            <a:avLst/>
          </a:prstGeom>
        </p:spPr>
      </p:pic>
      <p:sp>
        <p:nvSpPr>
          <p:cNvPr id="11" name="TextBox 10">
            <a:extLst>
              <a:ext uri="{FF2B5EF4-FFF2-40B4-BE49-F238E27FC236}">
                <a16:creationId xmlns:a16="http://schemas.microsoft.com/office/drawing/2014/main" id="{676D1125-CEB5-3D8C-7A30-98B11C9BBEA1}"/>
              </a:ext>
            </a:extLst>
          </p:cNvPr>
          <p:cNvSpPr txBox="1"/>
          <p:nvPr/>
        </p:nvSpPr>
        <p:spPr>
          <a:xfrm>
            <a:off x="468964" y="3018924"/>
            <a:ext cx="11068251" cy="2850717"/>
          </a:xfrm>
          <a:prstGeom prst="rect">
            <a:avLst/>
          </a:prstGeom>
          <a:noFill/>
        </p:spPr>
        <p:txBody>
          <a:bodyPr wrap="square">
            <a:spAutoFit/>
          </a:bodyPr>
          <a:lstStyle/>
          <a:p>
            <a:pPr>
              <a:lnSpc>
                <a:spcPct val="250000"/>
              </a:lnSpc>
            </a:pPr>
            <a:r>
              <a:rPr lang="en-US">
                <a:solidFill>
                  <a:srgbClr val="002060"/>
                </a:solidFill>
                <a:latin typeface="Tw Cen MT" panose="020B0602020104020603" pitchFamily="34" charset="0"/>
                <a:cs typeface="Arial" panose="020B0604020202020204" pitchFamily="34" charset="0"/>
              </a:rPr>
              <a:t>Tổng quan khách hàng</a:t>
            </a:r>
            <a:endParaRPr lang="en-US" sz="1400">
              <a:solidFill>
                <a:srgbClr val="002060"/>
              </a:solidFill>
              <a:latin typeface="Tw Cen MT" panose="020B0602020104020603" pitchFamily="34" charset="0"/>
              <a:cs typeface="Arial" panose="020B0604020202020204" pitchFamily="34" charset="0"/>
            </a:endParaRPr>
          </a:p>
          <a:p>
            <a:pPr marL="342900" indent="-342900">
              <a:lnSpc>
                <a:spcPct val="250000"/>
              </a:lnSpc>
              <a:buFont typeface="Arial" panose="020B0604020202020204" pitchFamily="34" charset="0"/>
              <a:buChar char="•"/>
            </a:pPr>
            <a:r>
              <a:rPr lang="en-US" sz="1400">
                <a:latin typeface="Tw Cen MT" panose="020B0602020104020603" pitchFamily="34" charset="0"/>
              </a:rPr>
              <a:t>Đa số các khách hàng thuộc nhóm </a:t>
            </a:r>
            <a:r>
              <a:rPr lang="en-US" sz="1400" b="1">
                <a:latin typeface="Tw Cen MT" panose="020B0602020104020603" pitchFamily="34" charset="0"/>
              </a:rPr>
              <a:t>Consumer</a:t>
            </a:r>
          </a:p>
          <a:p>
            <a:pPr marL="342900" indent="-342900">
              <a:lnSpc>
                <a:spcPct val="250000"/>
              </a:lnSpc>
              <a:buFont typeface="Arial" panose="020B0604020202020204" pitchFamily="34" charset="0"/>
              <a:buChar char="•"/>
            </a:pPr>
            <a:r>
              <a:rPr lang="en-US" sz="1400" b="1">
                <a:latin typeface="Tw Cen MT" panose="020B0602020104020603" pitchFamily="34" charset="0"/>
              </a:rPr>
              <a:t>California</a:t>
            </a:r>
            <a:r>
              <a:rPr lang="en-US" sz="1400">
                <a:latin typeface="Tw Cen MT" panose="020B0602020104020603" pitchFamily="34" charset="0"/>
              </a:rPr>
              <a:t>, </a:t>
            </a:r>
            <a:r>
              <a:rPr lang="en-US" sz="1400" b="1">
                <a:latin typeface="Tw Cen MT" panose="020B0602020104020603" pitchFamily="34" charset="0"/>
              </a:rPr>
              <a:t>New York, Texas, Pennsylvania </a:t>
            </a:r>
            <a:r>
              <a:rPr lang="en-US" sz="1400">
                <a:latin typeface="Tw Cen MT" panose="020B0602020104020603" pitchFamily="34" charset="0"/>
              </a:rPr>
              <a:t>và</a:t>
            </a:r>
            <a:r>
              <a:rPr lang="en-US" sz="1400" b="1">
                <a:latin typeface="Tw Cen MT" panose="020B0602020104020603" pitchFamily="34" charset="0"/>
              </a:rPr>
              <a:t> Illinois </a:t>
            </a:r>
            <a:r>
              <a:rPr lang="en-US" sz="1400">
                <a:latin typeface="Tw Cen MT" panose="020B0602020104020603" pitchFamily="34" charset="0"/>
              </a:rPr>
              <a:t>có lượng khách hàng đông nhất</a:t>
            </a:r>
          </a:p>
          <a:p>
            <a:pPr marL="342900" indent="-342900">
              <a:lnSpc>
                <a:spcPct val="250000"/>
              </a:lnSpc>
              <a:buFont typeface="Arial" panose="020B0604020202020204" pitchFamily="34" charset="0"/>
              <a:buChar char="•"/>
            </a:pPr>
            <a:r>
              <a:rPr lang="en-US" sz="1400">
                <a:latin typeface="Tw Cen MT" panose="020B0602020104020603" pitchFamily="34" charset="0"/>
              </a:rPr>
              <a:t>Hơn </a:t>
            </a:r>
            <a:r>
              <a:rPr lang="en-US" sz="1400" b="1">
                <a:latin typeface="Tw Cen MT" panose="020B0602020104020603" pitchFamily="34" charset="0"/>
              </a:rPr>
              <a:t>50%</a:t>
            </a:r>
            <a:r>
              <a:rPr lang="en-US" sz="1400">
                <a:latin typeface="Tw Cen MT" panose="020B0602020104020603" pitchFamily="34" charset="0"/>
              </a:rPr>
              <a:t> các khách hàng </a:t>
            </a:r>
            <a:r>
              <a:rPr lang="en-US" sz="1400" b="1">
                <a:latin typeface="Tw Cen MT" panose="020B0602020104020603" pitchFamily="34" charset="0"/>
              </a:rPr>
              <a:t>thích </a:t>
            </a:r>
            <a:r>
              <a:rPr lang="en-US" sz="1400">
                <a:latin typeface="Tw Cen MT" panose="020B0602020104020603" pitchFamily="34" charset="0"/>
              </a:rPr>
              <a:t>các sản phẩm thuộc nhóm </a:t>
            </a:r>
            <a:r>
              <a:rPr lang="en-US" sz="1400" b="1">
                <a:latin typeface="Tw Cen MT" panose="020B0602020104020603" pitchFamily="34" charset="0"/>
              </a:rPr>
              <a:t>Office Supplies</a:t>
            </a:r>
          </a:p>
          <a:p>
            <a:pPr marL="342900" indent="-342900">
              <a:lnSpc>
                <a:spcPct val="250000"/>
              </a:lnSpc>
              <a:buFont typeface="Arial" panose="020B0604020202020204" pitchFamily="34" charset="0"/>
              <a:buChar char="•"/>
            </a:pPr>
            <a:r>
              <a:rPr lang="en-US" sz="1400">
                <a:latin typeface="Tw Cen MT" panose="020B0602020104020603" pitchFamily="34" charset="0"/>
              </a:rPr>
              <a:t>Hầu hết khách hàng thích chọn phương thức giao hàng </a:t>
            </a:r>
            <a:r>
              <a:rPr lang="en-US" sz="1400" b="1">
                <a:latin typeface="Tw Cen MT" panose="020B0602020104020603" pitchFamily="34" charset="0"/>
              </a:rPr>
              <a:t>Standard Class </a:t>
            </a:r>
            <a:r>
              <a:rPr lang="en-US" sz="1400">
                <a:latin typeface="Tw Cen MT" panose="020B0602020104020603" pitchFamily="34" charset="0"/>
              </a:rPr>
              <a:t>và không thích phương thức </a:t>
            </a:r>
            <a:r>
              <a:rPr lang="en-US" sz="1400" b="1">
                <a:latin typeface="Tw Cen MT" panose="020B0602020104020603" pitchFamily="34" charset="0"/>
              </a:rPr>
              <a:t>Same Day</a:t>
            </a:r>
          </a:p>
        </p:txBody>
      </p:sp>
      <p:sp>
        <p:nvSpPr>
          <p:cNvPr id="3" name="Rectangle 2">
            <a:extLst>
              <a:ext uri="{FF2B5EF4-FFF2-40B4-BE49-F238E27FC236}">
                <a16:creationId xmlns:a16="http://schemas.microsoft.com/office/drawing/2014/main" id="{8F5BB871-C088-A86C-80F2-2CF78AA9F7AC}"/>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6580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D1FC82-FDEE-D8D0-92D0-E1CA2FE4251C}"/>
              </a:ext>
            </a:extLst>
          </p:cNvPr>
          <p:cNvSpPr/>
          <p:nvPr/>
        </p:nvSpPr>
        <p:spPr>
          <a:xfrm>
            <a:off x="-1" y="732898"/>
            <a:ext cx="45720"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8" name="TextBox 7">
            <a:extLst>
              <a:ext uri="{FF2B5EF4-FFF2-40B4-BE49-F238E27FC236}">
                <a16:creationId xmlns:a16="http://schemas.microsoft.com/office/drawing/2014/main" id="{1B9F17A0-2FC2-D326-4381-3FB0500D5528}"/>
              </a:ext>
            </a:extLst>
          </p:cNvPr>
          <p:cNvSpPr txBox="1"/>
          <p:nvPr/>
        </p:nvSpPr>
        <p:spPr>
          <a:xfrm>
            <a:off x="682591" y="3479106"/>
            <a:ext cx="11068251" cy="2850717"/>
          </a:xfrm>
          <a:prstGeom prst="rect">
            <a:avLst/>
          </a:prstGeom>
          <a:noFill/>
        </p:spPr>
        <p:txBody>
          <a:bodyPr wrap="square">
            <a:spAutoFit/>
          </a:bodyPr>
          <a:lstStyle/>
          <a:p>
            <a:pPr>
              <a:lnSpc>
                <a:spcPct val="250000"/>
              </a:lnSpc>
            </a:pPr>
            <a:r>
              <a:rPr lang="en-US">
                <a:solidFill>
                  <a:srgbClr val="002060"/>
                </a:solidFill>
                <a:latin typeface="Tw Cen MT" panose="020B0602020104020603" pitchFamily="34" charset="0"/>
                <a:cs typeface="Arial" panose="020B0604020202020204" pitchFamily="34" charset="0"/>
              </a:rPr>
              <a:t>Nhóm khách hàng Consumer</a:t>
            </a:r>
            <a:endParaRPr lang="en-US" sz="1400">
              <a:solidFill>
                <a:srgbClr val="002060"/>
              </a:solidFill>
              <a:latin typeface="Tw Cen MT" panose="020B0602020104020603" pitchFamily="34" charset="0"/>
              <a:cs typeface="Arial" panose="020B0604020202020204" pitchFamily="34" charset="0"/>
            </a:endParaRPr>
          </a:p>
          <a:p>
            <a:pPr marL="342900" indent="-342900">
              <a:lnSpc>
                <a:spcPct val="250000"/>
              </a:lnSpc>
              <a:buFont typeface="Arial" panose="020B0604020202020204" pitchFamily="34" charset="0"/>
              <a:buChar char="•"/>
            </a:pPr>
            <a:r>
              <a:rPr lang="en-US" sz="1400" b="1">
                <a:latin typeface="Tw Cen MT" panose="020B0602020104020603" pitchFamily="34" charset="0"/>
              </a:rPr>
              <a:t>Số đơn hàng</a:t>
            </a:r>
            <a:r>
              <a:rPr lang="en-US" sz="1400">
                <a:latin typeface="Tw Cen MT" panose="020B0602020104020603" pitchFamily="34" charset="0"/>
              </a:rPr>
              <a:t> và </a:t>
            </a:r>
            <a:r>
              <a:rPr lang="en-US" sz="1400" b="1">
                <a:latin typeface="Tw Cen MT" panose="020B0602020104020603" pitchFamily="34" charset="0"/>
              </a:rPr>
              <a:t>số lượng mua </a:t>
            </a:r>
            <a:r>
              <a:rPr lang="en-US" sz="1400">
                <a:latin typeface="Tw Cen MT" panose="020B0602020104020603" pitchFamily="34" charset="0"/>
              </a:rPr>
              <a:t>hàng chiếm hơn </a:t>
            </a:r>
            <a:r>
              <a:rPr lang="en-US" sz="1400" b="1">
                <a:latin typeface="Tw Cen MT" panose="020B0602020104020603" pitchFamily="34" charset="0"/>
              </a:rPr>
              <a:t>50%</a:t>
            </a:r>
            <a:r>
              <a:rPr lang="en-US" sz="1400">
                <a:latin typeface="Tw Cen MT" panose="020B0602020104020603" pitchFamily="34" charset="0"/>
              </a:rPr>
              <a:t>, hơn </a:t>
            </a:r>
            <a:r>
              <a:rPr lang="en-US" sz="1400" b="1">
                <a:latin typeface="Tw Cen MT" panose="020B0602020104020603" pitchFamily="34" charset="0"/>
              </a:rPr>
              <a:t>50% doanh thu </a:t>
            </a:r>
            <a:r>
              <a:rPr lang="en-US" sz="1400">
                <a:latin typeface="Tw Cen MT" panose="020B0602020104020603" pitchFamily="34" charset="0"/>
              </a:rPr>
              <a:t>và gần </a:t>
            </a:r>
            <a:r>
              <a:rPr lang="en-US" sz="1400" b="1">
                <a:latin typeface="Tw Cen MT" panose="020B0602020104020603" pitchFamily="34" charset="0"/>
              </a:rPr>
              <a:t>47% lợi nhuận</a:t>
            </a:r>
          </a:p>
          <a:p>
            <a:pPr marL="342900" indent="-342900">
              <a:lnSpc>
                <a:spcPct val="250000"/>
              </a:lnSpc>
              <a:buFont typeface="Arial" panose="020B0604020202020204" pitchFamily="34" charset="0"/>
              <a:buChar char="•"/>
            </a:pPr>
            <a:r>
              <a:rPr lang="en-US" sz="1400">
                <a:latin typeface="Tw Cen MT" panose="020B0602020104020603" pitchFamily="34" charset="0"/>
              </a:rPr>
              <a:t>Phần đông các khách hàng này thích các sản phẩm thuộc nhóm </a:t>
            </a:r>
            <a:r>
              <a:rPr lang="en-US" sz="1400" b="1">
                <a:latin typeface="Tw Cen MT" panose="020B0602020104020603" pitchFamily="34" charset="0"/>
              </a:rPr>
              <a:t>Office Supplies</a:t>
            </a:r>
          </a:p>
          <a:p>
            <a:pPr marL="342900" indent="-342900">
              <a:lnSpc>
                <a:spcPct val="250000"/>
              </a:lnSpc>
              <a:buFont typeface="Arial" panose="020B0604020202020204" pitchFamily="34" charset="0"/>
              <a:buChar char="•"/>
            </a:pPr>
            <a:r>
              <a:rPr lang="en-US" sz="1400">
                <a:latin typeface="Tw Cen MT" panose="020B0602020104020603" pitchFamily="34" charset="0"/>
              </a:rPr>
              <a:t>Đây là nhóm khách hàng thân thiết, nên áp dụng các chương trình khách hàng thân thiết, các ưu đãi, khuyến mãi khi mua hàng, đặc  biệt là các sản phảm Office Supplies</a:t>
            </a:r>
          </a:p>
        </p:txBody>
      </p:sp>
      <p:pic>
        <p:nvPicPr>
          <p:cNvPr id="11" name="Picture 10">
            <a:extLst>
              <a:ext uri="{FF2B5EF4-FFF2-40B4-BE49-F238E27FC236}">
                <a16:creationId xmlns:a16="http://schemas.microsoft.com/office/drawing/2014/main" id="{E6EEC2A1-414F-53E9-D79B-DDF301169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91" y="732898"/>
            <a:ext cx="4113998" cy="2746208"/>
          </a:xfrm>
          <a:prstGeom prst="rect">
            <a:avLst/>
          </a:prstGeom>
        </p:spPr>
      </p:pic>
      <p:pic>
        <p:nvPicPr>
          <p:cNvPr id="13" name="Picture 12">
            <a:extLst>
              <a:ext uri="{FF2B5EF4-FFF2-40B4-BE49-F238E27FC236}">
                <a16:creationId xmlns:a16="http://schemas.microsoft.com/office/drawing/2014/main" id="{6CE7710B-6327-2927-B058-D2C45AAF1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926" y="732898"/>
            <a:ext cx="3767618" cy="2746208"/>
          </a:xfrm>
          <a:prstGeom prst="rect">
            <a:avLst/>
          </a:prstGeom>
        </p:spPr>
      </p:pic>
      <p:sp>
        <p:nvSpPr>
          <p:cNvPr id="2" name="Rectangle 1">
            <a:extLst>
              <a:ext uri="{FF2B5EF4-FFF2-40B4-BE49-F238E27FC236}">
                <a16:creationId xmlns:a16="http://schemas.microsoft.com/office/drawing/2014/main" id="{C5443239-FDAB-1379-82CA-42CB5288753D}"/>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1553780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8A24AD-2A91-3D6B-4E7F-B210E83407DB}"/>
              </a:ext>
            </a:extLst>
          </p:cNvPr>
          <p:cNvSpPr/>
          <p:nvPr/>
        </p:nvSpPr>
        <p:spPr>
          <a:xfrm>
            <a:off x="-1" y="732898"/>
            <a:ext cx="45720"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7" name="TextBox 6">
            <a:extLst>
              <a:ext uri="{FF2B5EF4-FFF2-40B4-BE49-F238E27FC236}">
                <a16:creationId xmlns:a16="http://schemas.microsoft.com/office/drawing/2014/main" id="{B98D0BD0-9B54-4B62-DC9C-87F735A60917}"/>
              </a:ext>
            </a:extLst>
          </p:cNvPr>
          <p:cNvSpPr txBox="1"/>
          <p:nvPr/>
        </p:nvSpPr>
        <p:spPr>
          <a:xfrm>
            <a:off x="304799" y="3562443"/>
            <a:ext cx="11734923" cy="2436244"/>
          </a:xfrm>
          <a:prstGeom prst="rect">
            <a:avLst/>
          </a:prstGeom>
          <a:noFill/>
        </p:spPr>
        <p:txBody>
          <a:bodyPr wrap="square" rtlCol="0">
            <a:spAutoFit/>
          </a:bodyPr>
          <a:lstStyle/>
          <a:p>
            <a:r>
              <a:rPr lang="en-US" sz="1800">
                <a:solidFill>
                  <a:srgbClr val="002060"/>
                </a:solidFill>
                <a:latin typeface="Tw Cen MT" panose="020B0602020104020603" pitchFamily="34" charset="0"/>
                <a:cs typeface="Arial" panose="020B0604020202020204" pitchFamily="34" charset="0"/>
              </a:rPr>
              <a:t>Các phương thức giao hàng</a:t>
            </a:r>
          </a:p>
          <a:p>
            <a:pPr marL="285750" indent="-285750">
              <a:lnSpc>
                <a:spcPct val="250000"/>
              </a:lnSpc>
              <a:buFont typeface="Arial" panose="020B0604020202020204" pitchFamily="34" charset="0"/>
              <a:buChar char="•"/>
            </a:pPr>
            <a:r>
              <a:rPr lang="en-US" sz="1400" b="1">
                <a:latin typeface="Tw Cen MT" panose="020B0602020104020603" pitchFamily="34" charset="0"/>
              </a:rPr>
              <a:t>Standard Class </a:t>
            </a:r>
            <a:r>
              <a:rPr lang="en-US" sz="1400">
                <a:latin typeface="Tw Cen MT" panose="020B0602020104020603" pitchFamily="34" charset="0"/>
              </a:rPr>
              <a:t>và </a:t>
            </a:r>
            <a:r>
              <a:rPr lang="en-US" sz="1400" b="1">
                <a:latin typeface="Tw Cen MT" panose="020B0602020104020603" pitchFamily="34" charset="0"/>
              </a:rPr>
              <a:t>Same Day </a:t>
            </a:r>
            <a:r>
              <a:rPr lang="en-US" sz="1400">
                <a:latin typeface="Tw Cen MT" panose="020B0602020104020603" pitchFamily="34" charset="0"/>
              </a:rPr>
              <a:t>là hai phương thức giao hàng </a:t>
            </a:r>
            <a:r>
              <a:rPr lang="en-US" sz="1400" b="1">
                <a:latin typeface="Tw Cen MT" panose="020B0602020104020603" pitchFamily="34" charset="0"/>
              </a:rPr>
              <a:t>được ưa thích </a:t>
            </a:r>
            <a:r>
              <a:rPr lang="en-US" sz="1400">
                <a:latin typeface="Tw Cen MT" panose="020B0602020104020603" pitchFamily="34" charset="0"/>
              </a:rPr>
              <a:t>và </a:t>
            </a:r>
            <a:r>
              <a:rPr lang="en-US" sz="1400" b="1">
                <a:latin typeface="Tw Cen MT" panose="020B0602020104020603" pitchFamily="34" charset="0"/>
              </a:rPr>
              <a:t>không được ưa thích </a:t>
            </a:r>
            <a:r>
              <a:rPr lang="en-US" sz="1400">
                <a:latin typeface="Tw Cen MT" panose="020B0602020104020603" pitchFamily="34" charset="0"/>
              </a:rPr>
              <a:t>nhất</a:t>
            </a:r>
          </a:p>
          <a:p>
            <a:pPr marL="285750" indent="-285750">
              <a:lnSpc>
                <a:spcPct val="250000"/>
              </a:lnSpc>
              <a:buFont typeface="Arial" panose="020B0604020202020204" pitchFamily="34" charset="0"/>
              <a:buChar char="•"/>
            </a:pPr>
            <a:r>
              <a:rPr lang="en-US" sz="1400">
                <a:latin typeface="Tw Cen MT" panose="020B0602020104020603" pitchFamily="34" charset="0"/>
              </a:rPr>
              <a:t>Phương thức Same Day không được ưa thích ở </a:t>
            </a:r>
            <a:r>
              <a:rPr lang="en-US" sz="1400" b="1">
                <a:latin typeface="Tw Cen MT" panose="020B0602020104020603" pitchFamily="34" charset="0"/>
              </a:rPr>
              <a:t>tất cả </a:t>
            </a:r>
            <a:r>
              <a:rPr lang="en-US" sz="1400">
                <a:latin typeface="Tw Cen MT" panose="020B0602020104020603" pitchFamily="34" charset="0"/>
              </a:rPr>
              <a:t>các nhóm khách hàng, các tiểu bang và các tháng trong giai đoạn 4 năm</a:t>
            </a:r>
          </a:p>
          <a:p>
            <a:pPr marL="285750" indent="-285750">
              <a:lnSpc>
                <a:spcPct val="250000"/>
              </a:lnSpc>
              <a:buFont typeface="Arial" panose="020B0604020202020204" pitchFamily="34" charset="0"/>
              <a:buChar char="•"/>
            </a:pPr>
            <a:r>
              <a:rPr lang="en-US" sz="1400">
                <a:latin typeface="Tw Cen MT" panose="020B0602020104020603" pitchFamily="34" charset="0"/>
              </a:rPr>
              <a:t>Cần có những biện pháp như khảo sát ý kiến, đánh giá của khách hàng, cách hoạt động hiện tại của phương thức Same Day,… nhằm có những cải thiện cho tình trạng này</a:t>
            </a:r>
          </a:p>
        </p:txBody>
      </p:sp>
      <p:pic>
        <p:nvPicPr>
          <p:cNvPr id="4" name="Picture 3">
            <a:extLst>
              <a:ext uri="{FF2B5EF4-FFF2-40B4-BE49-F238E27FC236}">
                <a16:creationId xmlns:a16="http://schemas.microsoft.com/office/drawing/2014/main" id="{70432EC5-607D-0F3C-0A22-1C4B10DE3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149925"/>
            <a:ext cx="5791201" cy="2279075"/>
          </a:xfrm>
          <a:prstGeom prst="rect">
            <a:avLst/>
          </a:prstGeom>
        </p:spPr>
      </p:pic>
      <p:pic>
        <p:nvPicPr>
          <p:cNvPr id="9" name="Picture 8">
            <a:extLst>
              <a:ext uri="{FF2B5EF4-FFF2-40B4-BE49-F238E27FC236}">
                <a16:creationId xmlns:a16="http://schemas.microsoft.com/office/drawing/2014/main" id="{0A08B3DB-12BB-AD55-B3DD-0DAB103FD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49925"/>
            <a:ext cx="5943722" cy="2279076"/>
          </a:xfrm>
          <a:prstGeom prst="rect">
            <a:avLst/>
          </a:prstGeom>
        </p:spPr>
      </p:pic>
      <p:sp>
        <p:nvSpPr>
          <p:cNvPr id="2" name="Rectangle 1">
            <a:extLst>
              <a:ext uri="{FF2B5EF4-FFF2-40B4-BE49-F238E27FC236}">
                <a16:creationId xmlns:a16="http://schemas.microsoft.com/office/drawing/2014/main" id="{248104EF-02BD-FB41-2B56-6ADCC64C6375}"/>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49144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308E-A706-56ED-27A7-BCD0F84E9C23}"/>
              </a:ext>
            </a:extLst>
          </p:cNvPr>
          <p:cNvSpPr>
            <a:spLocks noGrp="1"/>
          </p:cNvSpPr>
          <p:nvPr>
            <p:ph type="title"/>
          </p:nvPr>
        </p:nvSpPr>
        <p:spPr/>
        <p:txBody>
          <a:bodyPr>
            <a:normAutofit/>
          </a:bodyPr>
          <a:lstStyle/>
          <a:p>
            <a:r>
              <a:rPr lang="en-US" sz="4800">
                <a:latin typeface="Tw Cen MT" panose="020B0602020104020603" pitchFamily="34" charset="0"/>
              </a:rPr>
              <a:t>Các phần chính</a:t>
            </a:r>
          </a:p>
        </p:txBody>
      </p:sp>
      <p:sp>
        <p:nvSpPr>
          <p:cNvPr id="3" name="Content Placeholder 2">
            <a:extLst>
              <a:ext uri="{FF2B5EF4-FFF2-40B4-BE49-F238E27FC236}">
                <a16:creationId xmlns:a16="http://schemas.microsoft.com/office/drawing/2014/main" id="{7E791571-8EA2-7746-09A1-340BA88D4860}"/>
              </a:ext>
            </a:extLst>
          </p:cNvPr>
          <p:cNvSpPr>
            <a:spLocks noGrp="1"/>
          </p:cNvSpPr>
          <p:nvPr>
            <p:ph idx="1"/>
          </p:nvPr>
        </p:nvSpPr>
        <p:spPr>
          <a:xfrm>
            <a:off x="960120" y="2587752"/>
            <a:ext cx="10268712" cy="1575174"/>
          </a:xfrm>
        </p:spPr>
        <p:txBody>
          <a:bodyPr>
            <a:normAutofit fontScale="77500" lnSpcReduction="20000"/>
          </a:bodyPr>
          <a:lstStyle/>
          <a:p>
            <a:pPr marL="285750" indent="-285750">
              <a:buFont typeface="Arial" panose="020B0604020202020204" pitchFamily="34" charset="0"/>
              <a:buChar char="•"/>
            </a:pPr>
            <a:r>
              <a:rPr lang="en-US" sz="2400">
                <a:latin typeface="Tw Cen MT" panose="020B0602020104020603" pitchFamily="34" charset="0"/>
              </a:rPr>
              <a:t>Mục tiêu đề tài</a:t>
            </a:r>
          </a:p>
          <a:p>
            <a:pPr marL="285750" indent="-285750">
              <a:buFont typeface="Arial" panose="020B0604020202020204" pitchFamily="34" charset="0"/>
              <a:buChar char="•"/>
            </a:pPr>
            <a:r>
              <a:rPr lang="en-US" sz="2400">
                <a:latin typeface="Tw Cen MT" panose="020B0602020104020603" pitchFamily="34" charset="0"/>
              </a:rPr>
              <a:t>Cơ sở dữ liệu</a:t>
            </a:r>
          </a:p>
          <a:p>
            <a:pPr marL="285750" indent="-285750">
              <a:buFont typeface="Arial" panose="020B0604020202020204" pitchFamily="34" charset="0"/>
              <a:buChar char="•"/>
            </a:pPr>
            <a:r>
              <a:rPr lang="en-US" sz="2400">
                <a:latin typeface="Tw Cen MT" panose="020B0602020104020603" pitchFamily="34" charset="0"/>
              </a:rPr>
              <a:t>Các phân tích</a:t>
            </a:r>
          </a:p>
          <a:p>
            <a:pPr marL="285750" indent="-285750">
              <a:buFont typeface="Arial" panose="020B0604020202020204" pitchFamily="34" charset="0"/>
              <a:buChar char="•"/>
            </a:pPr>
            <a:r>
              <a:rPr lang="en-US" sz="2400">
                <a:latin typeface="Tw Cen MT" panose="020B0602020104020603" pitchFamily="34" charset="0"/>
              </a:rPr>
              <a:t>Tổng kết</a:t>
            </a:r>
          </a:p>
        </p:txBody>
      </p:sp>
    </p:spTree>
    <p:extLst>
      <p:ext uri="{BB962C8B-B14F-4D97-AF65-F5344CB8AC3E}">
        <p14:creationId xmlns:p14="http://schemas.microsoft.com/office/powerpoint/2010/main" val="1341341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B15298-59A3-2C19-3CC4-DBE0105B8444}"/>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pic>
        <p:nvPicPr>
          <p:cNvPr id="4" name="Picture 3">
            <a:extLst>
              <a:ext uri="{FF2B5EF4-FFF2-40B4-BE49-F238E27FC236}">
                <a16:creationId xmlns:a16="http://schemas.microsoft.com/office/drawing/2014/main" id="{E03B8E76-0032-A9CE-2B98-9182A50F16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5952" y="6194"/>
            <a:ext cx="10723148" cy="2324100"/>
          </a:xfrm>
          <a:prstGeom prst="rect">
            <a:avLst/>
          </a:prstGeom>
        </p:spPr>
      </p:pic>
      <p:sp>
        <p:nvSpPr>
          <p:cNvPr id="5" name="TextBox 4">
            <a:extLst>
              <a:ext uri="{FF2B5EF4-FFF2-40B4-BE49-F238E27FC236}">
                <a16:creationId xmlns:a16="http://schemas.microsoft.com/office/drawing/2014/main" id="{0958D297-78C7-E965-E8BF-65D3BD0DF18C}"/>
              </a:ext>
            </a:extLst>
          </p:cNvPr>
          <p:cNvSpPr txBox="1"/>
          <p:nvPr/>
        </p:nvSpPr>
        <p:spPr>
          <a:xfrm>
            <a:off x="705952" y="4539698"/>
            <a:ext cx="9034013" cy="2312108"/>
          </a:xfrm>
          <a:prstGeom prst="rect">
            <a:avLst/>
          </a:prstGeom>
          <a:noFill/>
        </p:spPr>
        <p:txBody>
          <a:bodyPr wrap="square" rtlCol="0">
            <a:spAutoFit/>
          </a:bodyPr>
          <a:lstStyle/>
          <a:p>
            <a:pPr>
              <a:lnSpc>
                <a:spcPct val="250000"/>
              </a:lnSpc>
            </a:pPr>
            <a:r>
              <a:rPr lang="en-US" sz="1800">
                <a:solidFill>
                  <a:srgbClr val="002060"/>
                </a:solidFill>
                <a:latin typeface="Tw Cen MT" panose="020B0602020104020603" pitchFamily="34" charset="0"/>
                <a:cs typeface="Arial" panose="020B0604020202020204" pitchFamily="34" charset="0"/>
              </a:rPr>
              <a:t>Các dịp mua sắm</a:t>
            </a:r>
            <a:endParaRPr lang="en-US">
              <a:solidFill>
                <a:srgbClr val="002060"/>
              </a:solidFill>
              <a:latin typeface="Tw Cen MT" panose="020B0602020104020603" pitchFamily="34" charset="0"/>
            </a:endParaRPr>
          </a:p>
          <a:p>
            <a:pPr marL="285750" indent="-285750">
              <a:lnSpc>
                <a:spcPct val="250000"/>
              </a:lnSpc>
              <a:buFont typeface="Arial" panose="020B0604020202020204" pitchFamily="34" charset="0"/>
              <a:buChar char="•"/>
            </a:pPr>
            <a:r>
              <a:rPr lang="en-US" sz="1400">
                <a:latin typeface="Tw Cen MT" panose="020B0602020104020603" pitchFamily="34" charset="0"/>
              </a:rPr>
              <a:t>Khách hàng bắt đầu mua sắm từ tháng 3 nhưng không nhiều cho tới tháng 8, điều này xảy ra ở các nhóm khách hàng</a:t>
            </a:r>
          </a:p>
          <a:p>
            <a:pPr marL="285750" indent="-285750">
              <a:lnSpc>
                <a:spcPct val="250000"/>
              </a:lnSpc>
              <a:buFont typeface="Arial" panose="020B0604020202020204" pitchFamily="34" charset="0"/>
              <a:buChar char="•"/>
            </a:pPr>
            <a:r>
              <a:rPr lang="en-US" sz="1400">
                <a:latin typeface="Tw Cen MT" panose="020B0602020104020603" pitchFamily="34" charset="0"/>
              </a:rPr>
              <a:t>Khách hàng bắt đầu </a:t>
            </a:r>
            <a:r>
              <a:rPr lang="en-US" sz="1400" b="1">
                <a:latin typeface="Tw Cen MT" panose="020B0602020104020603" pitchFamily="34" charset="0"/>
              </a:rPr>
              <a:t>mua sắm mạnh </a:t>
            </a:r>
            <a:r>
              <a:rPr lang="en-US" sz="1400">
                <a:latin typeface="Tw Cen MT" panose="020B0602020104020603" pitchFamily="34" charset="0"/>
              </a:rPr>
              <a:t>vào các tháng </a:t>
            </a:r>
            <a:r>
              <a:rPr lang="en-US" sz="1400" b="1">
                <a:latin typeface="Tw Cen MT" panose="020B0602020104020603" pitchFamily="34" charset="0"/>
              </a:rPr>
              <a:t>cuối năm </a:t>
            </a:r>
            <a:r>
              <a:rPr lang="en-US" sz="1400">
                <a:latin typeface="Tw Cen MT" panose="020B0602020104020603" pitchFamily="34" charset="0"/>
              </a:rPr>
              <a:t>vì đây là khoảng thời gian có hầu hết các dịp </a:t>
            </a:r>
            <a:r>
              <a:rPr lang="en-US" sz="1400" b="1">
                <a:latin typeface="Tw Cen MT" panose="020B0602020104020603" pitchFamily="34" charset="0"/>
              </a:rPr>
              <a:t>lễ lớn</a:t>
            </a:r>
            <a:r>
              <a:rPr lang="en-US" sz="1400">
                <a:latin typeface="Tw Cen MT" panose="020B0602020104020603" pitchFamily="34" charset="0"/>
              </a:rPr>
              <a:t> ở Mỹ</a:t>
            </a:r>
          </a:p>
          <a:p>
            <a:pPr marL="285750" indent="-285750">
              <a:lnSpc>
                <a:spcPct val="250000"/>
              </a:lnSpc>
              <a:buFont typeface="Arial" panose="020B0604020202020204" pitchFamily="34" charset="0"/>
              <a:buChar char="•"/>
            </a:pPr>
            <a:r>
              <a:rPr lang="en-US" sz="1400">
                <a:latin typeface="Tw Cen MT" panose="020B0602020104020603" pitchFamily="34" charset="0"/>
              </a:rPr>
              <a:t>Nên có các chính sách marketing, ưu đãi, quảng bá sản phẩm vào các dịp cuối năm</a:t>
            </a:r>
          </a:p>
        </p:txBody>
      </p:sp>
      <p:pic>
        <p:nvPicPr>
          <p:cNvPr id="6" name="Picture 5">
            <a:extLst>
              <a:ext uri="{FF2B5EF4-FFF2-40B4-BE49-F238E27FC236}">
                <a16:creationId xmlns:a16="http://schemas.microsoft.com/office/drawing/2014/main" id="{A55F747B-AE5C-C734-00B2-B48584D76A81}"/>
              </a:ext>
            </a:extLst>
          </p:cNvPr>
          <p:cNvPicPr>
            <a:picLocks noChangeAspect="1"/>
          </p:cNvPicPr>
          <p:nvPr/>
        </p:nvPicPr>
        <p:blipFill>
          <a:blip r:embed="rId3"/>
          <a:stretch>
            <a:fillRect/>
          </a:stretch>
        </p:blipFill>
        <p:spPr>
          <a:xfrm>
            <a:off x="705952" y="2387911"/>
            <a:ext cx="10723148" cy="2324100"/>
          </a:xfrm>
          <a:prstGeom prst="rect">
            <a:avLst/>
          </a:prstGeom>
        </p:spPr>
      </p:pic>
    </p:spTree>
    <p:extLst>
      <p:ext uri="{BB962C8B-B14F-4D97-AF65-F5344CB8AC3E}">
        <p14:creationId xmlns:p14="http://schemas.microsoft.com/office/powerpoint/2010/main" val="2470567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D150-4522-E24F-524E-A80F2AC7664C}"/>
              </a:ext>
            </a:extLst>
          </p:cNvPr>
          <p:cNvSpPr>
            <a:spLocks noGrp="1"/>
          </p:cNvSpPr>
          <p:nvPr>
            <p:ph type="title"/>
          </p:nvPr>
        </p:nvSpPr>
        <p:spPr/>
        <p:txBody>
          <a:bodyPr>
            <a:normAutofit/>
          </a:bodyPr>
          <a:lstStyle/>
          <a:p>
            <a:r>
              <a:rPr lang="en-US" sz="4800">
                <a:latin typeface="Tw Cen MT" panose="020B0602020104020603" pitchFamily="34" charset="0"/>
              </a:rPr>
              <a:t>Product</a:t>
            </a:r>
          </a:p>
        </p:txBody>
      </p:sp>
      <p:sp>
        <p:nvSpPr>
          <p:cNvPr id="3" name="Content Placeholder 2">
            <a:extLst>
              <a:ext uri="{FF2B5EF4-FFF2-40B4-BE49-F238E27FC236}">
                <a16:creationId xmlns:a16="http://schemas.microsoft.com/office/drawing/2014/main" id="{1CDFD534-4C6D-3D45-6C21-B0560D8D5FD1}"/>
              </a:ext>
            </a:extLst>
          </p:cNvPr>
          <p:cNvSpPr>
            <a:spLocks noGrp="1"/>
          </p:cNvSpPr>
          <p:nvPr>
            <p:ph idx="1"/>
          </p:nvPr>
        </p:nvSpPr>
        <p:spPr>
          <a:xfrm>
            <a:off x="960120" y="2587752"/>
            <a:ext cx="10268712" cy="3952434"/>
          </a:xfrm>
        </p:spPr>
        <p:txBody>
          <a:bodyPr>
            <a:normAutofit/>
          </a:bodyPr>
          <a:lstStyle/>
          <a:p>
            <a:pPr marL="342900" indent="-342900">
              <a:buFont typeface="Arial" panose="020B0604020202020204" pitchFamily="34" charset="0"/>
              <a:buChar char="•"/>
            </a:pPr>
            <a:r>
              <a:rPr lang="en-US" sz="2400">
                <a:latin typeface="Tw Cen MT" panose="020B0602020104020603" pitchFamily="34" charset="0"/>
              </a:rPr>
              <a:t>So sánh các danh mục sản phẩm</a:t>
            </a:r>
          </a:p>
          <a:p>
            <a:pPr marL="342900" indent="-342900">
              <a:buFont typeface="Arial" panose="020B0604020202020204" pitchFamily="34" charset="0"/>
              <a:buChar char="•"/>
            </a:pPr>
            <a:r>
              <a:rPr lang="en-US" sz="2400">
                <a:latin typeface="Tw Cen MT" panose="020B0602020104020603" pitchFamily="34" charset="0"/>
              </a:rPr>
              <a:t>Tương quan giữa Doanh thu, Lợi nhuận và Giảm giá</a:t>
            </a:r>
          </a:p>
          <a:p>
            <a:pPr marL="342900" indent="-342900">
              <a:buFont typeface="Arial" panose="020B0604020202020204" pitchFamily="34" charset="0"/>
              <a:buChar char="•"/>
            </a:pPr>
            <a:r>
              <a:rPr lang="en-US" sz="2400">
                <a:latin typeface="Tw Cen MT" panose="020B0602020104020603" pitchFamily="34" charset="0"/>
              </a:rPr>
              <a:t>Danh mục sản phẩm có lợi nhuận nhất</a:t>
            </a:r>
          </a:p>
          <a:p>
            <a:pPr marL="342900" indent="-342900">
              <a:buFont typeface="Arial" panose="020B0604020202020204" pitchFamily="34" charset="0"/>
              <a:buChar char="•"/>
            </a:pPr>
            <a:r>
              <a:rPr lang="en-US" sz="2400">
                <a:latin typeface="Tw Cen MT" panose="020B0602020104020603" pitchFamily="34" charset="0"/>
              </a:rPr>
              <a:t>Top các sản phẩm có đóng góp tốt và kém</a:t>
            </a:r>
            <a:endParaRPr lang="en-US"/>
          </a:p>
        </p:txBody>
      </p:sp>
    </p:spTree>
    <p:extLst>
      <p:ext uri="{BB962C8B-B14F-4D97-AF65-F5344CB8AC3E}">
        <p14:creationId xmlns:p14="http://schemas.microsoft.com/office/powerpoint/2010/main" val="336914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56D0CE-79AC-9827-3EA1-FE53049D37F5}"/>
              </a:ext>
            </a:extLst>
          </p:cNvPr>
          <p:cNvSpPr/>
          <p:nvPr/>
        </p:nvSpPr>
        <p:spPr>
          <a:xfrm>
            <a:off x="-1" y="732898"/>
            <a:ext cx="45720"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pic>
        <p:nvPicPr>
          <p:cNvPr id="6" name="Picture 5" descr="Chart&#10;&#10;Description automatically generated">
            <a:extLst>
              <a:ext uri="{FF2B5EF4-FFF2-40B4-BE49-F238E27FC236}">
                <a16:creationId xmlns:a16="http://schemas.microsoft.com/office/drawing/2014/main" id="{4BD24BB3-2E40-76A3-63E8-2DDA65EEB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56" y="970272"/>
            <a:ext cx="2136009" cy="1793734"/>
          </a:xfrm>
          <a:prstGeom prst="rect">
            <a:avLst/>
          </a:prstGeom>
        </p:spPr>
      </p:pic>
      <p:pic>
        <p:nvPicPr>
          <p:cNvPr id="12" name="Picture 11" descr="Table&#10;&#10;Description automatically generated">
            <a:extLst>
              <a:ext uri="{FF2B5EF4-FFF2-40B4-BE49-F238E27FC236}">
                <a16:creationId xmlns:a16="http://schemas.microsoft.com/office/drawing/2014/main" id="{1BCC95E5-4A27-8FFB-E050-78E89510D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020" y="2934089"/>
            <a:ext cx="3602253" cy="3457899"/>
          </a:xfrm>
          <a:prstGeom prst="rect">
            <a:avLst/>
          </a:prstGeom>
        </p:spPr>
      </p:pic>
      <p:sp>
        <p:nvSpPr>
          <p:cNvPr id="13" name="TextBox 12">
            <a:extLst>
              <a:ext uri="{FF2B5EF4-FFF2-40B4-BE49-F238E27FC236}">
                <a16:creationId xmlns:a16="http://schemas.microsoft.com/office/drawing/2014/main" id="{DDBCC9C3-C386-3000-4F03-38A8ACE89F8D}"/>
              </a:ext>
            </a:extLst>
          </p:cNvPr>
          <p:cNvSpPr txBox="1"/>
          <p:nvPr/>
        </p:nvSpPr>
        <p:spPr>
          <a:xfrm>
            <a:off x="425116" y="2934089"/>
            <a:ext cx="7360118" cy="2851743"/>
          </a:xfrm>
          <a:prstGeom prst="rect">
            <a:avLst/>
          </a:prstGeom>
          <a:noFill/>
        </p:spPr>
        <p:txBody>
          <a:bodyPr wrap="square" rtlCol="0">
            <a:spAutoFit/>
          </a:bodyPr>
          <a:lstStyle/>
          <a:p>
            <a:pPr>
              <a:lnSpc>
                <a:spcPct val="250000"/>
              </a:lnSpc>
            </a:pPr>
            <a:r>
              <a:rPr lang="en-US" sz="1800">
                <a:solidFill>
                  <a:srgbClr val="002060"/>
                </a:solidFill>
                <a:latin typeface="Tw Cen MT" panose="020B0602020104020603" pitchFamily="34" charset="0"/>
              </a:rPr>
              <a:t>So sánh các danh mục sản phẩm</a:t>
            </a:r>
          </a:p>
          <a:p>
            <a:pPr marL="285750" indent="-285750">
              <a:lnSpc>
                <a:spcPct val="250000"/>
              </a:lnSpc>
              <a:buFont typeface="Arial" panose="020B0604020202020204" pitchFamily="34" charset="0"/>
              <a:buChar char="•"/>
            </a:pPr>
            <a:r>
              <a:rPr lang="en-US" sz="1400">
                <a:latin typeface="Tw Cen MT" panose="020B0602020104020603" pitchFamily="34" charset="0"/>
              </a:rPr>
              <a:t>Tỷ lệ doanh thu của tất cả các mặt hàng trên tổng doanh thu khá đều</a:t>
            </a:r>
          </a:p>
          <a:p>
            <a:pPr marL="285750" indent="-285750">
              <a:lnSpc>
                <a:spcPct val="250000"/>
              </a:lnSpc>
              <a:buFont typeface="Arial" panose="020B0604020202020204" pitchFamily="34" charset="0"/>
              <a:buChar char="•"/>
            </a:pPr>
            <a:r>
              <a:rPr lang="en-US" sz="1400">
                <a:latin typeface="Tw Cen MT" panose="020B0602020104020603" pitchFamily="34" charset="0"/>
              </a:rPr>
              <a:t>Các sản phẩm </a:t>
            </a:r>
            <a:r>
              <a:rPr lang="en-US" sz="1400" b="1">
                <a:latin typeface="Tw Cen MT" panose="020B0602020104020603" pitchFamily="34" charset="0"/>
              </a:rPr>
              <a:t>Office Supplies </a:t>
            </a:r>
            <a:r>
              <a:rPr lang="en-US" sz="1400">
                <a:latin typeface="Tw Cen MT" panose="020B0602020104020603" pitchFamily="34" charset="0"/>
              </a:rPr>
              <a:t>được mua nhiều nhất</a:t>
            </a:r>
            <a:endParaRPr lang="en-US" sz="1400" b="1">
              <a:latin typeface="Tw Cen MT" panose="020B0602020104020603" pitchFamily="34" charset="0"/>
            </a:endParaRPr>
          </a:p>
          <a:p>
            <a:pPr marL="285750" indent="-285750">
              <a:lnSpc>
                <a:spcPct val="250000"/>
              </a:lnSpc>
              <a:buFont typeface="Arial" panose="020B0604020202020204" pitchFamily="34" charset="0"/>
              <a:buChar char="•"/>
            </a:pPr>
            <a:r>
              <a:rPr lang="en-US" sz="1400">
                <a:latin typeface="Tw Cen MT" panose="020B0602020104020603" pitchFamily="34" charset="0"/>
              </a:rPr>
              <a:t>Các sản phẩm thuộc </a:t>
            </a:r>
            <a:r>
              <a:rPr lang="en-US" sz="1400" b="1">
                <a:latin typeface="Tw Cen MT" panose="020B0602020104020603" pitchFamily="34" charset="0"/>
              </a:rPr>
              <a:t>Technology</a:t>
            </a:r>
            <a:r>
              <a:rPr lang="en-US" sz="1400">
                <a:latin typeface="Tw Cen MT" panose="020B0602020104020603" pitchFamily="34" charset="0"/>
              </a:rPr>
              <a:t> và </a:t>
            </a:r>
            <a:r>
              <a:rPr lang="en-US" sz="1400" b="1">
                <a:latin typeface="Tw Cen MT" panose="020B0602020104020603" pitchFamily="34" charset="0"/>
              </a:rPr>
              <a:t>Funiture</a:t>
            </a:r>
            <a:r>
              <a:rPr lang="en-US" sz="1400">
                <a:latin typeface="Tw Cen MT" panose="020B0602020104020603" pitchFamily="34" charset="0"/>
              </a:rPr>
              <a:t> có doanh thu cao, </a:t>
            </a:r>
            <a:r>
              <a:rPr lang="en-US" sz="1400" b="1">
                <a:latin typeface="Tw Cen MT" panose="020B0602020104020603" pitchFamily="34" charset="0"/>
              </a:rPr>
              <a:t>Technology</a:t>
            </a:r>
            <a:r>
              <a:rPr lang="en-US" sz="1400">
                <a:latin typeface="Tw Cen MT" panose="020B0602020104020603" pitchFamily="34" charset="0"/>
              </a:rPr>
              <a:t> có lợi nhuận cao nhất</a:t>
            </a:r>
          </a:p>
          <a:p>
            <a:pPr marL="285750" indent="-285750">
              <a:lnSpc>
                <a:spcPct val="250000"/>
              </a:lnSpc>
              <a:buFont typeface="Arial" panose="020B0604020202020204" pitchFamily="34" charset="0"/>
              <a:buChar char="•"/>
            </a:pPr>
            <a:r>
              <a:rPr lang="en-US" sz="1400">
                <a:latin typeface="Tw Cen MT" panose="020B0602020104020603" pitchFamily="34" charset="0"/>
              </a:rPr>
              <a:t>Các dòng </a:t>
            </a:r>
            <a:r>
              <a:rPr lang="en-US" sz="1400" b="1">
                <a:latin typeface="Tw Cen MT" panose="020B0602020104020603" pitchFamily="34" charset="0"/>
              </a:rPr>
              <a:t>Phones</a:t>
            </a:r>
            <a:r>
              <a:rPr lang="en-US" sz="1400">
                <a:latin typeface="Tw Cen MT" panose="020B0602020104020603" pitchFamily="34" charset="0"/>
              </a:rPr>
              <a:t> và </a:t>
            </a:r>
            <a:r>
              <a:rPr lang="en-US" sz="1400" b="1">
                <a:latin typeface="Tw Cen MT" panose="020B0602020104020603" pitchFamily="34" charset="0"/>
              </a:rPr>
              <a:t>Chairs</a:t>
            </a:r>
            <a:r>
              <a:rPr lang="en-US" sz="1400">
                <a:latin typeface="Tw Cen MT" panose="020B0602020104020603" pitchFamily="34" charset="0"/>
              </a:rPr>
              <a:t> đóng góp rất nhiều vào doanh thu</a:t>
            </a:r>
          </a:p>
        </p:txBody>
      </p:sp>
      <p:pic>
        <p:nvPicPr>
          <p:cNvPr id="4" name="Picture 3">
            <a:extLst>
              <a:ext uri="{FF2B5EF4-FFF2-40B4-BE49-F238E27FC236}">
                <a16:creationId xmlns:a16="http://schemas.microsoft.com/office/drawing/2014/main" id="{24AAA652-527E-F631-559E-8D7C2552A8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587" y="915576"/>
            <a:ext cx="2136009" cy="1793734"/>
          </a:xfrm>
          <a:prstGeom prst="rect">
            <a:avLst/>
          </a:prstGeom>
        </p:spPr>
      </p:pic>
      <p:pic>
        <p:nvPicPr>
          <p:cNvPr id="7" name="Picture 6">
            <a:extLst>
              <a:ext uri="{FF2B5EF4-FFF2-40B4-BE49-F238E27FC236}">
                <a16:creationId xmlns:a16="http://schemas.microsoft.com/office/drawing/2014/main" id="{C06A26D6-B9FB-7EB8-6C10-AEE4D3E14F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097" y="990875"/>
            <a:ext cx="2061820" cy="1752527"/>
          </a:xfrm>
          <a:prstGeom prst="rect">
            <a:avLst/>
          </a:prstGeom>
        </p:spPr>
      </p:pic>
      <p:pic>
        <p:nvPicPr>
          <p:cNvPr id="9" name="Picture 8">
            <a:extLst>
              <a:ext uri="{FF2B5EF4-FFF2-40B4-BE49-F238E27FC236}">
                <a16:creationId xmlns:a16="http://schemas.microsoft.com/office/drawing/2014/main" id="{859F6A31-3C80-B07E-80D2-55E3E80BF3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3373" y="1011479"/>
            <a:ext cx="2136009" cy="1752527"/>
          </a:xfrm>
          <a:prstGeom prst="rect">
            <a:avLst/>
          </a:prstGeom>
        </p:spPr>
      </p:pic>
      <p:sp>
        <p:nvSpPr>
          <p:cNvPr id="3" name="Rectangle 2">
            <a:extLst>
              <a:ext uri="{FF2B5EF4-FFF2-40B4-BE49-F238E27FC236}">
                <a16:creationId xmlns:a16="http://schemas.microsoft.com/office/drawing/2014/main" id="{B06E8C84-4FB3-9ADE-0C45-20B0E38D6C61}"/>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377379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700228-0709-81A7-4370-A9570EBD4828}"/>
              </a:ext>
            </a:extLst>
          </p:cNvPr>
          <p:cNvSpPr/>
          <p:nvPr/>
        </p:nvSpPr>
        <p:spPr>
          <a:xfrm>
            <a:off x="-1" y="732898"/>
            <a:ext cx="45720"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18" name="TextBox 17">
            <a:extLst>
              <a:ext uri="{FF2B5EF4-FFF2-40B4-BE49-F238E27FC236}">
                <a16:creationId xmlns:a16="http://schemas.microsoft.com/office/drawing/2014/main" id="{6A3EE7B5-026E-0FBA-3868-8717C6ADBF14}"/>
              </a:ext>
            </a:extLst>
          </p:cNvPr>
          <p:cNvSpPr txBox="1"/>
          <p:nvPr/>
        </p:nvSpPr>
        <p:spPr>
          <a:xfrm>
            <a:off x="168439" y="2464053"/>
            <a:ext cx="12023557" cy="4466544"/>
          </a:xfrm>
          <a:prstGeom prst="rect">
            <a:avLst/>
          </a:prstGeom>
          <a:noFill/>
        </p:spPr>
        <p:txBody>
          <a:bodyPr wrap="square" rtlCol="0">
            <a:spAutoFit/>
          </a:bodyPr>
          <a:lstStyle/>
          <a:p>
            <a:pPr>
              <a:lnSpc>
                <a:spcPct val="250000"/>
              </a:lnSpc>
            </a:pPr>
            <a:r>
              <a:rPr lang="en-US">
                <a:solidFill>
                  <a:srgbClr val="002060"/>
                </a:solidFill>
                <a:latin typeface="Tw Cen MT" panose="020B0602020104020603" pitchFamily="34" charset="0"/>
              </a:rPr>
              <a:t>Tương quan giữa Doanh thu, Lợi nhuận và Giảm giá</a:t>
            </a:r>
            <a:endParaRPr lang="en-US" sz="1800">
              <a:solidFill>
                <a:srgbClr val="002060"/>
              </a:solidFill>
              <a:latin typeface="Tw Cen MT" panose="020B0602020104020603" pitchFamily="34" charset="0"/>
            </a:endParaRPr>
          </a:p>
          <a:p>
            <a:pPr marL="285750" indent="-285750">
              <a:lnSpc>
                <a:spcPct val="250000"/>
              </a:lnSpc>
              <a:buFont typeface="Arial" panose="020B0604020202020204" pitchFamily="34" charset="0"/>
              <a:buChar char="•"/>
            </a:pPr>
            <a:r>
              <a:rPr lang="en-US" sz="1400">
                <a:latin typeface="Tw Cen MT" panose="020B0602020104020603" pitchFamily="34" charset="0"/>
              </a:rPr>
              <a:t>Doanh thu càng </a:t>
            </a:r>
            <a:r>
              <a:rPr lang="en-US" sz="1400" b="1">
                <a:latin typeface="Tw Cen MT" panose="020B0602020104020603" pitchFamily="34" charset="0"/>
              </a:rPr>
              <a:t>cao</a:t>
            </a:r>
            <a:r>
              <a:rPr lang="en-US" sz="1400">
                <a:latin typeface="Tw Cen MT" panose="020B0602020104020603" pitchFamily="34" charset="0"/>
              </a:rPr>
              <a:t> thì lợi nhuận càng </a:t>
            </a:r>
            <a:r>
              <a:rPr lang="en-US" sz="1400" b="1">
                <a:latin typeface="Tw Cen MT" panose="020B0602020104020603" pitchFamily="34" charset="0"/>
              </a:rPr>
              <a:t>cao </a:t>
            </a:r>
            <a:r>
              <a:rPr lang="en-US" sz="1400">
                <a:latin typeface="Tw Cen MT" panose="020B0602020104020603" pitchFamily="34" charset="0"/>
              </a:rPr>
              <a:t>và ngược lại</a:t>
            </a:r>
          </a:p>
          <a:p>
            <a:pPr marL="285750" indent="-285750">
              <a:lnSpc>
                <a:spcPct val="250000"/>
              </a:lnSpc>
              <a:buFont typeface="Arial" panose="020B0604020202020204" pitchFamily="34" charset="0"/>
              <a:buChar char="•"/>
            </a:pPr>
            <a:r>
              <a:rPr lang="en-US" sz="1400">
                <a:latin typeface="Tw Cen MT" panose="020B0602020104020603" pitchFamily="34" charset="0"/>
              </a:rPr>
              <a:t>Mức giảm giá càng </a:t>
            </a:r>
            <a:r>
              <a:rPr lang="en-US" sz="1400" b="1">
                <a:latin typeface="Tw Cen MT" panose="020B0602020104020603" pitchFamily="34" charset="0"/>
              </a:rPr>
              <a:t>thấp</a:t>
            </a:r>
            <a:r>
              <a:rPr lang="en-US" sz="1400">
                <a:latin typeface="Tw Cen MT" panose="020B0602020104020603" pitchFamily="34" charset="0"/>
              </a:rPr>
              <a:t> thì số lượng mua hàng, doanh thu, lợi nhuận càng </a:t>
            </a:r>
            <a:r>
              <a:rPr lang="en-US" sz="1400" b="1">
                <a:latin typeface="Tw Cen MT" panose="020B0602020104020603" pitchFamily="34" charset="0"/>
              </a:rPr>
              <a:t>cao </a:t>
            </a:r>
            <a:r>
              <a:rPr lang="en-US" sz="1400">
                <a:latin typeface="Tw Cen MT" panose="020B0602020104020603" pitchFamily="34" charset="0"/>
              </a:rPr>
              <a:t>và ngược lại</a:t>
            </a:r>
          </a:p>
          <a:p>
            <a:pPr marL="285750" indent="-285750">
              <a:lnSpc>
                <a:spcPct val="250000"/>
              </a:lnSpc>
              <a:buFont typeface="Arial" panose="020B0604020202020204" pitchFamily="34" charset="0"/>
              <a:buChar char="•"/>
            </a:pPr>
            <a:r>
              <a:rPr lang="en-US" sz="1400">
                <a:latin typeface="Tw Cen MT" panose="020B0602020104020603" pitchFamily="34" charset="0"/>
              </a:rPr>
              <a:t>Chỉ nên áp dụng giảm giá ở mức </a:t>
            </a:r>
            <a:r>
              <a:rPr lang="en-US" sz="1400" b="1">
                <a:latin typeface="Tw Cen MT" panose="020B0602020104020603" pitchFamily="34" charset="0"/>
              </a:rPr>
              <a:t>20% </a:t>
            </a:r>
            <a:r>
              <a:rPr lang="en-US" sz="1400">
                <a:latin typeface="Tw Cen MT" panose="020B0602020104020603" pitchFamily="34" charset="0"/>
              </a:rPr>
              <a:t>trở xuống vì:</a:t>
            </a:r>
          </a:p>
          <a:p>
            <a:pPr marL="742950" lvl="1" indent="-285750">
              <a:lnSpc>
                <a:spcPct val="250000"/>
              </a:lnSpc>
              <a:buFont typeface="Wingdings" panose="05000000000000000000" pitchFamily="2" charset="2"/>
              <a:buChar char="§"/>
            </a:pPr>
            <a:r>
              <a:rPr lang="en-US" sz="1400">
                <a:latin typeface="Tw Cen MT" panose="020B0602020104020603" pitchFamily="34" charset="0"/>
              </a:rPr>
              <a:t>Biểu đồ </a:t>
            </a:r>
            <a:r>
              <a:rPr lang="en-US" sz="1400" b="1">
                <a:latin typeface="Tw Cen MT" panose="020B0602020104020603" pitchFamily="34" charset="0"/>
              </a:rPr>
              <a:t>Discount and Sales Correlation </a:t>
            </a:r>
            <a:r>
              <a:rPr lang="en-US" sz="1400">
                <a:latin typeface="Tw Cen MT" panose="020B0602020104020603" pitchFamily="34" charset="0"/>
              </a:rPr>
              <a:t>và </a:t>
            </a:r>
            <a:r>
              <a:rPr lang="en-US" sz="1400" b="1">
                <a:latin typeface="Tw Cen MT" panose="020B0602020104020603" pitchFamily="34" charset="0"/>
              </a:rPr>
              <a:t>Discount and Profit Correlation </a:t>
            </a:r>
            <a:r>
              <a:rPr lang="en-US" sz="1400">
                <a:latin typeface="Tw Cen MT" panose="020B0602020104020603" pitchFamily="34" charset="0"/>
              </a:rPr>
              <a:t>số sản phẩm bán ra nhiều (điểm dữ liệu lớn) </a:t>
            </a:r>
          </a:p>
          <a:p>
            <a:pPr marL="742950" lvl="1" indent="-285750">
              <a:lnSpc>
                <a:spcPct val="250000"/>
              </a:lnSpc>
              <a:buFont typeface="Wingdings" panose="05000000000000000000" pitchFamily="2" charset="2"/>
              <a:buChar char="§"/>
            </a:pPr>
            <a:r>
              <a:rPr lang="en-US" sz="1400" b="1">
                <a:latin typeface="Tw Cen MT" panose="020B0602020104020603" pitchFamily="34" charset="0"/>
              </a:rPr>
              <a:t>Discount and Sales Correlation, </a:t>
            </a:r>
            <a:r>
              <a:rPr lang="en-US" sz="1400">
                <a:latin typeface="Tw Cen MT" panose="020B0602020104020603" pitchFamily="34" charset="0"/>
              </a:rPr>
              <a:t>tổng</a:t>
            </a:r>
            <a:r>
              <a:rPr lang="en-US" sz="1400" b="1">
                <a:latin typeface="Tw Cen MT" panose="020B0602020104020603" pitchFamily="34" charset="0"/>
              </a:rPr>
              <a:t> </a:t>
            </a:r>
            <a:r>
              <a:rPr lang="en-US" sz="1400">
                <a:latin typeface="Tw Cen MT" panose="020B0602020104020603" pitchFamily="34" charset="0"/>
              </a:rPr>
              <a:t>doanh thu có thể đạt từ 700 ngàn đến hơn 1 triệu, từ 30% trở lên chỉ trên dưới 100 ngàn</a:t>
            </a:r>
          </a:p>
          <a:p>
            <a:pPr marL="742950" lvl="1" indent="-285750">
              <a:lnSpc>
                <a:spcPct val="250000"/>
              </a:lnSpc>
              <a:buFont typeface="Wingdings" panose="05000000000000000000" pitchFamily="2" charset="2"/>
              <a:buChar char="§"/>
            </a:pPr>
            <a:r>
              <a:rPr lang="en-US" sz="1400" b="1">
                <a:latin typeface="Tw Cen MT" panose="020B0602020104020603" pitchFamily="34" charset="0"/>
              </a:rPr>
              <a:t>Discount and Profit Correlation, </a:t>
            </a:r>
            <a:r>
              <a:rPr lang="en-US" sz="1400">
                <a:latin typeface="Tw Cen MT" panose="020B0602020104020603" pitchFamily="34" charset="0"/>
              </a:rPr>
              <a:t>tổng</a:t>
            </a:r>
            <a:r>
              <a:rPr lang="en-US" sz="1400" b="1">
                <a:latin typeface="Tw Cen MT" panose="020B0602020104020603" pitchFamily="34" charset="0"/>
              </a:rPr>
              <a:t> </a:t>
            </a:r>
            <a:r>
              <a:rPr lang="en-US" sz="1400">
                <a:latin typeface="Tw Cen MT" panose="020B0602020104020603" pitchFamily="34" charset="0"/>
              </a:rPr>
              <a:t>lợi nhuận cao hoặc không lỗ, từ 30% trở lên lợi nhuận hầu hết đều bị lỗ </a:t>
            </a:r>
          </a:p>
          <a:p>
            <a:pPr marL="285750" indent="-285750">
              <a:lnSpc>
                <a:spcPct val="250000"/>
              </a:lnSpc>
              <a:buFont typeface="Arial" panose="020B0604020202020204" pitchFamily="34" charset="0"/>
              <a:buChar char="•"/>
            </a:pPr>
            <a:endParaRPr lang="en-US" sz="1400">
              <a:latin typeface="Tw Cen MT" panose="020B0602020104020603" pitchFamily="34" charset="0"/>
            </a:endParaRPr>
          </a:p>
        </p:txBody>
      </p:sp>
      <p:pic>
        <p:nvPicPr>
          <p:cNvPr id="5" name="Picture 4">
            <a:extLst>
              <a:ext uri="{FF2B5EF4-FFF2-40B4-BE49-F238E27FC236}">
                <a16:creationId xmlns:a16="http://schemas.microsoft.com/office/drawing/2014/main" id="{22A7818F-D4C8-FE0E-4819-25FFEAAFF2B4}"/>
              </a:ext>
            </a:extLst>
          </p:cNvPr>
          <p:cNvPicPr>
            <a:picLocks noChangeAspect="1"/>
          </p:cNvPicPr>
          <p:nvPr/>
        </p:nvPicPr>
        <p:blipFill>
          <a:blip r:embed="rId2"/>
          <a:stretch>
            <a:fillRect/>
          </a:stretch>
        </p:blipFill>
        <p:spPr>
          <a:xfrm>
            <a:off x="168439" y="732898"/>
            <a:ext cx="12023557" cy="2112516"/>
          </a:xfrm>
          <a:prstGeom prst="rect">
            <a:avLst/>
          </a:prstGeom>
        </p:spPr>
      </p:pic>
      <p:sp>
        <p:nvSpPr>
          <p:cNvPr id="2" name="Rectangle 1">
            <a:extLst>
              <a:ext uri="{FF2B5EF4-FFF2-40B4-BE49-F238E27FC236}">
                <a16:creationId xmlns:a16="http://schemas.microsoft.com/office/drawing/2014/main" id="{B0654EA8-9928-65FF-C312-CA07F4C66A32}"/>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337994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64BFE6-43E7-573C-7806-DB9A369F80A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4372" y="1210215"/>
            <a:ext cx="11253537" cy="2162731"/>
          </a:xfrm>
          <a:prstGeom prst="rect">
            <a:avLst/>
          </a:prstGeom>
        </p:spPr>
      </p:pic>
      <p:sp>
        <p:nvSpPr>
          <p:cNvPr id="6" name="Rectangle 5">
            <a:extLst>
              <a:ext uri="{FF2B5EF4-FFF2-40B4-BE49-F238E27FC236}">
                <a16:creationId xmlns:a16="http://schemas.microsoft.com/office/drawing/2014/main" id="{C312550A-1799-20B1-17F2-8FC64760994F}"/>
              </a:ext>
            </a:extLst>
          </p:cNvPr>
          <p:cNvSpPr/>
          <p:nvPr/>
        </p:nvSpPr>
        <p:spPr>
          <a:xfrm>
            <a:off x="-1" y="732898"/>
            <a:ext cx="45720"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7" name="TextBox 6">
            <a:extLst>
              <a:ext uri="{FF2B5EF4-FFF2-40B4-BE49-F238E27FC236}">
                <a16:creationId xmlns:a16="http://schemas.microsoft.com/office/drawing/2014/main" id="{EE4B708C-A722-587D-7BAB-C3BBFA93FF6A}"/>
              </a:ext>
            </a:extLst>
          </p:cNvPr>
          <p:cNvSpPr txBox="1"/>
          <p:nvPr/>
        </p:nvSpPr>
        <p:spPr>
          <a:xfrm>
            <a:off x="294372" y="3562443"/>
            <a:ext cx="11737207" cy="1897635"/>
          </a:xfrm>
          <a:prstGeom prst="rect">
            <a:avLst/>
          </a:prstGeom>
          <a:noFill/>
        </p:spPr>
        <p:txBody>
          <a:bodyPr wrap="square" rtlCol="0">
            <a:spAutoFit/>
          </a:bodyPr>
          <a:lstStyle/>
          <a:p>
            <a:r>
              <a:rPr lang="en-US" sz="1800">
                <a:solidFill>
                  <a:srgbClr val="002060"/>
                </a:solidFill>
                <a:latin typeface="Tw Cen MT" panose="020B0602020104020603" pitchFamily="34" charset="0"/>
              </a:rPr>
              <a:t>Danh mục sản phẩm có lợi nhuận nhất</a:t>
            </a:r>
          </a:p>
          <a:p>
            <a:pPr marL="285750" indent="-285750">
              <a:lnSpc>
                <a:spcPct val="250000"/>
              </a:lnSpc>
              <a:buFont typeface="Arial" panose="020B0604020202020204" pitchFamily="34" charset="0"/>
              <a:buChar char="•"/>
            </a:pPr>
            <a:r>
              <a:rPr lang="en-US" sz="1400">
                <a:latin typeface="Tw Cen MT" panose="020B0602020104020603" pitchFamily="34" charset="0"/>
              </a:rPr>
              <a:t>Lợi nhuận các sản phẩm Technology đến từ các thành phố như </a:t>
            </a:r>
            <a:r>
              <a:rPr lang="en-US" sz="1400" b="1">
                <a:latin typeface="Tw Cen MT" panose="020B0602020104020603" pitchFamily="34" charset="0"/>
              </a:rPr>
              <a:t>New York</a:t>
            </a:r>
            <a:r>
              <a:rPr lang="en-US" sz="1400">
                <a:latin typeface="Tw Cen MT" panose="020B0602020104020603" pitchFamily="34" charset="0"/>
              </a:rPr>
              <a:t>, </a:t>
            </a:r>
            <a:r>
              <a:rPr lang="en-US" sz="1400" b="1">
                <a:latin typeface="Tw Cen MT" panose="020B0602020104020603" pitchFamily="34" charset="0"/>
              </a:rPr>
              <a:t>Los Angels </a:t>
            </a:r>
            <a:r>
              <a:rPr lang="en-US" sz="1400">
                <a:latin typeface="Tw Cen MT" panose="020B0602020104020603" pitchFamily="34" charset="0"/>
              </a:rPr>
              <a:t>và </a:t>
            </a:r>
            <a:r>
              <a:rPr lang="en-US" sz="1400" b="1">
                <a:latin typeface="Tw Cen MT" panose="020B0602020104020603" pitchFamily="34" charset="0"/>
              </a:rPr>
              <a:t>Seattle</a:t>
            </a:r>
          </a:p>
          <a:p>
            <a:pPr marL="285750" indent="-285750">
              <a:lnSpc>
                <a:spcPct val="250000"/>
              </a:lnSpc>
              <a:buFont typeface="Arial" panose="020B0604020202020204" pitchFamily="34" charset="0"/>
              <a:buChar char="•"/>
            </a:pPr>
            <a:r>
              <a:rPr lang="en-US" sz="1400">
                <a:latin typeface="Tw Cen MT" panose="020B0602020104020603" pitchFamily="34" charset="0"/>
              </a:rPr>
              <a:t>Các sản phẩm </a:t>
            </a:r>
            <a:r>
              <a:rPr lang="en-US" sz="1400" b="1">
                <a:latin typeface="Tw Cen MT" panose="020B0602020104020603" pitchFamily="34" charset="0"/>
              </a:rPr>
              <a:t>Technology</a:t>
            </a:r>
            <a:r>
              <a:rPr lang="en-US" sz="1400">
                <a:latin typeface="Tw Cen MT" panose="020B0602020104020603" pitchFamily="34" charset="0"/>
              </a:rPr>
              <a:t> có mức </a:t>
            </a:r>
            <a:r>
              <a:rPr lang="en-US" sz="1400" b="1">
                <a:latin typeface="Tw Cen MT" panose="020B0602020104020603" pitchFamily="34" charset="0"/>
              </a:rPr>
              <a:t>discount thấp </a:t>
            </a:r>
            <a:r>
              <a:rPr lang="en-US" sz="1400">
                <a:latin typeface="Tw Cen MT" panose="020B0602020104020603" pitchFamily="34" charset="0"/>
              </a:rPr>
              <a:t>nhất và </a:t>
            </a:r>
            <a:r>
              <a:rPr lang="en-US" sz="1400" b="1">
                <a:latin typeface="Tw Cen MT" panose="020B0602020104020603" pitchFamily="34" charset="0"/>
              </a:rPr>
              <a:t>doanh thu </a:t>
            </a:r>
            <a:r>
              <a:rPr lang="en-US" sz="1400">
                <a:latin typeface="Tw Cen MT" panose="020B0602020104020603" pitchFamily="34" charset="0"/>
              </a:rPr>
              <a:t>là</a:t>
            </a:r>
            <a:r>
              <a:rPr lang="en-US" sz="1400" b="1">
                <a:latin typeface="Tw Cen MT" panose="020B0602020104020603" pitchFamily="34" charset="0"/>
              </a:rPr>
              <a:t> cao </a:t>
            </a:r>
            <a:r>
              <a:rPr lang="en-US" sz="1400">
                <a:latin typeface="Tw Cen MT" panose="020B0602020104020603" pitchFamily="34" charset="0"/>
              </a:rPr>
              <a:t>nhất</a:t>
            </a:r>
          </a:p>
          <a:p>
            <a:pPr marL="285750" indent="-285750">
              <a:lnSpc>
                <a:spcPct val="250000"/>
              </a:lnSpc>
              <a:buFont typeface="Arial" panose="020B0604020202020204" pitchFamily="34" charset="0"/>
              <a:buChar char="•"/>
            </a:pPr>
            <a:r>
              <a:rPr lang="en-US" sz="1400">
                <a:latin typeface="Tw Cen MT" panose="020B0602020104020603" pitchFamily="34" charset="0"/>
              </a:rPr>
              <a:t>Việc cải tiến, có các chiến dịch marketing tốt cho các sản phẩm Technology sẽ mang lại lợi nhuận lớn, đặc biệt là hướng đến các thành phố trên </a:t>
            </a:r>
          </a:p>
        </p:txBody>
      </p:sp>
      <p:sp>
        <p:nvSpPr>
          <p:cNvPr id="2" name="Rectangle 1">
            <a:extLst>
              <a:ext uri="{FF2B5EF4-FFF2-40B4-BE49-F238E27FC236}">
                <a16:creationId xmlns:a16="http://schemas.microsoft.com/office/drawing/2014/main" id="{055B94B0-C58C-AC69-4BCA-DBD921661135}"/>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277151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2D10BA-A8B4-45E4-4539-D1DE6E806792}"/>
              </a:ext>
            </a:extLst>
          </p:cNvPr>
          <p:cNvSpPr/>
          <p:nvPr/>
        </p:nvSpPr>
        <p:spPr>
          <a:xfrm>
            <a:off x="-1" y="732898"/>
            <a:ext cx="45720"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pic>
        <p:nvPicPr>
          <p:cNvPr id="4" name="Picture 3" descr="Chart, bar chart&#10;&#10;Description automatically generated">
            <a:extLst>
              <a:ext uri="{FF2B5EF4-FFF2-40B4-BE49-F238E27FC236}">
                <a16:creationId xmlns:a16="http://schemas.microsoft.com/office/drawing/2014/main" id="{AEF3F4EA-7890-D681-4DF8-D72A0FF65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19" y="1295402"/>
            <a:ext cx="10116962" cy="5096586"/>
          </a:xfrm>
          <a:prstGeom prst="rect">
            <a:avLst/>
          </a:prstGeom>
        </p:spPr>
      </p:pic>
      <p:sp>
        <p:nvSpPr>
          <p:cNvPr id="3" name="TextBox 2">
            <a:extLst>
              <a:ext uri="{FF2B5EF4-FFF2-40B4-BE49-F238E27FC236}">
                <a16:creationId xmlns:a16="http://schemas.microsoft.com/office/drawing/2014/main" id="{1B99419E-E0E4-8278-C1CD-40FC2F50BB07}"/>
              </a:ext>
            </a:extLst>
          </p:cNvPr>
          <p:cNvSpPr txBox="1"/>
          <p:nvPr/>
        </p:nvSpPr>
        <p:spPr>
          <a:xfrm>
            <a:off x="1079439" y="732898"/>
            <a:ext cx="4070077" cy="369332"/>
          </a:xfrm>
          <a:prstGeom prst="rect">
            <a:avLst/>
          </a:prstGeom>
          <a:noFill/>
        </p:spPr>
        <p:txBody>
          <a:bodyPr wrap="square" rtlCol="0">
            <a:spAutoFit/>
          </a:bodyPr>
          <a:lstStyle/>
          <a:p>
            <a:r>
              <a:rPr lang="en-US" sz="1800">
                <a:solidFill>
                  <a:srgbClr val="002060"/>
                </a:solidFill>
                <a:latin typeface="Tw Cen MT" panose="020B0602020104020603" pitchFamily="34" charset="0"/>
                <a:cs typeface="Arial" panose="020B0604020202020204" pitchFamily="34" charset="0"/>
              </a:rPr>
              <a:t>Top các sản phẩm có đóng góp tốt và kém</a:t>
            </a:r>
          </a:p>
        </p:txBody>
      </p:sp>
      <p:sp>
        <p:nvSpPr>
          <p:cNvPr id="5" name="Rectangle 4">
            <a:extLst>
              <a:ext uri="{FF2B5EF4-FFF2-40B4-BE49-F238E27FC236}">
                <a16:creationId xmlns:a16="http://schemas.microsoft.com/office/drawing/2014/main" id="{03541B37-44F7-9305-5282-17C54E8318A0}"/>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4045390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AB2DF3-CF63-B7D6-89B2-29F77B1D1F34}"/>
              </a:ext>
            </a:extLst>
          </p:cNvPr>
          <p:cNvSpPr/>
          <p:nvPr/>
        </p:nvSpPr>
        <p:spPr>
          <a:xfrm>
            <a:off x="-1" y="732898"/>
            <a:ext cx="45720"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6" name="TextBox 5">
            <a:extLst>
              <a:ext uri="{FF2B5EF4-FFF2-40B4-BE49-F238E27FC236}">
                <a16:creationId xmlns:a16="http://schemas.microsoft.com/office/drawing/2014/main" id="{C04886E9-DBAC-2E70-2030-C667BF6B333B}"/>
              </a:ext>
            </a:extLst>
          </p:cNvPr>
          <p:cNvSpPr txBox="1"/>
          <p:nvPr/>
        </p:nvSpPr>
        <p:spPr>
          <a:xfrm>
            <a:off x="314847" y="3429000"/>
            <a:ext cx="11286000" cy="162063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a:latin typeface="Tw Cen MT" panose="020B0602020104020603" pitchFamily="34" charset="0"/>
              </a:rPr>
              <a:t>Các sản phẩm có </a:t>
            </a:r>
            <a:r>
              <a:rPr lang="en-US" sz="1400" b="1">
                <a:latin typeface="Tw Cen MT" panose="020B0602020104020603" pitchFamily="34" charset="0"/>
              </a:rPr>
              <a:t>lợi nhuận cao </a:t>
            </a:r>
            <a:r>
              <a:rPr lang="en-US" sz="1400">
                <a:latin typeface="Tw Cen MT" panose="020B0602020104020603" pitchFamily="34" charset="0"/>
              </a:rPr>
              <a:t>thường có </a:t>
            </a:r>
            <a:r>
              <a:rPr lang="en-US" sz="1400" b="1">
                <a:latin typeface="Tw Cen MT" panose="020B0602020104020603" pitchFamily="34" charset="0"/>
              </a:rPr>
              <a:t>doanh thu cao </a:t>
            </a:r>
            <a:r>
              <a:rPr lang="en-US" sz="1400">
                <a:latin typeface="Tw Cen MT" panose="020B0602020104020603" pitchFamily="34" charset="0"/>
              </a:rPr>
              <a:t>và mức giảm giá khoảng </a:t>
            </a:r>
            <a:r>
              <a:rPr lang="en-US" sz="1400" b="1">
                <a:latin typeface="Tw Cen MT" panose="020B0602020104020603" pitchFamily="34" charset="0"/>
              </a:rPr>
              <a:t>20%</a:t>
            </a:r>
            <a:r>
              <a:rPr lang="en-US" sz="1400">
                <a:latin typeface="Tw Cen MT" panose="020B0602020104020603" pitchFamily="34" charset="0"/>
              </a:rPr>
              <a:t>, trừ số ít ngoại lệ</a:t>
            </a:r>
          </a:p>
          <a:p>
            <a:pPr marL="285750" indent="-285750">
              <a:lnSpc>
                <a:spcPct val="250000"/>
              </a:lnSpc>
              <a:buFont typeface="Arial" panose="020B0604020202020204" pitchFamily="34" charset="0"/>
              <a:buChar char="•"/>
            </a:pPr>
            <a:r>
              <a:rPr lang="en-US" sz="1400">
                <a:latin typeface="Tw Cen MT" panose="020B0602020104020603" pitchFamily="34" charset="0"/>
              </a:rPr>
              <a:t>Các sản phẩm bị </a:t>
            </a:r>
            <a:r>
              <a:rPr lang="en-US" sz="1400" b="1">
                <a:latin typeface="Tw Cen MT" panose="020B0602020104020603" pitchFamily="34" charset="0"/>
              </a:rPr>
              <a:t>lỗ</a:t>
            </a:r>
            <a:r>
              <a:rPr lang="en-US" sz="1400">
                <a:latin typeface="Tw Cen MT" panose="020B0602020104020603" pitchFamily="34" charset="0"/>
              </a:rPr>
              <a:t> lại có mức </a:t>
            </a:r>
            <a:r>
              <a:rPr lang="en-US" sz="1400" b="1">
                <a:latin typeface="Tw Cen MT" panose="020B0602020104020603" pitchFamily="34" charset="0"/>
              </a:rPr>
              <a:t>giảm giá lớn</a:t>
            </a:r>
            <a:r>
              <a:rPr lang="en-US" sz="1400">
                <a:latin typeface="Tw Cen MT" panose="020B0602020104020603" pitchFamily="34" charset="0"/>
              </a:rPr>
              <a:t> nhưng lại có </a:t>
            </a:r>
            <a:r>
              <a:rPr lang="en-US" sz="1400" b="1">
                <a:latin typeface="Tw Cen MT" panose="020B0602020104020603" pitchFamily="34" charset="0"/>
              </a:rPr>
              <a:t>doanh thu thấp</a:t>
            </a:r>
            <a:r>
              <a:rPr lang="en-US" sz="1400">
                <a:latin typeface="Tw Cen MT" panose="020B0602020104020603" pitchFamily="34" charset="0"/>
              </a:rPr>
              <a:t>, ngược lại với các sản phẩm có lời</a:t>
            </a:r>
          </a:p>
          <a:p>
            <a:pPr marL="285750" indent="-285750">
              <a:lnSpc>
                <a:spcPct val="250000"/>
              </a:lnSpc>
              <a:buFont typeface="Arial" panose="020B0604020202020204" pitchFamily="34" charset="0"/>
              <a:buChar char="•"/>
            </a:pPr>
            <a:r>
              <a:rPr lang="en-US" sz="1400">
                <a:latin typeface="Tw Cen MT" panose="020B0602020104020603" pitchFamily="34" charset="0"/>
              </a:rPr>
              <a:t>Có thể nâng giá bán, giảm mức giảm giá, thực hiện các quảng cáo để bán chạy hơn, có doanh thu và lợi nhuận cao hơn với các sản phẩm bị lỗ</a:t>
            </a:r>
          </a:p>
        </p:txBody>
      </p:sp>
      <p:pic>
        <p:nvPicPr>
          <p:cNvPr id="10" name="Picture 9">
            <a:extLst>
              <a:ext uri="{FF2B5EF4-FFF2-40B4-BE49-F238E27FC236}">
                <a16:creationId xmlns:a16="http://schemas.microsoft.com/office/drawing/2014/main" id="{CD5A2398-04DA-5261-7C69-F4F251384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47" y="1335858"/>
            <a:ext cx="11614865" cy="2057048"/>
          </a:xfrm>
          <a:prstGeom prst="rect">
            <a:avLst/>
          </a:prstGeom>
        </p:spPr>
      </p:pic>
      <p:sp>
        <p:nvSpPr>
          <p:cNvPr id="2" name="Rectangle 1">
            <a:extLst>
              <a:ext uri="{FF2B5EF4-FFF2-40B4-BE49-F238E27FC236}">
                <a16:creationId xmlns:a16="http://schemas.microsoft.com/office/drawing/2014/main" id="{39FD27E7-B152-5637-F75C-1D89189DC8A7}"/>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4139168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1D72D55-D286-8715-0B2E-0685F463FA28}"/>
              </a:ext>
            </a:extLst>
          </p:cNvPr>
          <p:cNvSpPr/>
          <p:nvPr/>
        </p:nvSpPr>
        <p:spPr>
          <a:xfrm>
            <a:off x="1653863" y="1484855"/>
            <a:ext cx="652191" cy="585537"/>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a:solidFill>
                    <a:srgbClr val="002060"/>
                  </a:solidFill>
                </a:ln>
                <a:solidFill>
                  <a:srgbClr val="002060"/>
                </a:solidFill>
                <a:latin typeface="Tw Cen MT" panose="020B0602020104020603" pitchFamily="34" charset="0"/>
              </a:rPr>
              <a:t>1</a:t>
            </a:r>
          </a:p>
        </p:txBody>
      </p:sp>
      <p:sp>
        <p:nvSpPr>
          <p:cNvPr id="3" name="Oval 2">
            <a:extLst>
              <a:ext uri="{FF2B5EF4-FFF2-40B4-BE49-F238E27FC236}">
                <a16:creationId xmlns:a16="http://schemas.microsoft.com/office/drawing/2014/main" id="{5ADA2170-9954-50F7-E143-DFF885D90565}"/>
              </a:ext>
            </a:extLst>
          </p:cNvPr>
          <p:cNvSpPr/>
          <p:nvPr/>
        </p:nvSpPr>
        <p:spPr>
          <a:xfrm>
            <a:off x="5769904" y="1484855"/>
            <a:ext cx="652191" cy="585537"/>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a:solidFill>
                    <a:srgbClr val="002060"/>
                  </a:solidFill>
                </a:ln>
                <a:solidFill>
                  <a:srgbClr val="002060"/>
                </a:solidFill>
                <a:latin typeface="Tw Cen MT" panose="020B0602020104020603" pitchFamily="34" charset="0"/>
              </a:rPr>
              <a:t>2</a:t>
            </a:r>
          </a:p>
        </p:txBody>
      </p:sp>
      <p:sp>
        <p:nvSpPr>
          <p:cNvPr id="4" name="Oval 3">
            <a:extLst>
              <a:ext uri="{FF2B5EF4-FFF2-40B4-BE49-F238E27FC236}">
                <a16:creationId xmlns:a16="http://schemas.microsoft.com/office/drawing/2014/main" id="{BCF922CF-09F1-F1EC-1519-A775D84E311F}"/>
              </a:ext>
            </a:extLst>
          </p:cNvPr>
          <p:cNvSpPr/>
          <p:nvPr/>
        </p:nvSpPr>
        <p:spPr>
          <a:xfrm>
            <a:off x="9885670" y="1484854"/>
            <a:ext cx="652191" cy="585537"/>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a:solidFill>
                    <a:srgbClr val="002060"/>
                  </a:solidFill>
                </a:ln>
                <a:solidFill>
                  <a:srgbClr val="002060"/>
                </a:solidFill>
                <a:latin typeface="Tw Cen MT" panose="020B0602020104020603" pitchFamily="34" charset="0"/>
              </a:rPr>
              <a:t>3</a:t>
            </a:r>
          </a:p>
        </p:txBody>
      </p:sp>
      <p:sp>
        <p:nvSpPr>
          <p:cNvPr id="6" name="TextBox 5">
            <a:extLst>
              <a:ext uri="{FF2B5EF4-FFF2-40B4-BE49-F238E27FC236}">
                <a16:creationId xmlns:a16="http://schemas.microsoft.com/office/drawing/2014/main" id="{CBC465B2-C623-5C23-4CDA-8CA8D2F749BC}"/>
              </a:ext>
            </a:extLst>
          </p:cNvPr>
          <p:cNvSpPr txBox="1"/>
          <p:nvPr/>
        </p:nvSpPr>
        <p:spPr>
          <a:xfrm>
            <a:off x="4373959" y="160421"/>
            <a:ext cx="3441031" cy="461665"/>
          </a:xfrm>
          <a:prstGeom prst="rect">
            <a:avLst/>
          </a:prstGeom>
          <a:noFill/>
          <a:ln>
            <a:noFill/>
          </a:ln>
        </p:spPr>
        <p:txBody>
          <a:bodyPr wrap="square" rtlCol="0">
            <a:spAutoFit/>
          </a:bodyPr>
          <a:lstStyle/>
          <a:p>
            <a:pPr algn="ctr"/>
            <a:r>
              <a:rPr lang="en-US" sz="2400">
                <a:latin typeface="Tw Cen MT" panose="020B0602020104020603" pitchFamily="34" charset="0"/>
              </a:rPr>
              <a:t>Kết luận phân tích</a:t>
            </a:r>
          </a:p>
        </p:txBody>
      </p:sp>
      <p:sp>
        <p:nvSpPr>
          <p:cNvPr id="7" name="TextBox 6">
            <a:extLst>
              <a:ext uri="{FF2B5EF4-FFF2-40B4-BE49-F238E27FC236}">
                <a16:creationId xmlns:a16="http://schemas.microsoft.com/office/drawing/2014/main" id="{B6F59446-70AE-4284-D4A0-CF76CB6C5DDD}"/>
              </a:ext>
            </a:extLst>
          </p:cNvPr>
          <p:cNvSpPr txBox="1"/>
          <p:nvPr/>
        </p:nvSpPr>
        <p:spPr>
          <a:xfrm>
            <a:off x="1053806" y="2279899"/>
            <a:ext cx="1852863" cy="3416320"/>
          </a:xfrm>
          <a:prstGeom prst="rect">
            <a:avLst/>
          </a:prstGeom>
          <a:noFill/>
        </p:spPr>
        <p:txBody>
          <a:bodyPr wrap="square" rtlCol="0">
            <a:spAutoFit/>
          </a:bodyPr>
          <a:lstStyle/>
          <a:p>
            <a:r>
              <a:rPr lang="en-US">
                <a:latin typeface="Tw Cen MT" panose="020B0602020104020603" pitchFamily="34" charset="0"/>
              </a:rPr>
              <a:t>Trong giai đoạn 4 năm, doanh nghiệp hoạt động hiệu quả. </a:t>
            </a:r>
            <a:r>
              <a:rPr lang="en-US" b="1">
                <a:solidFill>
                  <a:srgbClr val="002060"/>
                </a:solidFill>
                <a:latin typeface="Tw Cen MT" panose="020B0602020104020603" pitchFamily="34" charset="0"/>
              </a:rPr>
              <a:t>Doanh thu</a:t>
            </a:r>
            <a:r>
              <a:rPr lang="en-US">
                <a:latin typeface="Tw Cen MT" panose="020B0602020104020603" pitchFamily="34" charset="0"/>
              </a:rPr>
              <a:t> và </a:t>
            </a:r>
            <a:r>
              <a:rPr lang="en-US" b="1">
                <a:solidFill>
                  <a:srgbClr val="002060"/>
                </a:solidFill>
                <a:latin typeface="Tw Cen MT" panose="020B0602020104020603" pitchFamily="34" charset="0"/>
              </a:rPr>
              <a:t>lợi nhuận </a:t>
            </a:r>
            <a:r>
              <a:rPr lang="en-US">
                <a:latin typeface="Tw Cen MT" panose="020B0602020104020603" pitchFamily="34" charset="0"/>
              </a:rPr>
              <a:t>đều ở mức </a:t>
            </a:r>
            <a:r>
              <a:rPr lang="en-US" b="1">
                <a:solidFill>
                  <a:srgbClr val="002060"/>
                </a:solidFill>
                <a:latin typeface="Tw Cen MT" panose="020B0602020104020603" pitchFamily="34" charset="0"/>
              </a:rPr>
              <a:t>tốt</a:t>
            </a:r>
            <a:r>
              <a:rPr lang="en-US">
                <a:latin typeface="Tw Cen MT" panose="020B0602020104020603" pitchFamily="34" charset="0"/>
              </a:rPr>
              <a:t>, khả năng tăng trưởng tốt </a:t>
            </a:r>
            <a:r>
              <a:rPr lang="en-US" b="1">
                <a:solidFill>
                  <a:srgbClr val="002060"/>
                </a:solidFill>
                <a:latin typeface="Tw Cen MT" panose="020B0602020104020603" pitchFamily="34" charset="0"/>
              </a:rPr>
              <a:t>nhất là năm 2016 </a:t>
            </a:r>
            <a:r>
              <a:rPr lang="en-US">
                <a:latin typeface="Tw Cen MT" panose="020B0602020104020603" pitchFamily="34" charset="0"/>
              </a:rPr>
              <a:t>(Doanh thu tăng </a:t>
            </a:r>
            <a:r>
              <a:rPr lang="en-US" b="1">
                <a:solidFill>
                  <a:srgbClr val="002060"/>
                </a:solidFill>
                <a:latin typeface="Tw Cen MT" panose="020B0602020104020603" pitchFamily="34" charset="0"/>
              </a:rPr>
              <a:t>29.46%</a:t>
            </a:r>
            <a:r>
              <a:rPr lang="en-US">
                <a:latin typeface="Tw Cen MT" panose="020B0602020104020603" pitchFamily="34" charset="0"/>
              </a:rPr>
              <a:t>, lợi nhuận tăng </a:t>
            </a:r>
            <a:r>
              <a:rPr lang="en-US" b="1">
                <a:solidFill>
                  <a:srgbClr val="002060"/>
                </a:solidFill>
                <a:latin typeface="Tw Cen MT" panose="020B0602020104020603" pitchFamily="34" charset="0"/>
              </a:rPr>
              <a:t>32.71%</a:t>
            </a:r>
            <a:r>
              <a:rPr lang="en-US">
                <a:latin typeface="Tw Cen MT" panose="020B0602020104020603" pitchFamily="34" charset="0"/>
              </a:rPr>
              <a:t>)</a:t>
            </a:r>
          </a:p>
        </p:txBody>
      </p:sp>
      <p:sp>
        <p:nvSpPr>
          <p:cNvPr id="8" name="TextBox 7">
            <a:extLst>
              <a:ext uri="{FF2B5EF4-FFF2-40B4-BE49-F238E27FC236}">
                <a16:creationId xmlns:a16="http://schemas.microsoft.com/office/drawing/2014/main" id="{D44C66D2-3C85-5568-5E6B-11670FA4C881}"/>
              </a:ext>
            </a:extLst>
          </p:cNvPr>
          <p:cNvSpPr txBox="1"/>
          <p:nvPr/>
        </p:nvSpPr>
        <p:spPr>
          <a:xfrm>
            <a:off x="4886825" y="2279899"/>
            <a:ext cx="2418348" cy="2585323"/>
          </a:xfrm>
          <a:prstGeom prst="rect">
            <a:avLst/>
          </a:prstGeom>
          <a:noFill/>
        </p:spPr>
        <p:txBody>
          <a:bodyPr wrap="square" rtlCol="0">
            <a:spAutoFit/>
          </a:bodyPr>
          <a:lstStyle/>
          <a:p>
            <a:r>
              <a:rPr lang="en-US" b="1">
                <a:solidFill>
                  <a:srgbClr val="002060"/>
                </a:solidFill>
                <a:latin typeface="Tw Cen MT" panose="020B0602020104020603" pitchFamily="34" charset="0"/>
              </a:rPr>
              <a:t>Cuối năm </a:t>
            </a:r>
            <a:r>
              <a:rPr lang="en-US">
                <a:latin typeface="Tw Cen MT" panose="020B0602020104020603" pitchFamily="34" charset="0"/>
              </a:rPr>
              <a:t>là dịp mua sắm của khách hàng, khách hàng thích các sản phẩm </a:t>
            </a:r>
            <a:r>
              <a:rPr lang="en-US" b="1">
                <a:solidFill>
                  <a:srgbClr val="002060"/>
                </a:solidFill>
                <a:latin typeface="Tw Cen MT" panose="020B0602020104020603" pitchFamily="34" charset="0"/>
              </a:rPr>
              <a:t>Office Supplies </a:t>
            </a:r>
            <a:r>
              <a:rPr lang="en-US">
                <a:latin typeface="Tw Cen MT" panose="020B0602020104020603" pitchFamily="34" charset="0"/>
              </a:rPr>
              <a:t>và </a:t>
            </a:r>
            <a:r>
              <a:rPr lang="en-US" b="1">
                <a:solidFill>
                  <a:srgbClr val="002060"/>
                </a:solidFill>
                <a:latin typeface="Tw Cen MT" panose="020B0602020104020603" pitchFamily="34" charset="0"/>
              </a:rPr>
              <a:t>Standard Class</a:t>
            </a:r>
            <a:r>
              <a:rPr lang="en-US">
                <a:solidFill>
                  <a:srgbClr val="002060"/>
                </a:solidFill>
                <a:latin typeface="Tw Cen MT" panose="020B0602020104020603" pitchFamily="34" charset="0"/>
              </a:rPr>
              <a:t> </a:t>
            </a:r>
            <a:r>
              <a:rPr lang="en-US">
                <a:latin typeface="Tw Cen MT" panose="020B0602020104020603" pitchFamily="34" charset="0"/>
              </a:rPr>
              <a:t>là phương thức giao hàng được </a:t>
            </a:r>
            <a:r>
              <a:rPr lang="en-US" b="1">
                <a:solidFill>
                  <a:srgbClr val="002060"/>
                </a:solidFill>
                <a:latin typeface="Tw Cen MT" panose="020B0602020104020603" pitchFamily="34" charset="0"/>
              </a:rPr>
              <a:t>yêu thích</a:t>
            </a:r>
            <a:r>
              <a:rPr lang="en-US" b="1">
                <a:latin typeface="Tw Cen MT" panose="020B0602020104020603" pitchFamily="34" charset="0"/>
              </a:rPr>
              <a:t>, </a:t>
            </a:r>
            <a:r>
              <a:rPr lang="en-US" b="1">
                <a:solidFill>
                  <a:srgbClr val="002060"/>
                </a:solidFill>
                <a:latin typeface="Tw Cen MT" panose="020B0602020104020603" pitchFamily="34" charset="0"/>
              </a:rPr>
              <a:t>Consumer</a:t>
            </a:r>
            <a:r>
              <a:rPr lang="en-US" b="1">
                <a:latin typeface="Tw Cen MT" panose="020B0602020104020603" pitchFamily="34" charset="0"/>
              </a:rPr>
              <a:t> </a:t>
            </a:r>
            <a:r>
              <a:rPr lang="en-US">
                <a:latin typeface="Tw Cen MT" panose="020B0602020104020603" pitchFamily="34" charset="0"/>
              </a:rPr>
              <a:t>là nhóm khách hàng </a:t>
            </a:r>
            <a:r>
              <a:rPr lang="en-US" b="1">
                <a:solidFill>
                  <a:srgbClr val="002060"/>
                </a:solidFill>
                <a:latin typeface="Tw Cen MT" panose="020B0602020104020603" pitchFamily="34" charset="0"/>
              </a:rPr>
              <a:t>thân thiết</a:t>
            </a:r>
          </a:p>
        </p:txBody>
      </p:sp>
      <p:sp>
        <p:nvSpPr>
          <p:cNvPr id="9" name="TextBox 8">
            <a:extLst>
              <a:ext uri="{FF2B5EF4-FFF2-40B4-BE49-F238E27FC236}">
                <a16:creationId xmlns:a16="http://schemas.microsoft.com/office/drawing/2014/main" id="{2FCCD441-FC97-13C5-0088-6D99A2D16AC0}"/>
              </a:ext>
            </a:extLst>
          </p:cNvPr>
          <p:cNvSpPr txBox="1"/>
          <p:nvPr/>
        </p:nvSpPr>
        <p:spPr>
          <a:xfrm>
            <a:off x="9285329" y="2279899"/>
            <a:ext cx="1920081" cy="2862322"/>
          </a:xfrm>
          <a:prstGeom prst="rect">
            <a:avLst/>
          </a:prstGeom>
          <a:noFill/>
        </p:spPr>
        <p:txBody>
          <a:bodyPr wrap="square" rtlCol="0">
            <a:spAutoFit/>
          </a:bodyPr>
          <a:lstStyle/>
          <a:p>
            <a:r>
              <a:rPr lang="en-US">
                <a:latin typeface="Tw Cen MT" panose="020B0602020104020603" pitchFamily="34" charset="0"/>
              </a:rPr>
              <a:t>Sản phẩm thuộc </a:t>
            </a:r>
            <a:r>
              <a:rPr lang="en-US" b="1">
                <a:solidFill>
                  <a:srgbClr val="002060"/>
                </a:solidFill>
                <a:latin typeface="Tw Cen MT" panose="020B0602020104020603" pitchFamily="34" charset="0"/>
              </a:rPr>
              <a:t>Technology</a:t>
            </a:r>
            <a:r>
              <a:rPr lang="en-US">
                <a:latin typeface="Tw Cen MT" panose="020B0602020104020603" pitchFamily="34" charset="0"/>
              </a:rPr>
              <a:t> đem lại </a:t>
            </a:r>
            <a:r>
              <a:rPr lang="en-US" b="1">
                <a:solidFill>
                  <a:srgbClr val="002060"/>
                </a:solidFill>
                <a:latin typeface="Tw Cen MT" panose="020B0602020104020603" pitchFamily="34" charset="0"/>
              </a:rPr>
              <a:t>lợi nhuận </a:t>
            </a:r>
            <a:r>
              <a:rPr lang="en-US">
                <a:latin typeface="Tw Cen MT" panose="020B0602020104020603" pitchFamily="34" charset="0"/>
              </a:rPr>
              <a:t>cao</a:t>
            </a:r>
            <a:r>
              <a:rPr lang="en-US" b="1">
                <a:latin typeface="Tw Cen MT" panose="020B0602020104020603" pitchFamily="34" charset="0"/>
              </a:rPr>
              <a:t>, </a:t>
            </a:r>
            <a:r>
              <a:rPr lang="en-US" b="1">
                <a:solidFill>
                  <a:srgbClr val="002060"/>
                </a:solidFill>
                <a:latin typeface="Tw Cen MT" panose="020B0602020104020603" pitchFamily="34" charset="0"/>
              </a:rPr>
              <a:t>Office Supplies </a:t>
            </a:r>
            <a:r>
              <a:rPr lang="en-US">
                <a:latin typeface="Tw Cen MT" panose="020B0602020104020603" pitchFamily="34" charset="0"/>
              </a:rPr>
              <a:t>là các mặt hàng được</a:t>
            </a:r>
            <a:r>
              <a:rPr lang="en-US" b="1">
                <a:latin typeface="Tw Cen MT" panose="020B0602020104020603" pitchFamily="34" charset="0"/>
              </a:rPr>
              <a:t> </a:t>
            </a:r>
            <a:r>
              <a:rPr lang="en-US" b="1">
                <a:solidFill>
                  <a:srgbClr val="002060"/>
                </a:solidFill>
                <a:latin typeface="Tw Cen MT" panose="020B0602020104020603" pitchFamily="34" charset="0"/>
              </a:rPr>
              <a:t>mua nhiều</a:t>
            </a:r>
            <a:r>
              <a:rPr lang="en-US">
                <a:latin typeface="Tw Cen MT" panose="020B0602020104020603" pitchFamily="34" charset="0"/>
              </a:rPr>
              <a:t>.</a:t>
            </a:r>
            <a:r>
              <a:rPr lang="en-US" b="1">
                <a:solidFill>
                  <a:srgbClr val="002060"/>
                </a:solidFill>
                <a:latin typeface="Tw Cen MT" panose="020B0602020104020603" pitchFamily="34" charset="0"/>
              </a:rPr>
              <a:t> </a:t>
            </a:r>
            <a:r>
              <a:rPr lang="en-US">
                <a:latin typeface="Tw Cen MT" panose="020B0602020104020603" pitchFamily="34" charset="0"/>
              </a:rPr>
              <a:t>Các sản phẩm chỉ nên được áp dụng mức giảm giá ở từ </a:t>
            </a:r>
            <a:r>
              <a:rPr lang="en-US" b="1">
                <a:solidFill>
                  <a:srgbClr val="002060"/>
                </a:solidFill>
                <a:latin typeface="Tw Cen MT" panose="020B0602020104020603" pitchFamily="34" charset="0"/>
              </a:rPr>
              <a:t>20% </a:t>
            </a:r>
            <a:r>
              <a:rPr lang="en-US">
                <a:latin typeface="Tw Cen MT" panose="020B0602020104020603" pitchFamily="34" charset="0"/>
              </a:rPr>
              <a:t>trở xuống</a:t>
            </a:r>
          </a:p>
        </p:txBody>
      </p:sp>
      <p:sp>
        <p:nvSpPr>
          <p:cNvPr id="10" name="Rectangle 9">
            <a:extLst>
              <a:ext uri="{FF2B5EF4-FFF2-40B4-BE49-F238E27FC236}">
                <a16:creationId xmlns:a16="http://schemas.microsoft.com/office/drawing/2014/main" id="{BBCC99C7-49B2-50D6-1683-AC9F42DF74FB}"/>
              </a:ext>
            </a:extLst>
          </p:cNvPr>
          <p:cNvSpPr/>
          <p:nvPr/>
        </p:nvSpPr>
        <p:spPr>
          <a:xfrm>
            <a:off x="-2" y="-1"/>
            <a:ext cx="12192001" cy="7315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3835425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0A0-B805-2BE0-7992-98994A0AFB55}"/>
              </a:ext>
            </a:extLst>
          </p:cNvPr>
          <p:cNvSpPr>
            <a:spLocks noGrp="1"/>
          </p:cNvSpPr>
          <p:nvPr>
            <p:ph type="title"/>
          </p:nvPr>
        </p:nvSpPr>
        <p:spPr>
          <a:xfrm>
            <a:off x="960120" y="317814"/>
            <a:ext cx="10268712" cy="1270354"/>
          </a:xfrm>
        </p:spPr>
        <p:txBody>
          <a:bodyPr>
            <a:normAutofit/>
          </a:bodyPr>
          <a:lstStyle/>
          <a:p>
            <a:r>
              <a:rPr lang="en-US" sz="4800">
                <a:latin typeface="Tw Cen MT" panose="020B0602020104020603" pitchFamily="34" charset="0"/>
              </a:rPr>
              <a:t>Tổng kết</a:t>
            </a:r>
          </a:p>
        </p:txBody>
      </p:sp>
      <p:sp>
        <p:nvSpPr>
          <p:cNvPr id="3" name="TextBox 2">
            <a:extLst>
              <a:ext uri="{FF2B5EF4-FFF2-40B4-BE49-F238E27FC236}">
                <a16:creationId xmlns:a16="http://schemas.microsoft.com/office/drawing/2014/main" id="{153A789E-6263-15DB-185F-E05E37B5F2ED}"/>
              </a:ext>
            </a:extLst>
          </p:cNvPr>
          <p:cNvSpPr txBox="1"/>
          <p:nvPr/>
        </p:nvSpPr>
        <p:spPr>
          <a:xfrm>
            <a:off x="383486" y="2258763"/>
            <a:ext cx="11421979" cy="4620432"/>
          </a:xfrm>
          <a:prstGeom prst="rect">
            <a:avLst/>
          </a:prstGeom>
          <a:noFill/>
        </p:spPr>
        <p:txBody>
          <a:bodyPr wrap="square" rtlCol="0">
            <a:spAutoFit/>
          </a:bodyPr>
          <a:lstStyle/>
          <a:p>
            <a:pPr>
              <a:lnSpc>
                <a:spcPct val="250000"/>
              </a:lnSpc>
            </a:pPr>
            <a:r>
              <a:rPr lang="en-US" sz="1800">
                <a:solidFill>
                  <a:srgbClr val="002060"/>
                </a:solidFill>
                <a:latin typeface="Tw Cen MT" panose="020B0602020104020603" pitchFamily="34" charset="0"/>
              </a:rPr>
              <a:t>Những điều đã đạt được</a:t>
            </a:r>
          </a:p>
          <a:p>
            <a:pPr marL="285750" indent="-285750">
              <a:lnSpc>
                <a:spcPct val="250000"/>
              </a:lnSpc>
              <a:buFont typeface="Arial" panose="020B0604020202020204" pitchFamily="34" charset="0"/>
              <a:buChar char="•"/>
            </a:pPr>
            <a:r>
              <a:rPr lang="en-US" sz="1400">
                <a:latin typeface="Tw Cen MT" panose="020B0602020104020603" pitchFamily="34" charset="0"/>
              </a:rPr>
              <a:t>Nhận và phân tích yêu cầu kinh doanh</a:t>
            </a:r>
          </a:p>
          <a:p>
            <a:pPr marL="285750" indent="-285750">
              <a:lnSpc>
                <a:spcPct val="250000"/>
              </a:lnSpc>
              <a:buFont typeface="Arial" panose="020B0604020202020204" pitchFamily="34" charset="0"/>
              <a:buChar char="•"/>
            </a:pPr>
            <a:r>
              <a:rPr lang="en-US" sz="1400">
                <a:latin typeface="Tw Cen MT" panose="020B0602020104020603" pitchFamily="34" charset="0"/>
              </a:rPr>
              <a:t>Thiết kế diagram và ETL dữ liệu vào data warehouse</a:t>
            </a:r>
          </a:p>
          <a:p>
            <a:pPr marL="285750" indent="-285750">
              <a:lnSpc>
                <a:spcPct val="250000"/>
              </a:lnSpc>
              <a:buFont typeface="Arial" panose="020B0604020202020204" pitchFamily="34" charset="0"/>
              <a:buChar char="•"/>
            </a:pPr>
            <a:r>
              <a:rPr lang="en-US" sz="1400">
                <a:latin typeface="Tw Cen MT" panose="020B0602020104020603" pitchFamily="34" charset="0"/>
              </a:rPr>
              <a:t>Phân tích dữ liệu với Power BI và đưa ra các đề xuất kinh doanh</a:t>
            </a:r>
          </a:p>
          <a:p>
            <a:pPr>
              <a:lnSpc>
                <a:spcPct val="250000"/>
              </a:lnSpc>
            </a:pPr>
            <a:r>
              <a:rPr lang="en-US">
                <a:solidFill>
                  <a:srgbClr val="002060"/>
                </a:solidFill>
                <a:latin typeface="Tw Cen MT" panose="020B0602020104020603" pitchFamily="34" charset="0"/>
              </a:rPr>
              <a:t>Những khó khăn</a:t>
            </a:r>
            <a:endParaRPr lang="en-US" sz="1800">
              <a:solidFill>
                <a:srgbClr val="002060"/>
              </a:solidFill>
              <a:latin typeface="Tw Cen MT" panose="020B0602020104020603" pitchFamily="34" charset="0"/>
            </a:endParaRPr>
          </a:p>
          <a:p>
            <a:pPr marL="285750" indent="-285750">
              <a:lnSpc>
                <a:spcPct val="250000"/>
              </a:lnSpc>
              <a:buFont typeface="Arial" panose="020B0604020202020204" pitchFamily="34" charset="0"/>
              <a:buChar char="•"/>
            </a:pPr>
            <a:r>
              <a:rPr lang="en-US" sz="1400">
                <a:latin typeface="Tw Cen MT" panose="020B0602020104020603" pitchFamily="34" charset="0"/>
              </a:rPr>
              <a:t>Dữ liệu bị trùng lặp, khó phát hiện những điểm không hợp lý</a:t>
            </a:r>
          </a:p>
          <a:p>
            <a:pPr marL="285750" indent="-285750">
              <a:lnSpc>
                <a:spcPct val="250000"/>
              </a:lnSpc>
              <a:buFont typeface="Arial" panose="020B0604020202020204" pitchFamily="34" charset="0"/>
              <a:buChar char="•"/>
            </a:pPr>
            <a:r>
              <a:rPr lang="en-US" sz="1400">
                <a:latin typeface="Tw Cen MT" panose="020B0602020104020603" pitchFamily="34" charset="0"/>
              </a:rPr>
              <a:t>Dữ liệu không thể đáp ứng đầy đủ các yêu cầu phân tích nên không thể tìm nguyên nhân: Same Day là phương thức giao hàng không được ưa thích, khách hàng thích mua hàng vào cuối năm, lợi nhuận của Technology đến từ các thành phố lớn</a:t>
            </a:r>
          </a:p>
        </p:txBody>
      </p:sp>
    </p:spTree>
    <p:extLst>
      <p:ext uri="{BB962C8B-B14F-4D97-AF65-F5344CB8AC3E}">
        <p14:creationId xmlns:p14="http://schemas.microsoft.com/office/powerpoint/2010/main" val="1479949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 descr="Triangular abstract background">
            <a:extLst>
              <a:ext uri="{FF2B5EF4-FFF2-40B4-BE49-F238E27FC236}">
                <a16:creationId xmlns:a16="http://schemas.microsoft.com/office/drawing/2014/main" id="{C34DF05B-1AD4-AAE7-56E6-82F0699A3023}"/>
              </a:ext>
            </a:extLst>
          </p:cNvPr>
          <p:cNvPicPr>
            <a:picLocks noChangeAspect="1"/>
          </p:cNvPicPr>
          <p:nvPr/>
        </p:nvPicPr>
        <p:blipFill rotWithShape="1">
          <a:blip r:embed="rId2">
            <a:alphaModFix amt="6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C9357D6-C631-1715-318E-C06A8397D831}"/>
              </a:ext>
            </a:extLst>
          </p:cNvPr>
          <p:cNvSpPr>
            <a:spLocks noGrp="1"/>
          </p:cNvSpPr>
          <p:nvPr>
            <p:ph type="ctrTitle"/>
          </p:nvPr>
        </p:nvSpPr>
        <p:spPr>
          <a:xfrm>
            <a:off x="960120" y="640080"/>
            <a:ext cx="10268712" cy="3227832"/>
          </a:xfrm>
        </p:spPr>
        <p:txBody>
          <a:bodyPr anchor="b">
            <a:normAutofit/>
          </a:bodyPr>
          <a:lstStyle/>
          <a:p>
            <a:r>
              <a:rPr lang="en-US">
                <a:latin typeface="Tw Cen MT" panose="020B0602020104020603" pitchFamily="34" charset="0"/>
                <a:cs typeface="Arial" panose="020B0604020202020204" pitchFamily="34" charset="0"/>
              </a:rPr>
              <a:t>Thank you !</a:t>
            </a:r>
          </a:p>
        </p:txBody>
      </p:sp>
    </p:spTree>
    <p:extLst>
      <p:ext uri="{BB962C8B-B14F-4D97-AF65-F5344CB8AC3E}">
        <p14:creationId xmlns:p14="http://schemas.microsoft.com/office/powerpoint/2010/main" val="539724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E62556-B463-76F7-8DB1-117C96EB8946}"/>
              </a:ext>
            </a:extLst>
          </p:cNvPr>
          <p:cNvSpPr/>
          <p:nvPr/>
        </p:nvSpPr>
        <p:spPr>
          <a:xfrm>
            <a:off x="-1" y="732898"/>
            <a:ext cx="45719"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4" name="TextBox 3">
            <a:extLst>
              <a:ext uri="{FF2B5EF4-FFF2-40B4-BE49-F238E27FC236}">
                <a16:creationId xmlns:a16="http://schemas.microsoft.com/office/drawing/2014/main" id="{E9C5829A-206D-3C91-843E-0EE9DBD59954}"/>
              </a:ext>
            </a:extLst>
          </p:cNvPr>
          <p:cNvSpPr txBox="1"/>
          <p:nvPr/>
        </p:nvSpPr>
        <p:spPr>
          <a:xfrm>
            <a:off x="360948" y="2003128"/>
            <a:ext cx="10595810" cy="2851743"/>
          </a:xfrm>
          <a:prstGeom prst="rect">
            <a:avLst/>
          </a:prstGeom>
          <a:noFill/>
        </p:spPr>
        <p:txBody>
          <a:bodyPr wrap="square" rtlCol="0">
            <a:spAutoFit/>
          </a:bodyPr>
          <a:lstStyle/>
          <a:p>
            <a:pPr>
              <a:lnSpc>
                <a:spcPct val="250000"/>
              </a:lnSpc>
            </a:pPr>
            <a:r>
              <a:rPr lang="en-US">
                <a:solidFill>
                  <a:srgbClr val="002060"/>
                </a:solidFill>
                <a:latin typeface="Tw Cen MT" panose="020B0602020104020603" pitchFamily="34" charset="0"/>
              </a:rPr>
              <a:t>Mục tiêu đề tài</a:t>
            </a:r>
          </a:p>
          <a:p>
            <a:pPr marL="285750" indent="-285750">
              <a:lnSpc>
                <a:spcPct val="250000"/>
              </a:lnSpc>
              <a:buFont typeface="Wingdings" panose="05000000000000000000" pitchFamily="2" charset="2"/>
              <a:buChar char="Ø"/>
            </a:pPr>
            <a:r>
              <a:rPr lang="en-US" sz="1400">
                <a:latin typeface="Tw Cen MT" panose="020B0602020104020603" pitchFamily="34" charset="0"/>
              </a:rPr>
              <a:t>Phân tích hoạt động kinh doanh của Superstrore với mục đích:</a:t>
            </a:r>
          </a:p>
          <a:p>
            <a:pPr marL="742950" lvl="1" indent="-285750">
              <a:lnSpc>
                <a:spcPct val="250000"/>
              </a:lnSpc>
              <a:buFont typeface="Wingdings" panose="05000000000000000000" pitchFamily="2" charset="2"/>
              <a:buChar char="ü"/>
            </a:pPr>
            <a:r>
              <a:rPr lang="en-US" sz="1400">
                <a:latin typeface="Tw Cen MT" panose="020B0602020104020603" pitchFamily="34" charset="0"/>
              </a:rPr>
              <a:t>Thực hiện ETL thành công để đưa dữ liệu vào các bảng nhằm phục vụ phân tích</a:t>
            </a:r>
          </a:p>
          <a:p>
            <a:pPr marL="742950" lvl="1" indent="-285750">
              <a:lnSpc>
                <a:spcPct val="250000"/>
              </a:lnSpc>
              <a:buFont typeface="Wingdings" panose="05000000000000000000" pitchFamily="2" charset="2"/>
              <a:buChar char="ü"/>
            </a:pPr>
            <a:r>
              <a:rPr lang="en-US" sz="1400">
                <a:latin typeface="Tw Cen MT" panose="020B0602020104020603" pitchFamily="34" charset="0"/>
              </a:rPr>
              <a:t>Đánh giá quá trình </a:t>
            </a:r>
            <a:r>
              <a:rPr lang="en-US" sz="1400" b="1">
                <a:latin typeface="Tw Cen MT" panose="020B0602020104020603" pitchFamily="34" charset="0"/>
              </a:rPr>
              <a:t>hoạt động </a:t>
            </a:r>
            <a:r>
              <a:rPr lang="en-US" sz="1400">
                <a:latin typeface="Tw Cen MT" panose="020B0602020104020603" pitchFamily="34" charset="0"/>
              </a:rPr>
              <a:t>và </a:t>
            </a:r>
            <a:r>
              <a:rPr lang="en-US" sz="1400" b="1">
                <a:latin typeface="Tw Cen MT" panose="020B0602020104020603" pitchFamily="34" charset="0"/>
              </a:rPr>
              <a:t>kết quả kinh doanh </a:t>
            </a:r>
            <a:r>
              <a:rPr lang="en-US" sz="1400">
                <a:latin typeface="Tw Cen MT" panose="020B0602020104020603" pitchFamily="34" charset="0"/>
              </a:rPr>
              <a:t>giai đoạn 2014 – 2018</a:t>
            </a:r>
          </a:p>
          <a:p>
            <a:pPr marL="742950" lvl="1" indent="-285750">
              <a:lnSpc>
                <a:spcPct val="250000"/>
              </a:lnSpc>
              <a:buFont typeface="Wingdings" panose="05000000000000000000" pitchFamily="2" charset="2"/>
              <a:buChar char="ü"/>
            </a:pPr>
            <a:r>
              <a:rPr lang="en-US" sz="1400">
                <a:latin typeface="Tw Cen MT" panose="020B0602020104020603" pitchFamily="34" charset="0"/>
              </a:rPr>
              <a:t>Tìm ra những điểm tốt và chưa tốt nhằm khai thác và đề ra các phương án để nâng cao hiệu quả hoạt động của doanh nghiệp </a:t>
            </a:r>
          </a:p>
        </p:txBody>
      </p:sp>
      <p:sp>
        <p:nvSpPr>
          <p:cNvPr id="3" name="Rectangle 2">
            <a:extLst>
              <a:ext uri="{FF2B5EF4-FFF2-40B4-BE49-F238E27FC236}">
                <a16:creationId xmlns:a16="http://schemas.microsoft.com/office/drawing/2014/main" id="{E8DC5A2A-EB09-01DD-840C-E166700F4E32}"/>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399263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308E-A706-56ED-27A7-BCD0F84E9C23}"/>
              </a:ext>
            </a:extLst>
          </p:cNvPr>
          <p:cNvSpPr>
            <a:spLocks noGrp="1"/>
          </p:cNvSpPr>
          <p:nvPr>
            <p:ph type="title"/>
          </p:nvPr>
        </p:nvSpPr>
        <p:spPr/>
        <p:txBody>
          <a:bodyPr>
            <a:normAutofit/>
          </a:bodyPr>
          <a:lstStyle/>
          <a:p>
            <a:r>
              <a:rPr lang="en-US" sz="4800">
                <a:latin typeface="Tw Cen MT" panose="020B0602020104020603" pitchFamily="34" charset="0"/>
              </a:rPr>
              <a:t>Cơ sở dữ liệu</a:t>
            </a:r>
          </a:p>
        </p:txBody>
      </p:sp>
      <p:sp>
        <p:nvSpPr>
          <p:cNvPr id="3" name="Content Placeholder 2">
            <a:extLst>
              <a:ext uri="{FF2B5EF4-FFF2-40B4-BE49-F238E27FC236}">
                <a16:creationId xmlns:a16="http://schemas.microsoft.com/office/drawing/2014/main" id="{7E791571-8EA2-7746-09A1-340BA88D4860}"/>
              </a:ext>
            </a:extLst>
          </p:cNvPr>
          <p:cNvSpPr>
            <a:spLocks noGrp="1"/>
          </p:cNvSpPr>
          <p:nvPr>
            <p:ph idx="1"/>
          </p:nvPr>
        </p:nvSpPr>
        <p:spPr>
          <a:xfrm>
            <a:off x="960120" y="2587752"/>
            <a:ext cx="10268712" cy="1575174"/>
          </a:xfrm>
        </p:spPr>
        <p:txBody>
          <a:bodyPr>
            <a:normAutofit/>
          </a:bodyPr>
          <a:lstStyle/>
          <a:p>
            <a:pPr marL="285750" indent="-285750">
              <a:buFont typeface="Arial" panose="020B0604020202020204" pitchFamily="34" charset="0"/>
              <a:buChar char="•"/>
            </a:pPr>
            <a:r>
              <a:rPr lang="en-US" sz="2400">
                <a:latin typeface="Tw Cen MT" panose="020B0602020104020603" pitchFamily="34" charset="0"/>
              </a:rPr>
              <a:t>Các bảng</a:t>
            </a:r>
          </a:p>
          <a:p>
            <a:pPr marL="285750" indent="-285750">
              <a:buFont typeface="Arial" panose="020B0604020202020204" pitchFamily="34" charset="0"/>
              <a:buChar char="•"/>
            </a:pPr>
            <a:r>
              <a:rPr lang="en-US" sz="2400">
                <a:latin typeface="Tw Cen MT" panose="020B0602020104020603" pitchFamily="34" charset="0"/>
              </a:rPr>
              <a:t>Quá trình ETL</a:t>
            </a:r>
          </a:p>
        </p:txBody>
      </p:sp>
    </p:spTree>
    <p:extLst>
      <p:ext uri="{BB962C8B-B14F-4D97-AF65-F5344CB8AC3E}">
        <p14:creationId xmlns:p14="http://schemas.microsoft.com/office/powerpoint/2010/main" val="182344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3B4B7B-F4D3-4582-58C8-D7FEEAAC7251}"/>
              </a:ext>
            </a:extLst>
          </p:cNvPr>
          <p:cNvSpPr/>
          <p:nvPr/>
        </p:nvSpPr>
        <p:spPr>
          <a:xfrm>
            <a:off x="-1" y="732898"/>
            <a:ext cx="45719"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pic>
        <p:nvPicPr>
          <p:cNvPr id="6" name="Picture 5">
            <a:extLst>
              <a:ext uri="{FF2B5EF4-FFF2-40B4-BE49-F238E27FC236}">
                <a16:creationId xmlns:a16="http://schemas.microsoft.com/office/drawing/2014/main" id="{AB7A5622-FE55-D71F-DADB-9461155EF0E4}"/>
              </a:ext>
            </a:extLst>
          </p:cNvPr>
          <p:cNvPicPr>
            <a:picLocks noChangeAspect="1"/>
          </p:cNvPicPr>
          <p:nvPr/>
        </p:nvPicPr>
        <p:blipFill>
          <a:blip r:embed="rId2"/>
          <a:stretch>
            <a:fillRect/>
          </a:stretch>
        </p:blipFill>
        <p:spPr>
          <a:xfrm>
            <a:off x="352926" y="1392608"/>
            <a:ext cx="7507706" cy="4999379"/>
          </a:xfrm>
          <a:prstGeom prst="rect">
            <a:avLst/>
          </a:prstGeom>
        </p:spPr>
      </p:pic>
      <p:sp>
        <p:nvSpPr>
          <p:cNvPr id="9" name="TextBox 8">
            <a:extLst>
              <a:ext uri="{FF2B5EF4-FFF2-40B4-BE49-F238E27FC236}">
                <a16:creationId xmlns:a16="http://schemas.microsoft.com/office/drawing/2014/main" id="{E56612EA-3634-1041-3CB2-A928BE401ADC}"/>
              </a:ext>
            </a:extLst>
          </p:cNvPr>
          <p:cNvSpPr txBox="1"/>
          <p:nvPr/>
        </p:nvSpPr>
        <p:spPr>
          <a:xfrm>
            <a:off x="352926" y="732898"/>
            <a:ext cx="10595810" cy="369332"/>
          </a:xfrm>
          <a:prstGeom prst="rect">
            <a:avLst/>
          </a:prstGeom>
          <a:noFill/>
        </p:spPr>
        <p:txBody>
          <a:bodyPr wrap="square" rtlCol="0">
            <a:spAutoFit/>
          </a:bodyPr>
          <a:lstStyle/>
          <a:p>
            <a:r>
              <a:rPr lang="en-US">
                <a:solidFill>
                  <a:srgbClr val="002060"/>
                </a:solidFill>
                <a:latin typeface="Tw Cen MT" panose="020B0602020104020603" pitchFamily="34" charset="0"/>
              </a:rPr>
              <a:t>Cấu trúc và các bảng</a:t>
            </a:r>
          </a:p>
        </p:txBody>
      </p:sp>
      <p:sp>
        <p:nvSpPr>
          <p:cNvPr id="2" name="Rectangle 1">
            <a:extLst>
              <a:ext uri="{FF2B5EF4-FFF2-40B4-BE49-F238E27FC236}">
                <a16:creationId xmlns:a16="http://schemas.microsoft.com/office/drawing/2014/main" id="{524093AB-0387-1F7C-28F5-E93312312CAE}"/>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42569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B92693-43EB-5C19-D89E-288F3F91305B}"/>
              </a:ext>
            </a:extLst>
          </p:cNvPr>
          <p:cNvSpPr/>
          <p:nvPr/>
        </p:nvSpPr>
        <p:spPr>
          <a:xfrm>
            <a:off x="-1" y="732898"/>
            <a:ext cx="45719"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3" name="TextBox 2">
            <a:extLst>
              <a:ext uri="{FF2B5EF4-FFF2-40B4-BE49-F238E27FC236}">
                <a16:creationId xmlns:a16="http://schemas.microsoft.com/office/drawing/2014/main" id="{65E9F322-9715-05F3-951F-E9D6E261255C}"/>
              </a:ext>
            </a:extLst>
          </p:cNvPr>
          <p:cNvSpPr txBox="1"/>
          <p:nvPr/>
        </p:nvSpPr>
        <p:spPr>
          <a:xfrm>
            <a:off x="368968" y="732898"/>
            <a:ext cx="10595810" cy="369332"/>
          </a:xfrm>
          <a:prstGeom prst="rect">
            <a:avLst/>
          </a:prstGeom>
          <a:noFill/>
        </p:spPr>
        <p:txBody>
          <a:bodyPr wrap="square" rtlCol="0">
            <a:spAutoFit/>
          </a:bodyPr>
          <a:lstStyle/>
          <a:p>
            <a:r>
              <a:rPr lang="en-US">
                <a:solidFill>
                  <a:srgbClr val="002060"/>
                </a:solidFill>
                <a:latin typeface="Tw Cen MT" panose="020B0602020104020603" pitchFamily="34" charset="0"/>
              </a:rPr>
              <a:t>Quá trình ETL</a:t>
            </a:r>
          </a:p>
        </p:txBody>
      </p:sp>
      <p:pic>
        <p:nvPicPr>
          <p:cNvPr id="4" name="Picture 3" descr="Diagram&#10;&#10;Description automatically generated">
            <a:extLst>
              <a:ext uri="{FF2B5EF4-FFF2-40B4-BE49-F238E27FC236}">
                <a16:creationId xmlns:a16="http://schemas.microsoft.com/office/drawing/2014/main" id="{3FBFB42A-1754-A8BD-EC6E-6CF62C8BB000}"/>
              </a:ext>
            </a:extLst>
          </p:cNvPr>
          <p:cNvPicPr>
            <a:picLocks noChangeAspect="1"/>
          </p:cNvPicPr>
          <p:nvPr/>
        </p:nvPicPr>
        <p:blipFill>
          <a:blip r:embed="rId2"/>
          <a:stretch>
            <a:fillRect/>
          </a:stretch>
        </p:blipFill>
        <p:spPr>
          <a:xfrm>
            <a:off x="368966" y="1200243"/>
            <a:ext cx="11454067" cy="3572134"/>
          </a:xfrm>
          <a:prstGeom prst="rect">
            <a:avLst/>
          </a:prstGeom>
        </p:spPr>
      </p:pic>
      <p:sp>
        <p:nvSpPr>
          <p:cNvPr id="5" name="TextBox 4">
            <a:extLst>
              <a:ext uri="{FF2B5EF4-FFF2-40B4-BE49-F238E27FC236}">
                <a16:creationId xmlns:a16="http://schemas.microsoft.com/office/drawing/2014/main" id="{F4361995-92A0-EB87-E9BA-DAA209C41BF9}"/>
              </a:ext>
            </a:extLst>
          </p:cNvPr>
          <p:cNvSpPr txBox="1"/>
          <p:nvPr/>
        </p:nvSpPr>
        <p:spPr>
          <a:xfrm>
            <a:off x="368967" y="4772377"/>
            <a:ext cx="10469881" cy="1619611"/>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a:latin typeface="Tw Cen MT" panose="020B0602020104020603" pitchFamily="34" charset="0"/>
              </a:rPr>
              <a:t>Dữ liệu ban đầu nằm trong file CSV</a:t>
            </a:r>
          </a:p>
          <a:p>
            <a:pPr marL="285750" indent="-285750">
              <a:lnSpc>
                <a:spcPct val="250000"/>
              </a:lnSpc>
              <a:buFont typeface="Arial" panose="020B0604020202020204" pitchFamily="34" charset="0"/>
              <a:buChar char="•"/>
            </a:pPr>
            <a:r>
              <a:rPr lang="en-US" sz="1400">
                <a:latin typeface="Tw Cen MT" panose="020B0602020104020603" pitchFamily="34" charset="0"/>
              </a:rPr>
              <a:t>Nên cần được tải vào bảng staging trước</a:t>
            </a:r>
          </a:p>
          <a:p>
            <a:pPr marL="285750" indent="-285750">
              <a:lnSpc>
                <a:spcPct val="250000"/>
              </a:lnSpc>
              <a:buFont typeface="Arial" panose="020B0604020202020204" pitchFamily="34" charset="0"/>
              <a:buChar char="•"/>
            </a:pPr>
            <a:r>
              <a:rPr lang="en-US" sz="1400">
                <a:latin typeface="Tw Cen MT" panose="020B0602020104020603" pitchFamily="34" charset="0"/>
              </a:rPr>
              <a:t>Sử dụng Incremental Load để tải cho bảng Staging và các bảng khác</a:t>
            </a:r>
          </a:p>
        </p:txBody>
      </p:sp>
      <p:sp>
        <p:nvSpPr>
          <p:cNvPr id="6" name="Rectangle 5">
            <a:extLst>
              <a:ext uri="{FF2B5EF4-FFF2-40B4-BE49-F238E27FC236}">
                <a16:creationId xmlns:a16="http://schemas.microsoft.com/office/drawing/2014/main" id="{CCF89A1D-BE79-D407-4D9C-D540DC64FC5F}"/>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74857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7CC40D-8D8C-E954-7C90-17E7B844CBFB}"/>
              </a:ext>
            </a:extLst>
          </p:cNvPr>
          <p:cNvSpPr/>
          <p:nvPr/>
        </p:nvSpPr>
        <p:spPr>
          <a:xfrm>
            <a:off x="-1" y="732898"/>
            <a:ext cx="45719"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pic>
        <p:nvPicPr>
          <p:cNvPr id="3" name="Picture 2" descr="Diagram&#10;&#10;Description automatically generated">
            <a:extLst>
              <a:ext uri="{FF2B5EF4-FFF2-40B4-BE49-F238E27FC236}">
                <a16:creationId xmlns:a16="http://schemas.microsoft.com/office/drawing/2014/main" id="{8E9DEB6E-A5D0-FF2A-5FA2-DB925A396265}"/>
              </a:ext>
            </a:extLst>
          </p:cNvPr>
          <p:cNvPicPr>
            <a:picLocks noChangeAspect="1"/>
          </p:cNvPicPr>
          <p:nvPr/>
        </p:nvPicPr>
        <p:blipFill>
          <a:blip r:embed="rId2"/>
          <a:stretch>
            <a:fillRect/>
          </a:stretch>
        </p:blipFill>
        <p:spPr>
          <a:xfrm>
            <a:off x="397042" y="732898"/>
            <a:ext cx="8506326" cy="4034216"/>
          </a:xfrm>
          <a:prstGeom prst="rect">
            <a:avLst/>
          </a:prstGeom>
        </p:spPr>
      </p:pic>
      <p:sp>
        <p:nvSpPr>
          <p:cNvPr id="6" name="TextBox 5">
            <a:extLst>
              <a:ext uri="{FF2B5EF4-FFF2-40B4-BE49-F238E27FC236}">
                <a16:creationId xmlns:a16="http://schemas.microsoft.com/office/drawing/2014/main" id="{5363BA92-D30D-70CE-8469-FDCFBBF365AE}"/>
              </a:ext>
            </a:extLst>
          </p:cNvPr>
          <p:cNvSpPr txBox="1"/>
          <p:nvPr/>
        </p:nvSpPr>
        <p:spPr>
          <a:xfrm>
            <a:off x="397042" y="4767114"/>
            <a:ext cx="10469881" cy="215822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a:latin typeface="Tw Cen MT" panose="020B0602020104020603" pitchFamily="34" charset="0"/>
              </a:rPr>
              <a:t>Tải các dữ liệu của khách hàng từ bảng Staging vào bảng Dim</a:t>
            </a:r>
          </a:p>
          <a:p>
            <a:pPr marL="285750" indent="-285750">
              <a:lnSpc>
                <a:spcPct val="250000"/>
              </a:lnSpc>
              <a:buFont typeface="Arial" panose="020B0604020202020204" pitchFamily="34" charset="0"/>
              <a:buChar char="•"/>
            </a:pPr>
            <a:r>
              <a:rPr lang="en-US" sz="1400">
                <a:latin typeface="Tw Cen MT" panose="020B0602020104020603" pitchFamily="34" charset="0"/>
              </a:rPr>
              <a:t>Sử dụng Aggregate để nhóm dữ liệu lại tránh bị trùng lặp và sắp xếp bằng Sort</a:t>
            </a:r>
          </a:p>
          <a:p>
            <a:pPr marL="285750" indent="-285750">
              <a:lnSpc>
                <a:spcPct val="250000"/>
              </a:lnSpc>
              <a:buFont typeface="Arial" panose="020B0604020202020204" pitchFamily="34" charset="0"/>
              <a:buChar char="•"/>
            </a:pPr>
            <a:r>
              <a:rPr lang="en-US" sz="1400">
                <a:latin typeface="Tw Cen MT" panose="020B0602020104020603" pitchFamily="34" charset="0"/>
              </a:rPr>
              <a:t>Sử dụng Merge Join để join các dữ liệu lại với nhau, nếu dữ liệu chưa có trong bảng Customer thì sẽ thêm mới, nếu có rồi thì thôi</a:t>
            </a:r>
          </a:p>
          <a:p>
            <a:pPr marL="285750" indent="-285750">
              <a:lnSpc>
                <a:spcPct val="250000"/>
              </a:lnSpc>
              <a:buFont typeface="Arial" panose="020B0604020202020204" pitchFamily="34" charset="0"/>
              <a:buChar char="•"/>
            </a:pPr>
            <a:endParaRPr lang="en-US" sz="1400">
              <a:latin typeface="Tw Cen MT" panose="020B0602020104020603" pitchFamily="34" charset="0"/>
            </a:endParaRPr>
          </a:p>
        </p:txBody>
      </p:sp>
      <p:sp>
        <p:nvSpPr>
          <p:cNvPr id="4" name="Rectangle 3">
            <a:extLst>
              <a:ext uri="{FF2B5EF4-FFF2-40B4-BE49-F238E27FC236}">
                <a16:creationId xmlns:a16="http://schemas.microsoft.com/office/drawing/2014/main" id="{87BDC22B-877E-EB78-8BCD-9A10BF7260D5}"/>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337340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graphical user interface&#10;&#10;Description automatically generated">
            <a:extLst>
              <a:ext uri="{FF2B5EF4-FFF2-40B4-BE49-F238E27FC236}">
                <a16:creationId xmlns:a16="http://schemas.microsoft.com/office/drawing/2014/main" id="{C8B7CE8A-DD1E-03BF-C007-81AF6D4A7230}"/>
              </a:ext>
            </a:extLst>
          </p:cNvPr>
          <p:cNvPicPr>
            <a:picLocks noChangeAspect="1"/>
          </p:cNvPicPr>
          <p:nvPr/>
        </p:nvPicPr>
        <p:blipFill>
          <a:blip r:embed="rId2"/>
          <a:stretch>
            <a:fillRect/>
          </a:stretch>
        </p:blipFill>
        <p:spPr>
          <a:xfrm>
            <a:off x="491691" y="732898"/>
            <a:ext cx="7499686" cy="4031080"/>
          </a:xfrm>
          <a:prstGeom prst="rect">
            <a:avLst/>
          </a:prstGeom>
        </p:spPr>
      </p:pic>
      <p:sp>
        <p:nvSpPr>
          <p:cNvPr id="3" name="Rectangle 2">
            <a:extLst>
              <a:ext uri="{FF2B5EF4-FFF2-40B4-BE49-F238E27FC236}">
                <a16:creationId xmlns:a16="http://schemas.microsoft.com/office/drawing/2014/main" id="{443729DB-39DA-A436-6452-A7F4690EFB9D}"/>
              </a:ext>
            </a:extLst>
          </p:cNvPr>
          <p:cNvSpPr/>
          <p:nvPr/>
        </p:nvSpPr>
        <p:spPr>
          <a:xfrm>
            <a:off x="-1" y="732898"/>
            <a:ext cx="45719"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4" name="TextBox 3">
            <a:extLst>
              <a:ext uri="{FF2B5EF4-FFF2-40B4-BE49-F238E27FC236}">
                <a16:creationId xmlns:a16="http://schemas.microsoft.com/office/drawing/2014/main" id="{3CD5FF5D-465A-0384-9890-D1DD9C75B972}"/>
              </a:ext>
            </a:extLst>
          </p:cNvPr>
          <p:cNvSpPr txBox="1"/>
          <p:nvPr/>
        </p:nvSpPr>
        <p:spPr>
          <a:xfrm>
            <a:off x="491691" y="4763978"/>
            <a:ext cx="10469881" cy="1082027"/>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a:latin typeface="Tw Cen MT" panose="020B0602020104020603" pitchFamily="34" charset="0"/>
              </a:rPr>
              <a:t>Thực hiện quá trình etl cho các bảng khác tương tự như bảng Customer</a:t>
            </a:r>
          </a:p>
          <a:p>
            <a:pPr marL="285750" indent="-285750">
              <a:lnSpc>
                <a:spcPct val="250000"/>
              </a:lnSpc>
              <a:buFont typeface="Arial" panose="020B0604020202020204" pitchFamily="34" charset="0"/>
              <a:buChar char="•"/>
            </a:pPr>
            <a:r>
              <a:rPr lang="en-US" sz="1400">
                <a:latin typeface="Tw Cen MT" panose="020B0602020104020603" pitchFamily="34" charset="0"/>
              </a:rPr>
              <a:t>Sử dụng Sequence Container để chạy tất cả các data flow cùng nhau</a:t>
            </a:r>
          </a:p>
        </p:txBody>
      </p:sp>
      <p:sp>
        <p:nvSpPr>
          <p:cNvPr id="5" name="Rectangle 4">
            <a:extLst>
              <a:ext uri="{FF2B5EF4-FFF2-40B4-BE49-F238E27FC236}">
                <a16:creationId xmlns:a16="http://schemas.microsoft.com/office/drawing/2014/main" id="{D7F8128C-2CC0-B3AE-ADE4-A592088967DD}"/>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348468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6EE438D7-E9E1-45E9-D3B5-62C687DD956A}"/>
              </a:ext>
            </a:extLst>
          </p:cNvPr>
          <p:cNvPicPr>
            <a:picLocks noChangeAspect="1"/>
          </p:cNvPicPr>
          <p:nvPr/>
        </p:nvPicPr>
        <p:blipFill>
          <a:blip r:embed="rId2"/>
          <a:stretch>
            <a:fillRect/>
          </a:stretch>
        </p:blipFill>
        <p:spPr>
          <a:xfrm>
            <a:off x="461210" y="732898"/>
            <a:ext cx="8562474" cy="3822925"/>
          </a:xfrm>
          <a:prstGeom prst="rect">
            <a:avLst/>
          </a:prstGeom>
        </p:spPr>
      </p:pic>
      <p:sp>
        <p:nvSpPr>
          <p:cNvPr id="3" name="Rectangle 2">
            <a:extLst>
              <a:ext uri="{FF2B5EF4-FFF2-40B4-BE49-F238E27FC236}">
                <a16:creationId xmlns:a16="http://schemas.microsoft.com/office/drawing/2014/main" id="{9911F7F7-B321-29F3-7210-3E1B16FAD7B3}"/>
              </a:ext>
            </a:extLst>
          </p:cNvPr>
          <p:cNvSpPr/>
          <p:nvPr/>
        </p:nvSpPr>
        <p:spPr>
          <a:xfrm>
            <a:off x="-1" y="732898"/>
            <a:ext cx="45719" cy="565909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
        <p:nvSpPr>
          <p:cNvPr id="4" name="TextBox 3">
            <a:extLst>
              <a:ext uri="{FF2B5EF4-FFF2-40B4-BE49-F238E27FC236}">
                <a16:creationId xmlns:a16="http://schemas.microsoft.com/office/drawing/2014/main" id="{278DD163-3322-51EA-F013-7DBD0342A9D7}"/>
              </a:ext>
            </a:extLst>
          </p:cNvPr>
          <p:cNvSpPr txBox="1"/>
          <p:nvPr/>
        </p:nvSpPr>
        <p:spPr>
          <a:xfrm>
            <a:off x="491691" y="4763978"/>
            <a:ext cx="10469881" cy="1619611"/>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a:latin typeface="Tw Cen MT" panose="020B0602020104020603" pitchFamily="34" charset="0"/>
              </a:rPr>
              <a:t>Tải dữ liệu vào bảng Fact từ bảng staging</a:t>
            </a:r>
          </a:p>
          <a:p>
            <a:pPr marL="285750" indent="-285750">
              <a:lnSpc>
                <a:spcPct val="250000"/>
              </a:lnSpc>
              <a:buFont typeface="Arial" panose="020B0604020202020204" pitchFamily="34" charset="0"/>
              <a:buChar char="•"/>
            </a:pPr>
            <a:r>
              <a:rPr lang="en-US" sz="1400">
                <a:latin typeface="Tw Cen MT" panose="020B0602020104020603" pitchFamily="34" charset="0"/>
              </a:rPr>
              <a:t>Sử dụng Lookup để tìm các khóa chính của các bảng Dim làm khóa ngoại cho bảng Fact </a:t>
            </a:r>
          </a:p>
          <a:p>
            <a:pPr marL="285750" indent="-285750">
              <a:lnSpc>
                <a:spcPct val="250000"/>
              </a:lnSpc>
              <a:buFont typeface="Arial" panose="020B0604020202020204" pitchFamily="34" charset="0"/>
              <a:buChar char="•"/>
            </a:pPr>
            <a:r>
              <a:rPr lang="en-US" sz="1400">
                <a:latin typeface="Tw Cen MT" panose="020B0602020104020603" pitchFamily="34" charset="0"/>
              </a:rPr>
              <a:t>Khi tải vào bảng Fact sẽ sử dụng các khóa của các bảng Dim match với các khóa ngoại của bảng Fact</a:t>
            </a:r>
          </a:p>
        </p:txBody>
      </p:sp>
      <p:sp>
        <p:nvSpPr>
          <p:cNvPr id="5" name="Rectangle 4">
            <a:extLst>
              <a:ext uri="{FF2B5EF4-FFF2-40B4-BE49-F238E27FC236}">
                <a16:creationId xmlns:a16="http://schemas.microsoft.com/office/drawing/2014/main" id="{9501DB3B-0E69-123E-9B45-0E6363B28BE6}"/>
              </a:ext>
            </a:extLst>
          </p:cNvPr>
          <p:cNvSpPr/>
          <p:nvPr/>
        </p:nvSpPr>
        <p:spPr>
          <a:xfrm>
            <a:off x="-1" y="0"/>
            <a:ext cx="72190"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solidFill>
                <a:srgbClr val="002060"/>
              </a:solidFill>
            </a:endParaRPr>
          </a:p>
        </p:txBody>
      </p:sp>
    </p:spTree>
    <p:extLst>
      <p:ext uri="{BB962C8B-B14F-4D97-AF65-F5344CB8AC3E}">
        <p14:creationId xmlns:p14="http://schemas.microsoft.com/office/powerpoint/2010/main" val="242746448"/>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
  <TotalTime>3596</TotalTime>
  <Words>1429</Words>
  <Application>Microsoft Office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Franklin Gothic Demi Cond</vt:lpstr>
      <vt:lpstr>Franklin Gothic Medium</vt:lpstr>
      <vt:lpstr>Tw Cen MT</vt:lpstr>
      <vt:lpstr>Wingdings</vt:lpstr>
      <vt:lpstr>JuxtaposeVTI</vt:lpstr>
      <vt:lpstr>Hoạt động kinh doanh superstore</vt:lpstr>
      <vt:lpstr>Các phần chính</vt:lpstr>
      <vt:lpstr>PowerPoint Presentation</vt:lpstr>
      <vt:lpstr>Cơ sở dữ liệu</vt:lpstr>
      <vt:lpstr>PowerPoint Presentation</vt:lpstr>
      <vt:lpstr>PowerPoint Presentation</vt:lpstr>
      <vt:lpstr>PowerPoint Presentation</vt:lpstr>
      <vt:lpstr>PowerPoint Presentation</vt:lpstr>
      <vt:lpstr>PowerPoint Presentation</vt:lpstr>
      <vt:lpstr>PowerPoint Presentation</vt:lpstr>
      <vt:lpstr>Các phân tích</vt:lpstr>
      <vt:lpstr>Overview</vt:lpstr>
      <vt:lpstr>PowerPoint Presentation</vt:lpstr>
      <vt:lpstr>PowerPoint Presentation</vt:lpstr>
      <vt:lpstr>PowerPoint Presentation</vt:lpstr>
      <vt:lpstr>Customer</vt:lpstr>
      <vt:lpstr>PowerPoint Presentation</vt:lpstr>
      <vt:lpstr>PowerPoint Presentation</vt:lpstr>
      <vt:lpstr>PowerPoint Presentation</vt:lpstr>
      <vt:lpstr>PowerPoint Presentation</vt:lpstr>
      <vt:lpstr>Product</vt:lpstr>
      <vt:lpstr>PowerPoint Presentation</vt:lpstr>
      <vt:lpstr>PowerPoint Presentation</vt:lpstr>
      <vt:lpstr>PowerPoint Presentation</vt:lpstr>
      <vt:lpstr>PowerPoint Presentation</vt:lpstr>
      <vt:lpstr>PowerPoint Presentation</vt:lpstr>
      <vt:lpstr>PowerPoint Presentation</vt:lpstr>
      <vt:lpstr>Tổng kết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tình hình kinh doanh superstore</dc:title>
  <dc:creator>Khoa Truong Dang</dc:creator>
  <cp:lastModifiedBy>Trương Đăng Khoa</cp:lastModifiedBy>
  <cp:revision>74</cp:revision>
  <dcterms:created xsi:type="dcterms:W3CDTF">2023-03-24T02:50:06Z</dcterms:created>
  <dcterms:modified xsi:type="dcterms:W3CDTF">2023-04-04T09:05:11Z</dcterms:modified>
</cp:coreProperties>
</file>