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99" r:id="rId5"/>
    <p:sldId id="264" r:id="rId6"/>
    <p:sldId id="260" r:id="rId7"/>
    <p:sldId id="298" r:id="rId8"/>
    <p:sldId id="295" r:id="rId9"/>
    <p:sldId id="297" r:id="rId10"/>
    <p:sldId id="266" r:id="rId11"/>
    <p:sldId id="267" r:id="rId12"/>
    <p:sldId id="268" r:id="rId13"/>
    <p:sldId id="290" r:id="rId14"/>
    <p:sldId id="292" r:id="rId15"/>
    <p:sldId id="291" r:id="rId16"/>
    <p:sldId id="262" r:id="rId17"/>
    <p:sldId id="261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74EBD-7CD5-E5A9-8E06-64D44CE4F92E}" v="82" dt="2024-11-14T16:22:15.767"/>
    <p1510:client id="{25596F89-B4B5-0AA4-AA2C-8241689138C6}" v="20" dt="2024-11-14T14:35:55.268"/>
    <p1510:client id="{31EC701D-3844-C4F3-31A1-878011B9ADE2}" v="42" dt="2024-11-14T16:56:39.576"/>
    <p1510:client id="{5A53902E-77FC-C644-EA3E-F29E97EB175F}" v="32" dt="2024-11-14T15:08:11.762"/>
    <p1510:client id="{5BFF8B54-F007-A303-8D4C-B976713CD774}" v="103" dt="2024-11-14T16:52:05.126"/>
    <p1510:client id="{87A557B9-9617-8524-2429-39B7B04D8335}" v="1287" dt="2024-11-14T16:12:37.938"/>
    <p1510:client id="{CAE93ED8-706C-979B-1500-279E21F10ADB}" v="574" dt="2024-11-14T16:29:53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D7156-06EA-4E6A-A995-23AF6F5E19B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717D16-7388-448A-A16F-CC4FC192DEF1}">
      <dgm:prSet custT="1"/>
      <dgm:spPr/>
      <dgm:t>
        <a:bodyPr/>
        <a:lstStyle/>
        <a:p>
          <a:pPr rtl="0"/>
          <a:r>
            <a:rPr lang="vi-VN" sz="2400" err="1"/>
            <a:t>KenKen</a:t>
          </a:r>
          <a:r>
            <a:rPr lang="vi-VN" sz="2400"/>
            <a:t> là một trò chơi </a:t>
          </a:r>
          <a:r>
            <a:rPr lang="vi-VN" sz="2400">
              <a:latin typeface="Aptos Display" panose="02110004020202020204"/>
            </a:rPr>
            <a:t>ghép số</a:t>
          </a:r>
          <a:r>
            <a:rPr lang="vi-VN" sz="2400"/>
            <a:t> </a:t>
          </a:r>
          <a:r>
            <a:rPr lang="vi-VN" sz="2400" err="1"/>
            <a:t>logic</a:t>
          </a:r>
          <a:r>
            <a:rPr lang="vi-VN" sz="2400"/>
            <a:t>, tương tự như </a:t>
          </a:r>
          <a:r>
            <a:rPr lang="vi-VN" sz="2400" err="1"/>
            <a:t>sudoku</a:t>
          </a:r>
          <a:r>
            <a:rPr lang="vi-VN" sz="2400"/>
            <a:t>, nhưng với những yếu tố toán học thú vị.</a:t>
          </a:r>
          <a:endParaRPr lang="en-US" sz="2400"/>
        </a:p>
      </dgm:t>
    </dgm:pt>
    <dgm:pt modelId="{2E6A5A02-C668-4205-979C-45D6D27F2350}" type="parTrans" cxnId="{C7238941-6F74-4440-A7F9-7220835C8DC4}">
      <dgm:prSet/>
      <dgm:spPr/>
      <dgm:t>
        <a:bodyPr/>
        <a:lstStyle/>
        <a:p>
          <a:endParaRPr lang="en-US"/>
        </a:p>
      </dgm:t>
    </dgm:pt>
    <dgm:pt modelId="{465E0584-3D02-4525-A890-E49D196CD9EE}" type="sibTrans" cxnId="{C7238941-6F74-4440-A7F9-7220835C8DC4}">
      <dgm:prSet/>
      <dgm:spPr/>
      <dgm:t>
        <a:bodyPr/>
        <a:lstStyle/>
        <a:p>
          <a:endParaRPr lang="en-US"/>
        </a:p>
      </dgm:t>
    </dgm:pt>
    <dgm:pt modelId="{D73E07FD-4965-4B59-9541-A62A661E977B}">
      <dgm:prSet custT="1"/>
      <dgm:spPr/>
      <dgm:t>
        <a:bodyPr/>
        <a:lstStyle/>
        <a:p>
          <a:r>
            <a:rPr lang="vi-VN" sz="2000"/>
            <a:t>Mục tiêu là điền tất cả các ô của lưới sao cho mãn các quy tắc mỗi số chỉ xuất hiện một lần trong mỗi hàng và mỗi cột đồng thời thỏa mãn điều kiện của chuồng. </a:t>
          </a:r>
          <a:r>
            <a:rPr lang="vi-VN" sz="2000" err="1"/>
            <a:t>KenKen</a:t>
          </a:r>
          <a:r>
            <a:rPr lang="vi-VN" sz="2000"/>
            <a:t> không chỉ kiểm tra khả năng </a:t>
          </a:r>
          <a:r>
            <a:rPr lang="vi-VN" sz="2000" err="1"/>
            <a:t>logic</a:t>
          </a:r>
          <a:r>
            <a:rPr lang="vi-VN" sz="2000"/>
            <a:t> duy nhất mà người chơi yêu cầu sử dụng kiến trúc .</a:t>
          </a:r>
          <a:endParaRPr lang="en-US" sz="2000"/>
        </a:p>
      </dgm:t>
    </dgm:pt>
    <dgm:pt modelId="{1B4468DB-21A4-4208-BD0E-540704DCB8ED}" type="parTrans" cxnId="{8CC1F99F-5C09-42C4-A353-E9749758DCE7}">
      <dgm:prSet/>
      <dgm:spPr/>
      <dgm:t>
        <a:bodyPr/>
        <a:lstStyle/>
        <a:p>
          <a:endParaRPr lang="en-US"/>
        </a:p>
      </dgm:t>
    </dgm:pt>
    <dgm:pt modelId="{746AE264-5432-4200-8858-6D7ACA298041}" type="sibTrans" cxnId="{8CC1F99F-5C09-42C4-A353-E9749758DCE7}">
      <dgm:prSet/>
      <dgm:spPr/>
      <dgm:t>
        <a:bodyPr/>
        <a:lstStyle/>
        <a:p>
          <a:endParaRPr lang="en-US"/>
        </a:p>
      </dgm:t>
    </dgm:pt>
    <dgm:pt modelId="{65A776F8-745B-4C6A-933E-8C25921736BD}" type="pres">
      <dgm:prSet presAssocID="{83DD7156-06EA-4E6A-A995-23AF6F5E19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D9A9EB-CF9D-4896-BC9C-3D4E3E7985EB}" type="pres">
      <dgm:prSet presAssocID="{03717D16-7388-448A-A16F-CC4FC192DEF1}" presName="hierRoot1" presStyleCnt="0"/>
      <dgm:spPr/>
    </dgm:pt>
    <dgm:pt modelId="{0C4C5244-D1E2-492B-ACFD-C6565090818A}" type="pres">
      <dgm:prSet presAssocID="{03717D16-7388-448A-A16F-CC4FC192DEF1}" presName="composite" presStyleCnt="0"/>
      <dgm:spPr/>
    </dgm:pt>
    <dgm:pt modelId="{1B35F1EE-30CF-44F3-9014-4FA21EE6008D}" type="pres">
      <dgm:prSet presAssocID="{03717D16-7388-448A-A16F-CC4FC192DEF1}" presName="background" presStyleLbl="node0" presStyleIdx="0" presStyleCnt="2"/>
      <dgm:spPr/>
    </dgm:pt>
    <dgm:pt modelId="{82FA9157-BB8F-4B00-AC33-4BD3D344EC65}" type="pres">
      <dgm:prSet presAssocID="{03717D16-7388-448A-A16F-CC4FC192DEF1}" presName="text" presStyleLbl="fgAcc0" presStyleIdx="0" presStyleCnt="2">
        <dgm:presLayoutVars>
          <dgm:chPref val="3"/>
        </dgm:presLayoutVars>
      </dgm:prSet>
      <dgm:spPr/>
    </dgm:pt>
    <dgm:pt modelId="{0520C0E7-110E-4B8B-8621-84D6EC2831BD}" type="pres">
      <dgm:prSet presAssocID="{03717D16-7388-448A-A16F-CC4FC192DEF1}" presName="hierChild2" presStyleCnt="0"/>
      <dgm:spPr/>
    </dgm:pt>
    <dgm:pt modelId="{010081FC-D545-456A-B1E7-4FE120370B93}" type="pres">
      <dgm:prSet presAssocID="{D73E07FD-4965-4B59-9541-A62A661E977B}" presName="hierRoot1" presStyleCnt="0"/>
      <dgm:spPr/>
    </dgm:pt>
    <dgm:pt modelId="{B57C87AC-0C2A-4D19-9B58-1AEE6484913F}" type="pres">
      <dgm:prSet presAssocID="{D73E07FD-4965-4B59-9541-A62A661E977B}" presName="composite" presStyleCnt="0"/>
      <dgm:spPr/>
    </dgm:pt>
    <dgm:pt modelId="{60D4354A-1E0B-494C-9ED1-A411A9C1361E}" type="pres">
      <dgm:prSet presAssocID="{D73E07FD-4965-4B59-9541-A62A661E977B}" presName="background" presStyleLbl="node0" presStyleIdx="1" presStyleCnt="2"/>
      <dgm:spPr/>
    </dgm:pt>
    <dgm:pt modelId="{28C7D335-FC1C-4C82-8942-B643760D036D}" type="pres">
      <dgm:prSet presAssocID="{D73E07FD-4965-4B59-9541-A62A661E977B}" presName="text" presStyleLbl="fgAcc0" presStyleIdx="1" presStyleCnt="2">
        <dgm:presLayoutVars>
          <dgm:chPref val="3"/>
        </dgm:presLayoutVars>
      </dgm:prSet>
      <dgm:spPr/>
    </dgm:pt>
    <dgm:pt modelId="{DCAE0AF7-9F60-49BB-85C5-BAD36341CC62}" type="pres">
      <dgm:prSet presAssocID="{D73E07FD-4965-4B59-9541-A62A661E977B}" presName="hierChild2" presStyleCnt="0"/>
      <dgm:spPr/>
    </dgm:pt>
  </dgm:ptLst>
  <dgm:cxnLst>
    <dgm:cxn modelId="{AD6B2F12-DCA9-42E2-B151-AB0E12E917CE}" type="presOf" srcId="{83DD7156-06EA-4E6A-A995-23AF6F5E19BE}" destId="{65A776F8-745B-4C6A-933E-8C25921736BD}" srcOrd="0" destOrd="0" presId="urn:microsoft.com/office/officeart/2005/8/layout/hierarchy1"/>
    <dgm:cxn modelId="{C7238941-6F74-4440-A7F9-7220835C8DC4}" srcId="{83DD7156-06EA-4E6A-A995-23AF6F5E19BE}" destId="{03717D16-7388-448A-A16F-CC4FC192DEF1}" srcOrd="0" destOrd="0" parTransId="{2E6A5A02-C668-4205-979C-45D6D27F2350}" sibTransId="{465E0584-3D02-4525-A890-E49D196CD9EE}"/>
    <dgm:cxn modelId="{B924F875-92D6-4790-A9C3-7E14FCE35ED1}" type="presOf" srcId="{D73E07FD-4965-4B59-9541-A62A661E977B}" destId="{28C7D335-FC1C-4C82-8942-B643760D036D}" srcOrd="0" destOrd="0" presId="urn:microsoft.com/office/officeart/2005/8/layout/hierarchy1"/>
    <dgm:cxn modelId="{2BF45856-C9F3-45D2-96A1-C0FE8B0648BF}" type="presOf" srcId="{03717D16-7388-448A-A16F-CC4FC192DEF1}" destId="{82FA9157-BB8F-4B00-AC33-4BD3D344EC65}" srcOrd="0" destOrd="0" presId="urn:microsoft.com/office/officeart/2005/8/layout/hierarchy1"/>
    <dgm:cxn modelId="{8CC1F99F-5C09-42C4-A353-E9749758DCE7}" srcId="{83DD7156-06EA-4E6A-A995-23AF6F5E19BE}" destId="{D73E07FD-4965-4B59-9541-A62A661E977B}" srcOrd="1" destOrd="0" parTransId="{1B4468DB-21A4-4208-BD0E-540704DCB8ED}" sibTransId="{746AE264-5432-4200-8858-6D7ACA298041}"/>
    <dgm:cxn modelId="{C9AB60CF-CC6C-45E9-954A-0D7348D8CCF8}" type="presParOf" srcId="{65A776F8-745B-4C6A-933E-8C25921736BD}" destId="{C9D9A9EB-CF9D-4896-BC9C-3D4E3E7985EB}" srcOrd="0" destOrd="0" presId="urn:microsoft.com/office/officeart/2005/8/layout/hierarchy1"/>
    <dgm:cxn modelId="{A3FF05E4-3999-4ECD-A8A0-DA25FB496842}" type="presParOf" srcId="{C9D9A9EB-CF9D-4896-BC9C-3D4E3E7985EB}" destId="{0C4C5244-D1E2-492B-ACFD-C6565090818A}" srcOrd="0" destOrd="0" presId="urn:microsoft.com/office/officeart/2005/8/layout/hierarchy1"/>
    <dgm:cxn modelId="{0404E013-B8F2-4AA9-874B-7DE6F82BAD74}" type="presParOf" srcId="{0C4C5244-D1E2-492B-ACFD-C6565090818A}" destId="{1B35F1EE-30CF-44F3-9014-4FA21EE6008D}" srcOrd="0" destOrd="0" presId="urn:microsoft.com/office/officeart/2005/8/layout/hierarchy1"/>
    <dgm:cxn modelId="{6A216A17-4572-4D65-AEEF-FC2A7147F15D}" type="presParOf" srcId="{0C4C5244-D1E2-492B-ACFD-C6565090818A}" destId="{82FA9157-BB8F-4B00-AC33-4BD3D344EC65}" srcOrd="1" destOrd="0" presId="urn:microsoft.com/office/officeart/2005/8/layout/hierarchy1"/>
    <dgm:cxn modelId="{30A84EF7-B6A1-4782-AF49-81C3536AD5AC}" type="presParOf" srcId="{C9D9A9EB-CF9D-4896-BC9C-3D4E3E7985EB}" destId="{0520C0E7-110E-4B8B-8621-84D6EC2831BD}" srcOrd="1" destOrd="0" presId="urn:microsoft.com/office/officeart/2005/8/layout/hierarchy1"/>
    <dgm:cxn modelId="{0B3D4561-4484-4DF8-9954-E618BC2759A0}" type="presParOf" srcId="{65A776F8-745B-4C6A-933E-8C25921736BD}" destId="{010081FC-D545-456A-B1E7-4FE120370B93}" srcOrd="1" destOrd="0" presId="urn:microsoft.com/office/officeart/2005/8/layout/hierarchy1"/>
    <dgm:cxn modelId="{44F4F6EC-3646-46B5-A18E-09ADDC8C6A7E}" type="presParOf" srcId="{010081FC-D545-456A-B1E7-4FE120370B93}" destId="{B57C87AC-0C2A-4D19-9B58-1AEE6484913F}" srcOrd="0" destOrd="0" presId="urn:microsoft.com/office/officeart/2005/8/layout/hierarchy1"/>
    <dgm:cxn modelId="{47A7A466-6145-4D30-AEC2-5E5D35EFDA2E}" type="presParOf" srcId="{B57C87AC-0C2A-4D19-9B58-1AEE6484913F}" destId="{60D4354A-1E0B-494C-9ED1-A411A9C1361E}" srcOrd="0" destOrd="0" presId="urn:microsoft.com/office/officeart/2005/8/layout/hierarchy1"/>
    <dgm:cxn modelId="{3A223FB9-BA4C-46C9-9D69-1AF00541DCF9}" type="presParOf" srcId="{B57C87AC-0C2A-4D19-9B58-1AEE6484913F}" destId="{28C7D335-FC1C-4C82-8942-B643760D036D}" srcOrd="1" destOrd="0" presId="urn:microsoft.com/office/officeart/2005/8/layout/hierarchy1"/>
    <dgm:cxn modelId="{E434BF8F-DF82-47B7-AE88-201582A8EDD4}" type="presParOf" srcId="{010081FC-D545-456A-B1E7-4FE120370B93}" destId="{DCAE0AF7-9F60-49BB-85C5-BAD36341CC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C3562-4F72-45D2-BDC1-71DB0718D5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109111-DC2F-4846-B749-26681D18A63D}">
      <dgm:prSet/>
      <dgm:spPr/>
      <dgm:t>
        <a:bodyPr/>
        <a:lstStyle/>
        <a:p>
          <a:r>
            <a:rPr lang="vi-VN"/>
            <a:t>Giải thành công các bài toán </a:t>
          </a:r>
          <a:r>
            <a:rPr lang="vi-VN" err="1"/>
            <a:t>KenKen</a:t>
          </a:r>
          <a:r>
            <a:rPr lang="vi-VN"/>
            <a:t> với kích thước vừa và nhỏ</a:t>
          </a:r>
          <a:endParaRPr lang="en-US"/>
        </a:p>
      </dgm:t>
    </dgm:pt>
    <dgm:pt modelId="{CB945188-EA00-49BF-830E-FDAA2F953229}" type="parTrans" cxnId="{C7D16804-A74C-4920-B8F6-8AC0C73AEA93}">
      <dgm:prSet/>
      <dgm:spPr/>
      <dgm:t>
        <a:bodyPr/>
        <a:lstStyle/>
        <a:p>
          <a:endParaRPr lang="en-US"/>
        </a:p>
      </dgm:t>
    </dgm:pt>
    <dgm:pt modelId="{9DD13437-185B-4D0C-8BAF-0862AAC68B45}" type="sibTrans" cxnId="{C7D16804-A74C-4920-B8F6-8AC0C73AEA93}">
      <dgm:prSet/>
      <dgm:spPr/>
      <dgm:t>
        <a:bodyPr/>
        <a:lstStyle/>
        <a:p>
          <a:endParaRPr lang="en-US"/>
        </a:p>
      </dgm:t>
    </dgm:pt>
    <dgm:pt modelId="{7F085E3B-B06D-41FA-BC94-A95C679DCE5B}">
      <dgm:prSet/>
      <dgm:spPr/>
      <dgm:t>
        <a:bodyPr/>
        <a:lstStyle/>
        <a:p>
          <a:r>
            <a:rPr lang="en-US" err="1"/>
            <a:t>Kiểm</a:t>
          </a:r>
          <a:r>
            <a:rPr lang="en-US"/>
            <a:t> </a:t>
          </a:r>
          <a:r>
            <a:rPr lang="en-US" err="1"/>
            <a:t>soát</a:t>
          </a:r>
          <a:r>
            <a:rPr lang="en-US"/>
            <a:t> </a:t>
          </a:r>
          <a:r>
            <a:rPr lang="en-US" err="1"/>
            <a:t>hiệu</a:t>
          </a:r>
          <a:r>
            <a:rPr lang="en-US"/>
            <a:t> </a:t>
          </a:r>
          <a:r>
            <a:rPr lang="en-US" err="1"/>
            <a:t>quả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phép</a:t>
          </a:r>
          <a:r>
            <a:rPr lang="en-US"/>
            <a:t> </a:t>
          </a:r>
          <a:r>
            <a:rPr lang="en-US" err="1"/>
            <a:t>toán</a:t>
          </a:r>
          <a:r>
            <a:rPr lang="en-US"/>
            <a:t> </a:t>
          </a:r>
          <a:r>
            <a:rPr lang="en-US" err="1"/>
            <a:t>trong</a:t>
          </a:r>
          <a:r>
            <a:rPr lang="en-US"/>
            <a:t> </a:t>
          </a:r>
          <a:r>
            <a:rPr lang="en-US" err="1"/>
            <a:t>từng</a:t>
          </a:r>
          <a:r>
            <a:rPr lang="en-US"/>
            <a:t> </a:t>
          </a:r>
          <a:r>
            <a:rPr lang="en-US" err="1"/>
            <a:t>chuồng</a:t>
          </a:r>
          <a:r>
            <a:rPr lang="en-US"/>
            <a:t> (cage)</a:t>
          </a:r>
        </a:p>
      </dgm:t>
    </dgm:pt>
    <dgm:pt modelId="{C6DCB3AE-D808-4AB6-BF59-5FCF75702F02}" type="parTrans" cxnId="{F2AF51C3-700C-49FD-AAEC-8C0E2EFB757B}">
      <dgm:prSet/>
      <dgm:spPr/>
      <dgm:t>
        <a:bodyPr/>
        <a:lstStyle/>
        <a:p>
          <a:endParaRPr lang="en-US"/>
        </a:p>
      </dgm:t>
    </dgm:pt>
    <dgm:pt modelId="{1CFD7778-F99B-4A8C-AB48-09DFB290FC50}" type="sibTrans" cxnId="{F2AF51C3-700C-49FD-AAEC-8C0E2EFB757B}">
      <dgm:prSet/>
      <dgm:spPr/>
      <dgm:t>
        <a:bodyPr/>
        <a:lstStyle/>
        <a:p>
          <a:endParaRPr lang="en-US"/>
        </a:p>
      </dgm:t>
    </dgm:pt>
    <dgm:pt modelId="{2117F029-AD83-41F8-AD5D-74E25ED8C7D9}">
      <dgm:prSet/>
      <dgm:spPr/>
      <dgm:t>
        <a:bodyPr/>
        <a:lstStyle/>
        <a:p>
          <a:r>
            <a:rPr lang="vi-VN"/>
            <a:t>Áp dụng các phương pháp loại trừ để cải thiện thời gian giải</a:t>
          </a:r>
          <a:endParaRPr lang="en-US"/>
        </a:p>
      </dgm:t>
    </dgm:pt>
    <dgm:pt modelId="{0CD85283-1DE1-4C97-9B34-694223345F77}" type="parTrans" cxnId="{4251A0FD-536E-47AD-8AF3-077D7A330C62}">
      <dgm:prSet/>
      <dgm:spPr/>
      <dgm:t>
        <a:bodyPr/>
        <a:lstStyle/>
        <a:p>
          <a:endParaRPr lang="en-US"/>
        </a:p>
      </dgm:t>
    </dgm:pt>
    <dgm:pt modelId="{B368A938-BDDD-4B26-8401-021D69E6C68D}" type="sibTrans" cxnId="{4251A0FD-536E-47AD-8AF3-077D7A330C62}">
      <dgm:prSet/>
      <dgm:spPr/>
      <dgm:t>
        <a:bodyPr/>
        <a:lstStyle/>
        <a:p>
          <a:endParaRPr lang="en-US"/>
        </a:p>
      </dgm:t>
    </dgm:pt>
    <dgm:pt modelId="{8D8EC245-1AB8-417E-B861-4E92E99436B0}">
      <dgm:prSet/>
      <dgm:spPr/>
      <dgm:t>
        <a:bodyPr/>
        <a:lstStyle/>
        <a:p>
          <a:r>
            <a:rPr lang="vi-VN"/>
            <a:t>Tính linh hoạt và mở rộng</a:t>
          </a:r>
          <a:endParaRPr lang="en-US"/>
        </a:p>
      </dgm:t>
    </dgm:pt>
    <dgm:pt modelId="{22EEE4BB-16B9-4D6D-B7B8-2E672BE41527}" type="parTrans" cxnId="{4CB4EA60-EBEC-4422-91ED-C67F2885194E}">
      <dgm:prSet/>
      <dgm:spPr/>
      <dgm:t>
        <a:bodyPr/>
        <a:lstStyle/>
        <a:p>
          <a:endParaRPr lang="en-US"/>
        </a:p>
      </dgm:t>
    </dgm:pt>
    <dgm:pt modelId="{3B2CD977-134C-41AF-9B61-790A5377E911}" type="sibTrans" cxnId="{4CB4EA60-EBEC-4422-91ED-C67F2885194E}">
      <dgm:prSet/>
      <dgm:spPr/>
      <dgm:t>
        <a:bodyPr/>
        <a:lstStyle/>
        <a:p>
          <a:endParaRPr lang="en-US"/>
        </a:p>
      </dgm:t>
    </dgm:pt>
    <dgm:pt modelId="{74DD5803-F46D-459E-A7C1-7A2FB5479A4B}" type="pres">
      <dgm:prSet presAssocID="{A67C3562-4F72-45D2-BDC1-71DB0718D5E0}" presName="linear" presStyleCnt="0">
        <dgm:presLayoutVars>
          <dgm:animLvl val="lvl"/>
          <dgm:resizeHandles val="exact"/>
        </dgm:presLayoutVars>
      </dgm:prSet>
      <dgm:spPr/>
    </dgm:pt>
    <dgm:pt modelId="{2D6B2E24-0627-450E-AD52-BDAD6B2F7F62}" type="pres">
      <dgm:prSet presAssocID="{09109111-DC2F-4846-B749-26681D18A6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0E991A-4B8E-41F3-A54F-5B80B97F438E}" type="pres">
      <dgm:prSet presAssocID="{9DD13437-185B-4D0C-8BAF-0862AAC68B45}" presName="spacer" presStyleCnt="0"/>
      <dgm:spPr/>
    </dgm:pt>
    <dgm:pt modelId="{63540976-0CB4-4349-9E71-13F9B9C43305}" type="pres">
      <dgm:prSet presAssocID="{7F085E3B-B06D-41FA-BC94-A95C679DCE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DDD3D6-0037-4A0D-B145-2C8DFD1B4014}" type="pres">
      <dgm:prSet presAssocID="{1CFD7778-F99B-4A8C-AB48-09DFB290FC50}" presName="spacer" presStyleCnt="0"/>
      <dgm:spPr/>
    </dgm:pt>
    <dgm:pt modelId="{73B99408-37C5-45DF-B0D6-05F31513A8FA}" type="pres">
      <dgm:prSet presAssocID="{2117F029-AD83-41F8-AD5D-74E25ED8C7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395C89-5304-4BAB-B723-EF9FA825C279}" type="pres">
      <dgm:prSet presAssocID="{B368A938-BDDD-4B26-8401-021D69E6C68D}" presName="spacer" presStyleCnt="0"/>
      <dgm:spPr/>
    </dgm:pt>
    <dgm:pt modelId="{07AE5881-01BE-423F-B579-FC0E19195422}" type="pres">
      <dgm:prSet presAssocID="{8D8EC245-1AB8-417E-B861-4E92E99436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D16804-A74C-4920-B8F6-8AC0C73AEA93}" srcId="{A67C3562-4F72-45D2-BDC1-71DB0718D5E0}" destId="{09109111-DC2F-4846-B749-26681D18A63D}" srcOrd="0" destOrd="0" parTransId="{CB945188-EA00-49BF-830E-FDAA2F953229}" sibTransId="{9DD13437-185B-4D0C-8BAF-0862AAC68B45}"/>
    <dgm:cxn modelId="{0A53DD04-4605-424C-930A-D67EEAF0872F}" type="presOf" srcId="{7F085E3B-B06D-41FA-BC94-A95C679DCE5B}" destId="{63540976-0CB4-4349-9E71-13F9B9C43305}" srcOrd="0" destOrd="0" presId="urn:microsoft.com/office/officeart/2005/8/layout/vList2"/>
    <dgm:cxn modelId="{8135CC12-F7F8-4FB8-B6C4-C7BAA2CB0289}" type="presOf" srcId="{09109111-DC2F-4846-B749-26681D18A63D}" destId="{2D6B2E24-0627-450E-AD52-BDAD6B2F7F62}" srcOrd="0" destOrd="0" presId="urn:microsoft.com/office/officeart/2005/8/layout/vList2"/>
    <dgm:cxn modelId="{4CB4EA60-EBEC-4422-91ED-C67F2885194E}" srcId="{A67C3562-4F72-45D2-BDC1-71DB0718D5E0}" destId="{8D8EC245-1AB8-417E-B861-4E92E99436B0}" srcOrd="3" destOrd="0" parTransId="{22EEE4BB-16B9-4D6D-B7B8-2E672BE41527}" sibTransId="{3B2CD977-134C-41AF-9B61-790A5377E911}"/>
    <dgm:cxn modelId="{50A9E484-9801-4F9C-A7E2-0B5716BDCF38}" type="presOf" srcId="{A67C3562-4F72-45D2-BDC1-71DB0718D5E0}" destId="{74DD5803-F46D-459E-A7C1-7A2FB5479A4B}" srcOrd="0" destOrd="0" presId="urn:microsoft.com/office/officeart/2005/8/layout/vList2"/>
    <dgm:cxn modelId="{64BD4B9C-B416-4DAF-8549-5DDF7315E8F3}" type="presOf" srcId="{2117F029-AD83-41F8-AD5D-74E25ED8C7D9}" destId="{73B99408-37C5-45DF-B0D6-05F31513A8FA}" srcOrd="0" destOrd="0" presId="urn:microsoft.com/office/officeart/2005/8/layout/vList2"/>
    <dgm:cxn modelId="{F2AF51C3-700C-49FD-AAEC-8C0E2EFB757B}" srcId="{A67C3562-4F72-45D2-BDC1-71DB0718D5E0}" destId="{7F085E3B-B06D-41FA-BC94-A95C679DCE5B}" srcOrd="1" destOrd="0" parTransId="{C6DCB3AE-D808-4AB6-BF59-5FCF75702F02}" sibTransId="{1CFD7778-F99B-4A8C-AB48-09DFB290FC50}"/>
    <dgm:cxn modelId="{56BB11E7-CF66-460D-AE50-8F67D81969BE}" type="presOf" srcId="{8D8EC245-1AB8-417E-B861-4E92E99436B0}" destId="{07AE5881-01BE-423F-B579-FC0E19195422}" srcOrd="0" destOrd="0" presId="urn:microsoft.com/office/officeart/2005/8/layout/vList2"/>
    <dgm:cxn modelId="{4251A0FD-536E-47AD-8AF3-077D7A330C62}" srcId="{A67C3562-4F72-45D2-BDC1-71DB0718D5E0}" destId="{2117F029-AD83-41F8-AD5D-74E25ED8C7D9}" srcOrd="2" destOrd="0" parTransId="{0CD85283-1DE1-4C97-9B34-694223345F77}" sibTransId="{B368A938-BDDD-4B26-8401-021D69E6C68D}"/>
    <dgm:cxn modelId="{82E9BB11-23EA-454B-AA72-8558C2D95E47}" type="presParOf" srcId="{74DD5803-F46D-459E-A7C1-7A2FB5479A4B}" destId="{2D6B2E24-0627-450E-AD52-BDAD6B2F7F62}" srcOrd="0" destOrd="0" presId="urn:microsoft.com/office/officeart/2005/8/layout/vList2"/>
    <dgm:cxn modelId="{34291F66-0524-4050-A984-D099F1AA6270}" type="presParOf" srcId="{74DD5803-F46D-459E-A7C1-7A2FB5479A4B}" destId="{940E991A-4B8E-41F3-A54F-5B80B97F438E}" srcOrd="1" destOrd="0" presId="urn:microsoft.com/office/officeart/2005/8/layout/vList2"/>
    <dgm:cxn modelId="{8896EA7C-DF8D-45D2-B3A8-C340516F1655}" type="presParOf" srcId="{74DD5803-F46D-459E-A7C1-7A2FB5479A4B}" destId="{63540976-0CB4-4349-9E71-13F9B9C43305}" srcOrd="2" destOrd="0" presId="urn:microsoft.com/office/officeart/2005/8/layout/vList2"/>
    <dgm:cxn modelId="{F93AEF65-F1C8-431F-A454-E47AB9BE792B}" type="presParOf" srcId="{74DD5803-F46D-459E-A7C1-7A2FB5479A4B}" destId="{65DDD3D6-0037-4A0D-B145-2C8DFD1B4014}" srcOrd="3" destOrd="0" presId="urn:microsoft.com/office/officeart/2005/8/layout/vList2"/>
    <dgm:cxn modelId="{10DA3D06-C380-4DA7-9B64-EEB5418765FF}" type="presParOf" srcId="{74DD5803-F46D-459E-A7C1-7A2FB5479A4B}" destId="{73B99408-37C5-45DF-B0D6-05F31513A8FA}" srcOrd="4" destOrd="0" presId="urn:microsoft.com/office/officeart/2005/8/layout/vList2"/>
    <dgm:cxn modelId="{5516E078-496F-4558-AB1C-E589BC45DE67}" type="presParOf" srcId="{74DD5803-F46D-459E-A7C1-7A2FB5479A4B}" destId="{CA395C89-5304-4BAB-B723-EF9FA825C279}" srcOrd="5" destOrd="0" presId="urn:microsoft.com/office/officeart/2005/8/layout/vList2"/>
    <dgm:cxn modelId="{6EC4F7E4-7798-4D98-A853-884835699D62}" type="presParOf" srcId="{74DD5803-F46D-459E-A7C1-7A2FB5479A4B}" destId="{07AE5881-01BE-423F-B579-FC0E191954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E1D8C-C862-4969-823D-3CF0444F2A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EB096A-6BF0-453D-8110-49810EFF2638}">
      <dgm:prSet/>
      <dgm:spPr/>
      <dgm:t>
        <a:bodyPr/>
        <a:lstStyle/>
        <a:p>
          <a:r>
            <a:rPr lang="vi-VN"/>
            <a:t>Ứng dụng giáo dục và phát triển tư duy </a:t>
          </a:r>
          <a:r>
            <a:rPr lang="vi-VN" err="1"/>
            <a:t>logic</a:t>
          </a:r>
          <a:r>
            <a:rPr lang="vi-VN"/>
            <a:t>.</a:t>
          </a:r>
          <a:endParaRPr lang="en-US"/>
        </a:p>
      </dgm:t>
    </dgm:pt>
    <dgm:pt modelId="{97D5D07A-A9A4-4EC6-8F5C-1038A8DC5907}" type="parTrans" cxnId="{89A883C5-B894-4450-98E6-32C26BE89214}">
      <dgm:prSet/>
      <dgm:spPr/>
      <dgm:t>
        <a:bodyPr/>
        <a:lstStyle/>
        <a:p>
          <a:endParaRPr lang="en-US"/>
        </a:p>
      </dgm:t>
    </dgm:pt>
    <dgm:pt modelId="{7F31CED7-90A8-4E4F-82A3-A3A7493B264F}" type="sibTrans" cxnId="{89A883C5-B894-4450-98E6-32C26BE89214}">
      <dgm:prSet/>
      <dgm:spPr/>
      <dgm:t>
        <a:bodyPr/>
        <a:lstStyle/>
        <a:p>
          <a:endParaRPr lang="en-US"/>
        </a:p>
      </dgm:t>
    </dgm:pt>
    <dgm:pt modelId="{A7993FF3-B456-48AD-B679-194BD4033A61}">
      <dgm:prSet/>
      <dgm:spPr/>
      <dgm:t>
        <a:bodyPr/>
        <a:lstStyle/>
        <a:p>
          <a:r>
            <a:rPr lang="vi-VN"/>
            <a:t>Phát triển công cụ hỗ trợ và sáng tạo nội dung.</a:t>
          </a:r>
          <a:endParaRPr lang="en-US"/>
        </a:p>
      </dgm:t>
    </dgm:pt>
    <dgm:pt modelId="{339BB553-FABB-4E06-A56F-5F155D5B52A7}" type="parTrans" cxnId="{988408E9-8525-47E0-B4E0-99AC76E5264B}">
      <dgm:prSet/>
      <dgm:spPr/>
      <dgm:t>
        <a:bodyPr/>
        <a:lstStyle/>
        <a:p>
          <a:endParaRPr lang="en-US"/>
        </a:p>
      </dgm:t>
    </dgm:pt>
    <dgm:pt modelId="{D8A554CB-A28C-45DD-9E31-872797597B76}" type="sibTrans" cxnId="{988408E9-8525-47E0-B4E0-99AC76E5264B}">
      <dgm:prSet/>
      <dgm:spPr/>
      <dgm:t>
        <a:bodyPr/>
        <a:lstStyle/>
        <a:p>
          <a:endParaRPr lang="en-US"/>
        </a:p>
      </dgm:t>
    </dgm:pt>
    <dgm:pt modelId="{53461432-550A-42AD-B524-F69468B32AA5}">
      <dgm:prSet/>
      <dgm:spPr/>
      <dgm:t>
        <a:bodyPr/>
        <a:lstStyle/>
        <a:p>
          <a:r>
            <a:rPr lang="vi-VN"/>
            <a:t>Tích hợp </a:t>
          </a:r>
          <a:r>
            <a:rPr lang="vi-VN" err="1"/>
            <a:t>KenKen</a:t>
          </a:r>
          <a:r>
            <a:rPr lang="vi-VN"/>
            <a:t> vào các ứng dụng di động và trò chơi.</a:t>
          </a:r>
          <a:endParaRPr lang="en-US"/>
        </a:p>
      </dgm:t>
    </dgm:pt>
    <dgm:pt modelId="{5DC17323-A792-4181-8D06-66616618CCED}" type="parTrans" cxnId="{604B5A68-D35B-4594-95FF-6B7D25F9CB6C}">
      <dgm:prSet/>
      <dgm:spPr/>
      <dgm:t>
        <a:bodyPr/>
        <a:lstStyle/>
        <a:p>
          <a:endParaRPr lang="en-US"/>
        </a:p>
      </dgm:t>
    </dgm:pt>
    <dgm:pt modelId="{9ABA8216-96B7-4433-A279-AEA6830BC811}" type="sibTrans" cxnId="{604B5A68-D35B-4594-95FF-6B7D25F9CB6C}">
      <dgm:prSet/>
      <dgm:spPr/>
      <dgm:t>
        <a:bodyPr/>
        <a:lstStyle/>
        <a:p>
          <a:endParaRPr lang="en-US"/>
        </a:p>
      </dgm:t>
    </dgm:pt>
    <dgm:pt modelId="{32DF63AF-A201-4E63-B054-E98C9F92E53A}">
      <dgm:prSet/>
      <dgm:spPr/>
      <dgm:t>
        <a:bodyPr/>
        <a:lstStyle/>
        <a:p>
          <a:r>
            <a:rPr lang="vi-VN"/>
            <a:t>Ứng dụng trong nghiên cứu AI và giải thuật.</a:t>
          </a:r>
          <a:endParaRPr lang="en-US"/>
        </a:p>
      </dgm:t>
    </dgm:pt>
    <dgm:pt modelId="{1ED945DE-ED7D-4F59-9587-C83D6037D5A8}" type="parTrans" cxnId="{27518452-8ED6-4C2B-87E4-145A0EF724E5}">
      <dgm:prSet/>
      <dgm:spPr/>
      <dgm:t>
        <a:bodyPr/>
        <a:lstStyle/>
        <a:p>
          <a:endParaRPr lang="en-US"/>
        </a:p>
      </dgm:t>
    </dgm:pt>
    <dgm:pt modelId="{4E955D7B-A54D-446F-A16A-D73BDC62A09C}" type="sibTrans" cxnId="{27518452-8ED6-4C2B-87E4-145A0EF724E5}">
      <dgm:prSet/>
      <dgm:spPr/>
      <dgm:t>
        <a:bodyPr/>
        <a:lstStyle/>
        <a:p>
          <a:endParaRPr lang="en-US"/>
        </a:p>
      </dgm:t>
    </dgm:pt>
    <dgm:pt modelId="{23C9FCB3-D437-4A20-B19C-C8E669407A3F}" type="pres">
      <dgm:prSet presAssocID="{638E1D8C-C862-4969-823D-3CF0444F2A88}" presName="linear" presStyleCnt="0">
        <dgm:presLayoutVars>
          <dgm:animLvl val="lvl"/>
          <dgm:resizeHandles val="exact"/>
        </dgm:presLayoutVars>
      </dgm:prSet>
      <dgm:spPr/>
    </dgm:pt>
    <dgm:pt modelId="{2EE057AF-40A1-4473-9C66-30AA0893B1E1}" type="pres">
      <dgm:prSet presAssocID="{1BEB096A-6BF0-453D-8110-49810EFF26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EC7683-021A-47FC-990B-F0A2EB37C6E7}" type="pres">
      <dgm:prSet presAssocID="{7F31CED7-90A8-4E4F-82A3-A3A7493B264F}" presName="spacer" presStyleCnt="0"/>
      <dgm:spPr/>
    </dgm:pt>
    <dgm:pt modelId="{9A797F08-1069-4B39-AE9B-DE409087D7B2}" type="pres">
      <dgm:prSet presAssocID="{A7993FF3-B456-48AD-B679-194BD4033A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20B4C4-441D-4CC5-8CD1-3C54B4A5431E}" type="pres">
      <dgm:prSet presAssocID="{D8A554CB-A28C-45DD-9E31-872797597B76}" presName="spacer" presStyleCnt="0"/>
      <dgm:spPr/>
    </dgm:pt>
    <dgm:pt modelId="{A68A80CF-272B-44D3-8F33-AEF1AA055E7B}" type="pres">
      <dgm:prSet presAssocID="{53461432-550A-42AD-B524-F69468B32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834AFC-657F-4B87-B93A-21CC55708292}" type="pres">
      <dgm:prSet presAssocID="{9ABA8216-96B7-4433-A279-AEA6830BC811}" presName="spacer" presStyleCnt="0"/>
      <dgm:spPr/>
    </dgm:pt>
    <dgm:pt modelId="{73C46E99-B421-422B-B171-B4E2A2F21CBB}" type="pres">
      <dgm:prSet presAssocID="{32DF63AF-A201-4E63-B054-E98C9F92E5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C2783B-DFD2-4166-B610-4D7616BF3C23}" type="presOf" srcId="{53461432-550A-42AD-B524-F69468B32AA5}" destId="{A68A80CF-272B-44D3-8F33-AEF1AA055E7B}" srcOrd="0" destOrd="0" presId="urn:microsoft.com/office/officeart/2005/8/layout/vList2"/>
    <dgm:cxn modelId="{91853761-F1F8-414F-8BFB-A6848E8C524D}" type="presOf" srcId="{A7993FF3-B456-48AD-B679-194BD4033A61}" destId="{9A797F08-1069-4B39-AE9B-DE409087D7B2}" srcOrd="0" destOrd="0" presId="urn:microsoft.com/office/officeart/2005/8/layout/vList2"/>
    <dgm:cxn modelId="{604B5A68-D35B-4594-95FF-6B7D25F9CB6C}" srcId="{638E1D8C-C862-4969-823D-3CF0444F2A88}" destId="{53461432-550A-42AD-B524-F69468B32AA5}" srcOrd="2" destOrd="0" parTransId="{5DC17323-A792-4181-8D06-66616618CCED}" sibTransId="{9ABA8216-96B7-4433-A279-AEA6830BC811}"/>
    <dgm:cxn modelId="{27518452-8ED6-4C2B-87E4-145A0EF724E5}" srcId="{638E1D8C-C862-4969-823D-3CF0444F2A88}" destId="{32DF63AF-A201-4E63-B054-E98C9F92E53A}" srcOrd="3" destOrd="0" parTransId="{1ED945DE-ED7D-4F59-9587-C83D6037D5A8}" sibTransId="{4E955D7B-A54D-446F-A16A-D73BDC62A09C}"/>
    <dgm:cxn modelId="{89A883C5-B894-4450-98E6-32C26BE89214}" srcId="{638E1D8C-C862-4969-823D-3CF0444F2A88}" destId="{1BEB096A-6BF0-453D-8110-49810EFF2638}" srcOrd="0" destOrd="0" parTransId="{97D5D07A-A9A4-4EC6-8F5C-1038A8DC5907}" sibTransId="{7F31CED7-90A8-4E4F-82A3-A3A7493B264F}"/>
    <dgm:cxn modelId="{A15178D9-F1FA-418F-9A26-EE17D79032C6}" type="presOf" srcId="{1BEB096A-6BF0-453D-8110-49810EFF2638}" destId="{2EE057AF-40A1-4473-9C66-30AA0893B1E1}" srcOrd="0" destOrd="0" presId="urn:microsoft.com/office/officeart/2005/8/layout/vList2"/>
    <dgm:cxn modelId="{F6747BDD-B1A0-49FA-9787-C24E031280AD}" type="presOf" srcId="{638E1D8C-C862-4969-823D-3CF0444F2A88}" destId="{23C9FCB3-D437-4A20-B19C-C8E669407A3F}" srcOrd="0" destOrd="0" presId="urn:microsoft.com/office/officeart/2005/8/layout/vList2"/>
    <dgm:cxn modelId="{36AB4EE5-0445-4087-80DE-85B6B31B901A}" type="presOf" srcId="{32DF63AF-A201-4E63-B054-E98C9F92E53A}" destId="{73C46E99-B421-422B-B171-B4E2A2F21CBB}" srcOrd="0" destOrd="0" presId="urn:microsoft.com/office/officeart/2005/8/layout/vList2"/>
    <dgm:cxn modelId="{988408E9-8525-47E0-B4E0-99AC76E5264B}" srcId="{638E1D8C-C862-4969-823D-3CF0444F2A88}" destId="{A7993FF3-B456-48AD-B679-194BD4033A61}" srcOrd="1" destOrd="0" parTransId="{339BB553-FABB-4E06-A56F-5F155D5B52A7}" sibTransId="{D8A554CB-A28C-45DD-9E31-872797597B76}"/>
    <dgm:cxn modelId="{C63C58BC-8CDB-4275-ACA4-35569D6270EF}" type="presParOf" srcId="{23C9FCB3-D437-4A20-B19C-C8E669407A3F}" destId="{2EE057AF-40A1-4473-9C66-30AA0893B1E1}" srcOrd="0" destOrd="0" presId="urn:microsoft.com/office/officeart/2005/8/layout/vList2"/>
    <dgm:cxn modelId="{035E287A-ADA3-4BC6-9EBB-CAD2991EDF8A}" type="presParOf" srcId="{23C9FCB3-D437-4A20-B19C-C8E669407A3F}" destId="{5CEC7683-021A-47FC-990B-F0A2EB37C6E7}" srcOrd="1" destOrd="0" presId="urn:microsoft.com/office/officeart/2005/8/layout/vList2"/>
    <dgm:cxn modelId="{BED6F6BF-633C-4C04-83A8-1BAEF63A9650}" type="presParOf" srcId="{23C9FCB3-D437-4A20-B19C-C8E669407A3F}" destId="{9A797F08-1069-4B39-AE9B-DE409087D7B2}" srcOrd="2" destOrd="0" presId="urn:microsoft.com/office/officeart/2005/8/layout/vList2"/>
    <dgm:cxn modelId="{142673B1-FE36-4339-BEEF-BDF028BC30F3}" type="presParOf" srcId="{23C9FCB3-D437-4A20-B19C-C8E669407A3F}" destId="{1D20B4C4-441D-4CC5-8CD1-3C54B4A5431E}" srcOrd="3" destOrd="0" presId="urn:microsoft.com/office/officeart/2005/8/layout/vList2"/>
    <dgm:cxn modelId="{1E4C5F65-A4A6-4A14-AC26-6226AC5526D9}" type="presParOf" srcId="{23C9FCB3-D437-4A20-B19C-C8E669407A3F}" destId="{A68A80CF-272B-44D3-8F33-AEF1AA055E7B}" srcOrd="4" destOrd="0" presId="urn:microsoft.com/office/officeart/2005/8/layout/vList2"/>
    <dgm:cxn modelId="{3DBE154F-281A-49D4-8E01-1ABA65EDCE12}" type="presParOf" srcId="{23C9FCB3-D437-4A20-B19C-C8E669407A3F}" destId="{A7834AFC-657F-4B87-B93A-21CC55708292}" srcOrd="5" destOrd="0" presId="urn:microsoft.com/office/officeart/2005/8/layout/vList2"/>
    <dgm:cxn modelId="{44F22447-534F-4809-95A1-80DF7BF73709}" type="presParOf" srcId="{23C9FCB3-D437-4A20-B19C-C8E669407A3F}" destId="{73C46E99-B421-422B-B171-B4E2A2F21C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F1EE-30CF-44F3-9014-4FA21EE6008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9157-BB8F-4B00-AC33-4BD3D344EC6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err="1"/>
            <a:t>KenKen</a:t>
          </a:r>
          <a:r>
            <a:rPr lang="vi-VN" sz="2400" kern="1200"/>
            <a:t> là một trò chơi </a:t>
          </a:r>
          <a:r>
            <a:rPr lang="vi-VN" sz="2400" kern="1200">
              <a:latin typeface="Aptos Display" panose="02110004020202020204"/>
            </a:rPr>
            <a:t>ghép số</a:t>
          </a:r>
          <a:r>
            <a:rPr lang="vi-VN" sz="2400" kern="1200"/>
            <a:t> </a:t>
          </a:r>
          <a:r>
            <a:rPr lang="vi-VN" sz="2400" kern="1200" err="1"/>
            <a:t>logic</a:t>
          </a:r>
          <a:r>
            <a:rPr lang="vi-VN" sz="2400" kern="1200"/>
            <a:t>, tương tự như </a:t>
          </a:r>
          <a:r>
            <a:rPr lang="vi-VN" sz="2400" kern="1200" err="1"/>
            <a:t>sudoku</a:t>
          </a:r>
          <a:r>
            <a:rPr lang="vi-VN" sz="2400" kern="1200"/>
            <a:t>, nhưng với những yếu tố toán học thú vị.</a:t>
          </a:r>
          <a:endParaRPr lang="en-US" sz="2400" kern="1200"/>
        </a:p>
      </dsp:txBody>
      <dsp:txXfrm>
        <a:off x="696297" y="538547"/>
        <a:ext cx="4171627" cy="2590157"/>
      </dsp:txXfrm>
    </dsp:sp>
    <dsp:sp modelId="{60D4354A-1E0B-494C-9ED1-A411A9C1361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7D335-FC1C-4C82-8942-B643760D036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/>
            <a:t>Mục tiêu là điền tất cả các ô của lưới sao cho mãn các quy tắc mỗi số chỉ xuất hiện một lần trong mỗi hàng và mỗi cột đồng thời thỏa mãn điều kiện của chuồng. </a:t>
          </a:r>
          <a:r>
            <a:rPr lang="vi-VN" sz="2000" kern="1200" err="1"/>
            <a:t>KenKen</a:t>
          </a:r>
          <a:r>
            <a:rPr lang="vi-VN" sz="2000" kern="1200"/>
            <a:t> không chỉ kiểm tra khả năng </a:t>
          </a:r>
          <a:r>
            <a:rPr lang="vi-VN" sz="2000" kern="1200" err="1"/>
            <a:t>logic</a:t>
          </a:r>
          <a:r>
            <a:rPr lang="vi-VN" sz="2000" kern="1200"/>
            <a:t> duy nhất mà người chơi yêu cầu sử dụng kiến trúc .</a:t>
          </a:r>
          <a:endParaRPr lang="en-US" sz="2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B2E24-0627-450E-AD52-BDAD6B2F7F62}">
      <dsp:nvSpPr>
        <dsp:cNvPr id="0" name=""/>
        <dsp:cNvSpPr/>
      </dsp:nvSpPr>
      <dsp:spPr>
        <a:xfrm>
          <a:off x="0" y="138974"/>
          <a:ext cx="5918184" cy="11148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Giải thành công các bài toán </a:t>
          </a:r>
          <a:r>
            <a:rPr lang="vi-VN" sz="2800" kern="1200" err="1"/>
            <a:t>KenKen</a:t>
          </a:r>
          <a:r>
            <a:rPr lang="vi-VN" sz="2800" kern="1200"/>
            <a:t> với kích thước vừa và nhỏ</a:t>
          </a:r>
          <a:endParaRPr lang="en-US" sz="2800" kern="1200"/>
        </a:p>
      </dsp:txBody>
      <dsp:txXfrm>
        <a:off x="54423" y="193397"/>
        <a:ext cx="5809338" cy="1006017"/>
      </dsp:txXfrm>
    </dsp:sp>
    <dsp:sp modelId="{63540976-0CB4-4349-9E71-13F9B9C43305}">
      <dsp:nvSpPr>
        <dsp:cNvPr id="0" name=""/>
        <dsp:cNvSpPr/>
      </dsp:nvSpPr>
      <dsp:spPr>
        <a:xfrm>
          <a:off x="0" y="1334478"/>
          <a:ext cx="5918184" cy="111486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Kiểm</a:t>
          </a:r>
          <a:r>
            <a:rPr lang="en-US" sz="2800" kern="1200"/>
            <a:t> </a:t>
          </a:r>
          <a:r>
            <a:rPr lang="en-US" sz="2800" kern="1200" err="1"/>
            <a:t>soát</a:t>
          </a:r>
          <a:r>
            <a:rPr lang="en-US" sz="2800" kern="1200"/>
            <a:t> </a:t>
          </a:r>
          <a:r>
            <a:rPr lang="en-US" sz="2800" kern="1200" err="1"/>
            <a:t>hiệu</a:t>
          </a:r>
          <a:r>
            <a:rPr lang="en-US" sz="2800" kern="1200"/>
            <a:t> </a:t>
          </a:r>
          <a:r>
            <a:rPr lang="en-US" sz="2800" kern="1200" err="1"/>
            <a:t>quả</a:t>
          </a:r>
          <a:r>
            <a:rPr lang="en-US" sz="2800" kern="1200"/>
            <a:t> </a:t>
          </a:r>
          <a:r>
            <a:rPr lang="en-US" sz="2800" kern="1200" err="1"/>
            <a:t>các</a:t>
          </a:r>
          <a:r>
            <a:rPr lang="en-US" sz="2800" kern="1200"/>
            <a:t> </a:t>
          </a:r>
          <a:r>
            <a:rPr lang="en-US" sz="2800" kern="1200" err="1"/>
            <a:t>phép</a:t>
          </a:r>
          <a:r>
            <a:rPr lang="en-US" sz="2800" kern="1200"/>
            <a:t> </a:t>
          </a:r>
          <a:r>
            <a:rPr lang="en-US" sz="2800" kern="1200" err="1"/>
            <a:t>toán</a:t>
          </a:r>
          <a:r>
            <a:rPr lang="en-US" sz="2800" kern="1200"/>
            <a:t> </a:t>
          </a:r>
          <a:r>
            <a:rPr lang="en-US" sz="2800" kern="1200" err="1"/>
            <a:t>trong</a:t>
          </a:r>
          <a:r>
            <a:rPr lang="en-US" sz="2800" kern="1200"/>
            <a:t> </a:t>
          </a:r>
          <a:r>
            <a:rPr lang="en-US" sz="2800" kern="1200" err="1"/>
            <a:t>từng</a:t>
          </a:r>
          <a:r>
            <a:rPr lang="en-US" sz="2800" kern="1200"/>
            <a:t> </a:t>
          </a:r>
          <a:r>
            <a:rPr lang="en-US" sz="2800" kern="1200" err="1"/>
            <a:t>chuồng</a:t>
          </a:r>
          <a:r>
            <a:rPr lang="en-US" sz="2800" kern="1200"/>
            <a:t> (cage)</a:t>
          </a:r>
        </a:p>
      </dsp:txBody>
      <dsp:txXfrm>
        <a:off x="54423" y="1388901"/>
        <a:ext cx="5809338" cy="1006017"/>
      </dsp:txXfrm>
    </dsp:sp>
    <dsp:sp modelId="{73B99408-37C5-45DF-B0D6-05F31513A8FA}">
      <dsp:nvSpPr>
        <dsp:cNvPr id="0" name=""/>
        <dsp:cNvSpPr/>
      </dsp:nvSpPr>
      <dsp:spPr>
        <a:xfrm>
          <a:off x="0" y="2529981"/>
          <a:ext cx="5918184" cy="111486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Áp dụng các phương pháp loại trừ để cải thiện thời gian giải</a:t>
          </a:r>
          <a:endParaRPr lang="en-US" sz="2800" kern="1200"/>
        </a:p>
      </dsp:txBody>
      <dsp:txXfrm>
        <a:off x="54423" y="2584404"/>
        <a:ext cx="5809338" cy="1006017"/>
      </dsp:txXfrm>
    </dsp:sp>
    <dsp:sp modelId="{07AE5881-01BE-423F-B579-FC0E19195422}">
      <dsp:nvSpPr>
        <dsp:cNvPr id="0" name=""/>
        <dsp:cNvSpPr/>
      </dsp:nvSpPr>
      <dsp:spPr>
        <a:xfrm>
          <a:off x="0" y="3725485"/>
          <a:ext cx="5918184" cy="111486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Tính linh hoạt và mở rộng</a:t>
          </a:r>
          <a:endParaRPr lang="en-US" sz="2800" kern="1200"/>
        </a:p>
      </dsp:txBody>
      <dsp:txXfrm>
        <a:off x="54423" y="3779908"/>
        <a:ext cx="5809338" cy="1006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057AF-40A1-4473-9C66-30AA0893B1E1}">
      <dsp:nvSpPr>
        <dsp:cNvPr id="0" name=""/>
        <dsp:cNvSpPr/>
      </dsp:nvSpPr>
      <dsp:spPr>
        <a:xfrm>
          <a:off x="0" y="22313"/>
          <a:ext cx="6245265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Ứng dụng giáo dục và phát triển tư duy </a:t>
          </a:r>
          <a:r>
            <a:rPr lang="vi-VN" sz="3400" kern="1200" err="1"/>
            <a:t>logic</a:t>
          </a:r>
          <a:r>
            <a:rPr lang="vi-VN" sz="3400" kern="1200"/>
            <a:t>.</a:t>
          </a:r>
          <a:endParaRPr lang="en-US" sz="3400" kern="1200"/>
        </a:p>
      </dsp:txBody>
      <dsp:txXfrm>
        <a:off x="64083" y="86396"/>
        <a:ext cx="6117099" cy="1184574"/>
      </dsp:txXfrm>
    </dsp:sp>
    <dsp:sp modelId="{9A797F08-1069-4B39-AE9B-DE409087D7B2}">
      <dsp:nvSpPr>
        <dsp:cNvPr id="0" name=""/>
        <dsp:cNvSpPr/>
      </dsp:nvSpPr>
      <dsp:spPr>
        <a:xfrm>
          <a:off x="0" y="1432973"/>
          <a:ext cx="6245265" cy="13127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Phát triển công cụ hỗ trợ và sáng tạo nội dung.</a:t>
          </a:r>
          <a:endParaRPr lang="en-US" sz="3400" kern="1200"/>
        </a:p>
      </dsp:txBody>
      <dsp:txXfrm>
        <a:off x="64083" y="1497056"/>
        <a:ext cx="6117099" cy="1184574"/>
      </dsp:txXfrm>
    </dsp:sp>
    <dsp:sp modelId="{A68A80CF-272B-44D3-8F33-AEF1AA055E7B}">
      <dsp:nvSpPr>
        <dsp:cNvPr id="0" name=""/>
        <dsp:cNvSpPr/>
      </dsp:nvSpPr>
      <dsp:spPr>
        <a:xfrm>
          <a:off x="0" y="2843633"/>
          <a:ext cx="6245265" cy="13127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Tích hợp </a:t>
          </a:r>
          <a:r>
            <a:rPr lang="vi-VN" sz="3400" kern="1200" err="1"/>
            <a:t>KenKen</a:t>
          </a:r>
          <a:r>
            <a:rPr lang="vi-VN" sz="3400" kern="1200"/>
            <a:t> vào các ứng dụng di động và trò chơi.</a:t>
          </a:r>
          <a:endParaRPr lang="en-US" sz="3400" kern="1200"/>
        </a:p>
      </dsp:txBody>
      <dsp:txXfrm>
        <a:off x="64083" y="2907716"/>
        <a:ext cx="6117099" cy="1184574"/>
      </dsp:txXfrm>
    </dsp:sp>
    <dsp:sp modelId="{73C46E99-B421-422B-B171-B4E2A2F21CBB}">
      <dsp:nvSpPr>
        <dsp:cNvPr id="0" name=""/>
        <dsp:cNvSpPr/>
      </dsp:nvSpPr>
      <dsp:spPr>
        <a:xfrm>
          <a:off x="0" y="4254293"/>
          <a:ext cx="6245265" cy="13127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Ứng dụng trong nghiên cứu AI và giải thuật.</a:t>
          </a:r>
          <a:endParaRPr lang="en-US" sz="3400" kern="1200"/>
        </a:p>
      </dsp:txBody>
      <dsp:txXfrm>
        <a:off x="64083" y="4318376"/>
        <a:ext cx="611709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9EFE-BE13-461E-BC1D-1DDCA30C8605}" type="datetimeFigureOut"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2DAFC-D96E-490E-BCCF-742692EC8E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Bổ</a:t>
            </a:r>
            <a:r>
              <a:rPr lang="en-US">
                <a:ea typeface="Calibri"/>
                <a:cs typeface="Calibri"/>
              </a:rPr>
              <a:t> sung </a:t>
            </a:r>
            <a:r>
              <a:rPr lang="en-US" err="1">
                <a:ea typeface="Calibri"/>
                <a:cs typeface="Calibri"/>
              </a:rPr>
              <a:t>đầy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đủ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các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phương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thức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của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clss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KenKEN</a:t>
            </a:r>
            <a:r>
              <a:rPr lang="en-US">
                <a:ea typeface="Calibri"/>
                <a:cs typeface="Calibri"/>
              </a:rPr>
              <a:t> solver</a:t>
            </a:r>
          </a:p>
          <a:p>
            <a:r>
              <a:rPr lang="en-US" err="1">
                <a:ea typeface="Calibri"/>
                <a:cs typeface="Calibri"/>
              </a:rPr>
              <a:t>Bổ</a:t>
            </a:r>
            <a:r>
              <a:rPr lang="en-US">
                <a:ea typeface="Calibri"/>
                <a:cs typeface="Calibri"/>
              </a:rPr>
              <a:t> sung </a:t>
            </a:r>
            <a:r>
              <a:rPr lang="en-US" err="1">
                <a:ea typeface="Calibri"/>
                <a:cs typeface="Calibri"/>
              </a:rPr>
              <a:t>các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dụ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từng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hàm,mô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tả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bằng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hình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ảnh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trực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quan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2DAFC-D96E-490E-BCCF-742692EC8EF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E3D8-E50B-E7A2-CAB4-13FF3300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D9B6-0F74-8F8B-DA63-4697C5C5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5AFA-B3A5-ABC3-780F-95555E21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758D-06ED-5167-DDB0-FB01A3B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8081-BE44-3DBC-65BB-8567A9E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8CCE-64B8-27EB-EEA7-53A65AD3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9276-B080-D289-5DFC-39E3DE91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3953-3052-30A3-BAD7-8635455D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04C8-755A-9E24-F5A2-BB96E33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7CA3-B816-18E5-D778-E8BA0967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BB595-A52B-FDE6-D4C1-5892EF4B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94B22-4A56-DF02-9DD5-F571C5AA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BCD4-A480-83F9-A2FA-4776DDE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2DB8-D679-AA76-AD1D-105647C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1C2-FE3C-6561-0A12-E08BA31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E360-30F9-0CF1-8E61-752A1A1A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E53C-1E64-4092-27D1-009AB62B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636C-B3E1-8150-3AFC-7B8232C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92CE3-F074-3309-52A0-575677A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1BB1-680D-8ABB-EAC0-CE0DFDC6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CA4-5CFE-2D1C-CBB8-CF7E2012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92A0-6F90-C800-FFAB-503CCF12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7507-B1F8-60A2-2526-6508A50B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5093-AA5E-C282-44E1-85360CBD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2BA9-17F8-D023-36A8-91F550B3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AF3A-52B6-F600-3D2D-C16067D3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9072-07E9-8665-5809-09BFF4272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62985-7F45-6323-DBCE-4A41C8A2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F849-B5AE-54E5-6953-437CCFDA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7F90-F963-4D5C-93A8-B2FAEE6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EC95-5284-75B7-D5BB-5921B83B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372-F662-102A-AF3C-42F16FC5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9DE5B-B4C6-68F8-3C47-22643D96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4196-C180-3A9B-64DD-C1111012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A363-C9B7-039F-05C4-87A4DB935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E877-99C5-CD35-30B5-D1290CCA1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DEA1C-8F18-1DB9-7841-2B537318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25EA6-77D8-761A-B755-1FCF2841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FA844-CE1F-B539-BB05-77137A0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78E7-710C-E51B-80E5-620AB090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70D4E-B87D-EE0E-3826-7FE9E015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84EC2-F837-5B76-F284-0B087DD2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3A0FC-C338-BF03-0600-95D84F32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74D72-5AD1-7D9C-6386-1E840E85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6EB0-E258-8E30-A0CE-110CFDCE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DFD97-E634-6F1A-BB1D-61862985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F72D-D68B-7BAE-56C3-A66604F5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C54-3F86-01DE-968D-651AF0D7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6983-8124-C3FC-907E-A9EA03EC5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35ADB-0EC3-19F5-5C60-DEAEA56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658A-E883-6D02-80DA-354A0B7C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3043-629D-3CA8-13C5-26453F7F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64D5-E8CB-A4A0-DF73-7725A5EE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CFC7D-90F9-6F7D-42D6-7C90E94A3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61DC2-DAE6-8D38-2AC7-93961CB6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37FA5-8E77-0739-D7EE-2AF6C12C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C11C-3DD9-455B-A3BF-F96A13BA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A3DD-FDCC-8603-FF3B-AFD188A8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9A564-7FC0-D761-392D-E23CB0F9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930B-1B62-0B50-08C7-39F047D5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A706-90FE-A0C7-6974-F9607FE9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C2724-2F25-4850-9403-454609156C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C73D-7D09-E57B-CBBF-AB3B6505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50C2-F57E-9B9F-F57E-EA5C4E1D9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DE5AC-E171-4E56-93F3-A5C894E8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FB9BC-BB0A-0B01-80FB-2B2C60EE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940987"/>
            <a:ext cx="4171994" cy="1962415"/>
          </a:xfrm>
        </p:spPr>
        <p:txBody>
          <a:bodyPr>
            <a:normAutofit/>
          </a:bodyPr>
          <a:lstStyle/>
          <a:p>
            <a:pPr algn="l"/>
            <a:r>
              <a:rPr lang="vi-VN">
                <a:latin typeface="Times New Roman"/>
                <a:cs typeface="Times New Roman"/>
              </a:rPr>
              <a:t>KEN </a:t>
            </a:r>
            <a:r>
              <a:rPr lang="vi-VN" err="1">
                <a:latin typeface="Times New Roman"/>
                <a:cs typeface="Times New Roman"/>
              </a:rPr>
              <a:t>KEN</a:t>
            </a:r>
            <a:r>
              <a:rPr lang="vi-VN">
                <a:latin typeface="Times New Roman"/>
                <a:cs typeface="Times New Roman"/>
              </a:rPr>
              <a:t> PUZZLE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74403BD-016E-7229-5BA9-81C12249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2903402"/>
            <a:ext cx="4496570" cy="30291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vi-VN">
                <a:latin typeface="+mj-lt"/>
                <a:cs typeface="Times New Roman"/>
              </a:rPr>
              <a:t>Giảng viên hướng dẫn:</a:t>
            </a:r>
          </a:p>
          <a:p>
            <a:pPr algn="l"/>
            <a:r>
              <a:rPr lang="vi-VN" b="1">
                <a:latin typeface="+mj-lt"/>
                <a:cs typeface="Times New Roman"/>
              </a:rPr>
              <a:t>TS. Lưu Tiến Đạo</a:t>
            </a:r>
          </a:p>
          <a:p>
            <a:pPr algn="l"/>
            <a:r>
              <a:rPr lang="en-US" err="1">
                <a:latin typeface="+mj-lt"/>
                <a:cs typeface="Times New Roman"/>
              </a:rPr>
              <a:t>Nhóm</a:t>
            </a:r>
            <a:r>
              <a:rPr lang="en-US">
                <a:latin typeface="+mj-lt"/>
                <a:cs typeface="Times New Roman"/>
              </a:rPr>
              <a:t> </a:t>
            </a:r>
            <a:r>
              <a:rPr lang="en-US" err="1">
                <a:latin typeface="+mj-lt"/>
                <a:cs typeface="Times New Roman"/>
              </a:rPr>
              <a:t>sinh</a:t>
            </a:r>
            <a:r>
              <a:rPr lang="en-US">
                <a:latin typeface="+mj-lt"/>
                <a:cs typeface="Times New Roman"/>
              </a:rPr>
              <a:t> </a:t>
            </a:r>
            <a:r>
              <a:rPr lang="en-US" err="1">
                <a:latin typeface="+mj-lt"/>
                <a:cs typeface="Times New Roman"/>
              </a:rPr>
              <a:t>viên</a:t>
            </a:r>
            <a:r>
              <a:rPr lang="en-US">
                <a:latin typeface="+mj-lt"/>
                <a:cs typeface="Times New Roman"/>
              </a:rPr>
              <a:t> </a:t>
            </a:r>
            <a:r>
              <a:rPr lang="en-US" err="1">
                <a:latin typeface="+mj-lt"/>
                <a:cs typeface="Times New Roman"/>
              </a:rPr>
              <a:t>thực</a:t>
            </a:r>
            <a:r>
              <a:rPr lang="en-US">
                <a:latin typeface="+mj-lt"/>
                <a:cs typeface="Times New Roman"/>
              </a:rPr>
              <a:t> </a:t>
            </a:r>
            <a:r>
              <a:rPr lang="en-US" err="1">
                <a:latin typeface="+mj-lt"/>
                <a:cs typeface="Times New Roman"/>
              </a:rPr>
              <a:t>hiện</a:t>
            </a:r>
            <a:r>
              <a:rPr lang="en-US">
                <a:latin typeface="+mj-lt"/>
                <a:cs typeface="Times New Roman"/>
              </a:rPr>
              <a:t>:</a:t>
            </a:r>
            <a:endParaRPr lang="en-US">
              <a:latin typeface="+mj-lt"/>
            </a:endParaRPr>
          </a:p>
          <a:p>
            <a:pPr algn="l"/>
            <a:r>
              <a:rPr lang="en-US">
                <a:latin typeface="+mj-lt"/>
                <a:cs typeface="Times New Roman"/>
              </a:rPr>
              <a:t>1. Đặng Duy Khoa - B2207532</a:t>
            </a:r>
            <a:endParaRPr lang="en-US">
              <a:latin typeface="+mj-lt"/>
            </a:endParaRPr>
          </a:p>
          <a:p>
            <a:pPr algn="l"/>
            <a:r>
              <a:rPr lang="en-US">
                <a:latin typeface="+mj-lt"/>
                <a:cs typeface="Times New Roman"/>
              </a:rPr>
              <a:t>2. </a:t>
            </a:r>
            <a:r>
              <a:rPr lang="en-US" err="1">
                <a:latin typeface="+mj-lt"/>
                <a:cs typeface="Times New Roman"/>
              </a:rPr>
              <a:t>Nguyễn</a:t>
            </a:r>
            <a:r>
              <a:rPr lang="en-US">
                <a:latin typeface="+mj-lt"/>
                <a:cs typeface="Times New Roman"/>
              </a:rPr>
              <a:t> Duy </a:t>
            </a:r>
            <a:r>
              <a:rPr lang="en-US" err="1">
                <a:latin typeface="+mj-lt"/>
                <a:cs typeface="Times New Roman"/>
              </a:rPr>
              <a:t>Hưng</a:t>
            </a:r>
            <a:r>
              <a:rPr lang="en-US">
                <a:latin typeface="+mj-lt"/>
                <a:cs typeface="Times New Roman"/>
              </a:rPr>
              <a:t> - B2207525</a:t>
            </a:r>
            <a:endParaRPr lang="en-US">
              <a:latin typeface="+mj-lt"/>
            </a:endParaRPr>
          </a:p>
          <a:p>
            <a:pPr algn="l"/>
            <a:r>
              <a:rPr lang="en-US">
                <a:latin typeface="+mj-lt"/>
                <a:cs typeface="Times New Roman"/>
              </a:rPr>
              <a:t>3. </a:t>
            </a:r>
            <a:r>
              <a:rPr lang="en-US" err="1">
                <a:latin typeface="+mj-lt"/>
                <a:cs typeface="Times New Roman"/>
              </a:rPr>
              <a:t>Trương</a:t>
            </a:r>
            <a:r>
              <a:rPr lang="en-US">
                <a:latin typeface="+mj-lt"/>
                <a:cs typeface="Times New Roman"/>
              </a:rPr>
              <a:t> </a:t>
            </a:r>
            <a:r>
              <a:rPr lang="en-US" err="1">
                <a:latin typeface="+mj-lt"/>
                <a:cs typeface="Times New Roman"/>
              </a:rPr>
              <a:t>Công</a:t>
            </a:r>
            <a:r>
              <a:rPr lang="en-US">
                <a:latin typeface="+mj-lt"/>
                <a:cs typeface="Times New Roman"/>
              </a:rPr>
              <a:t> Minh - B2207543</a:t>
            </a:r>
            <a:endParaRPr lang="en-US">
              <a:latin typeface="+mj-lt"/>
            </a:endParaRPr>
          </a:p>
          <a:p>
            <a:pPr algn="l"/>
            <a:br>
              <a:rPr lang="en-US">
                <a:latin typeface="+mj-lt"/>
              </a:rPr>
            </a:br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94B1DA2C-FAD8-6A26-710F-C10CF2635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4C884-C38B-3E7F-077C-0768C611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9808E-7B7A-E9D9-6B2D-C96AA3FC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>
                <a:effectLst/>
                <a:latin typeface="Roboto"/>
                <a:ea typeface="Roboto"/>
                <a:cs typeface="Roboto"/>
              </a:rPr>
              <a:t> Thiết kế và cài đặt</a:t>
            </a:r>
            <a:endParaRPr lang="en-US" sz="7200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9A11-921C-C20B-569C-6A83C576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CÁC VẤN ĐỀ VÀ THUẬT GIẢI</a:t>
            </a:r>
            <a:endParaRPr lang="vi-V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>
                <a:latin typeface="Arial"/>
                <a:cs typeface="Arial"/>
              </a:rPr>
              <a:t> Thuật giải KenKen được xây dựng dựa trên các thành phần chính sau:</a:t>
            </a:r>
          </a:p>
          <a:p>
            <a:r>
              <a:rPr lang="en-US" sz="2400">
                <a:latin typeface="Arial"/>
                <a:cs typeface="Arial"/>
              </a:rPr>
              <a:t>Xây dựng class Cell</a:t>
            </a:r>
          </a:p>
          <a:p>
            <a:r>
              <a:rPr lang="en-US" sz="2400">
                <a:ea typeface="+mn-lt"/>
                <a:cs typeface="+mn-lt"/>
              </a:rPr>
              <a:t>Xây dựng Class KenKenSolver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92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D2A33-138B-4B04-05DC-D3046358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455E8-F4BA-FEF0-DB3F-A186505F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kế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cài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đặt</a:t>
            </a:r>
            <a:endParaRPr lang="en-US" sz="6600">
              <a:latin typeface="Roboto"/>
              <a:ea typeface="Roboto"/>
              <a:cs typeface="Roboto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0C56-F551-EB86-E5B5-24F0AC36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776748"/>
            <a:ext cx="6046171" cy="474252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/>
              <a:t>CÁC VẤN ĐỀ VÀ THUẬT GIẢI</a:t>
            </a:r>
            <a:endParaRPr lang="vi-V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>
                <a:latin typeface="Arial"/>
                <a:cs typeface="Arial"/>
              </a:rPr>
              <a:t>Xây dựng class Cell:</a:t>
            </a:r>
          </a:p>
          <a:p>
            <a:pPr marL="0" indent="0">
              <a:buNone/>
            </a:pPr>
            <a:r>
              <a:rPr lang="vi-VN" sz="2400">
                <a:latin typeface="Arial"/>
                <a:cs typeface="Arial"/>
              </a:rPr>
              <a:t>Class Cell gồm các thành viên dữ liệu:</a:t>
            </a:r>
          </a:p>
          <a:p>
            <a:pPr marL="342900" indent="-342900"/>
            <a:r>
              <a:rPr lang="vi-VN" sz="2400">
                <a:latin typeface="Arial"/>
                <a:cs typeface="Arial"/>
              </a:rPr>
              <a:t>value: giá trị hiện tại của ô, ban đầu là 0.</a:t>
            </a:r>
          </a:p>
          <a:p>
            <a:pPr marL="342900" indent="-342900"/>
            <a:r>
              <a:rPr lang="vi-VN" sz="2400">
                <a:latin typeface="Arial"/>
                <a:cs typeface="Arial"/>
              </a:rPr>
              <a:t>cage: mã số chuồng của ô.</a:t>
            </a:r>
          </a:p>
          <a:p>
            <a:pPr marL="342900" indent="-342900"/>
            <a:r>
              <a:rPr lang="vi-VN" sz="2400">
                <a:latin typeface="Arial"/>
                <a:cs typeface="Arial"/>
              </a:rPr>
              <a:t>target: mục tiêu cần đạt của chuồng.</a:t>
            </a:r>
          </a:p>
          <a:p>
            <a:pPr marL="342900" indent="-342900"/>
            <a:r>
              <a:rPr lang="vi-VN" sz="2400">
                <a:latin typeface="Arial"/>
                <a:cs typeface="Arial"/>
              </a:rPr>
              <a:t>operand: phép toán áp dụng cho chuồng, có thể là +, -, *, /, hoặc =.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60952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628FB-8CBA-E06E-833B-2D142A47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8B646-842E-4233-08C4-1934600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0" i="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48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4800" b="0" i="0" err="1">
                <a:effectLst/>
                <a:latin typeface="Roboto"/>
                <a:ea typeface="Roboto"/>
                <a:cs typeface="Roboto"/>
              </a:rPr>
              <a:t>kế</a:t>
            </a:r>
            <a:r>
              <a:rPr lang="en-US" sz="48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4800" b="0" i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48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4800" b="0" i="0" err="1">
                <a:effectLst/>
                <a:latin typeface="Roboto"/>
                <a:ea typeface="Roboto"/>
                <a:cs typeface="Roboto"/>
              </a:rPr>
              <a:t>cài</a:t>
            </a:r>
            <a:r>
              <a:rPr lang="en-US" sz="48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4800" b="0" i="0" err="1">
                <a:effectLst/>
                <a:latin typeface="Roboto"/>
                <a:ea typeface="Roboto"/>
                <a:cs typeface="Roboto"/>
              </a:rPr>
              <a:t>đặt</a:t>
            </a:r>
            <a:endParaRPr lang="en-US" sz="4800">
              <a:latin typeface="Roboto"/>
              <a:ea typeface="Roboto"/>
              <a:cs typeface="Roboto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D7E9-86F7-1BF8-7A66-062A9556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566" y="1499020"/>
            <a:ext cx="6519437" cy="477531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vi-VN" sz="2200">
                <a:latin typeface="Times New Roman"/>
                <a:cs typeface="Times New Roman"/>
              </a:rPr>
              <a:t>- </a:t>
            </a:r>
            <a:r>
              <a:rPr lang="vi-VN" sz="2200" err="1">
                <a:latin typeface="Times New Roman"/>
                <a:cs typeface="Times New Roman"/>
              </a:rPr>
              <a:t>Class</a:t>
            </a:r>
            <a:r>
              <a:rPr lang="vi-VN" sz="2200">
                <a:latin typeface="Times New Roman"/>
                <a:cs typeface="Times New Roman"/>
              </a:rPr>
              <a:t> </a:t>
            </a:r>
            <a:r>
              <a:rPr lang="vi-VN" sz="2200" err="1">
                <a:latin typeface="Times New Roman"/>
                <a:cs typeface="Times New Roman"/>
              </a:rPr>
              <a:t>KenKenSolver</a:t>
            </a:r>
            <a:r>
              <a:rPr lang="vi-VN" sz="2200">
                <a:latin typeface="Times New Roman"/>
                <a:cs typeface="Times New Roman"/>
              </a:rPr>
              <a:t> bao gồm: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vi-VN" sz="2200">
                <a:latin typeface="Times New Roman"/>
                <a:cs typeface="Times New Roman"/>
              </a:rPr>
              <a:t>Một thuộc tính mảng </a:t>
            </a:r>
            <a:r>
              <a:rPr lang="vi-VN" sz="2200" err="1">
                <a:latin typeface="Times New Roman"/>
                <a:cs typeface="Times New Roman"/>
              </a:rPr>
              <a:t>cells</a:t>
            </a:r>
            <a:r>
              <a:rPr lang="vi-VN" sz="2200">
                <a:latin typeface="Times New Roman"/>
                <a:cs typeface="Times New Roman"/>
              </a:rPr>
              <a:t> lưu trữ các ô của bảng </a:t>
            </a:r>
            <a:r>
              <a:rPr lang="vi-VN" sz="2200" err="1">
                <a:latin typeface="Times New Roman"/>
                <a:cs typeface="Times New Roman"/>
              </a:rPr>
              <a:t>KenKen</a:t>
            </a:r>
            <a:r>
              <a:rPr lang="vi-VN" sz="2200">
                <a:latin typeface="Times New Roman"/>
                <a:cs typeface="Times New Roman"/>
              </a:rPr>
              <a:t>.</a:t>
            </a:r>
          </a:p>
          <a:p>
            <a:r>
              <a:rPr lang="vi-VN" sz="2200">
                <a:latin typeface="Times New Roman"/>
                <a:cs typeface="Times New Roman"/>
              </a:rPr>
              <a:t>Một thuộc tính </a:t>
            </a:r>
            <a:r>
              <a:rPr lang="vi-VN" sz="2200" err="1">
                <a:latin typeface="Times New Roman"/>
                <a:cs typeface="Times New Roman"/>
              </a:rPr>
              <a:t>matrixSize</a:t>
            </a:r>
            <a:r>
              <a:rPr lang="vi-VN" sz="2200">
                <a:latin typeface="Times New Roman"/>
                <a:cs typeface="Times New Roman"/>
              </a:rPr>
              <a:t> biểu diễn kích thước của bảng.</a:t>
            </a:r>
          </a:p>
          <a:p>
            <a:pPr marL="0" indent="0">
              <a:buNone/>
            </a:pPr>
            <a:r>
              <a:rPr lang="vi-VN" sz="2200">
                <a:latin typeface="Times New Roman"/>
                <a:cs typeface="Times New Roman"/>
              </a:rPr>
              <a:t>- Các phương thức của </a:t>
            </a:r>
            <a:r>
              <a:rPr lang="vi-VN" sz="2200" err="1">
                <a:latin typeface="Times New Roman"/>
                <a:cs typeface="Times New Roman"/>
              </a:rPr>
              <a:t>class</a:t>
            </a:r>
            <a:r>
              <a:rPr lang="vi-VN" sz="2200">
                <a:latin typeface="Times New Roman"/>
                <a:cs typeface="Times New Roman"/>
              </a:rPr>
              <a:t> </a:t>
            </a:r>
            <a:r>
              <a:rPr lang="vi-VN" sz="2200" err="1">
                <a:latin typeface="Times New Roman"/>
                <a:cs typeface="Times New Roman"/>
              </a:rPr>
              <a:t>KenKenSolver</a:t>
            </a:r>
            <a:r>
              <a:rPr lang="vi-VN" sz="2200">
                <a:latin typeface="Times New Roman"/>
                <a:cs typeface="Times New Roman"/>
              </a:rPr>
              <a:t> như sau:</a:t>
            </a:r>
          </a:p>
          <a:p>
            <a:r>
              <a:rPr lang="vi-VN" sz="2200">
                <a:latin typeface="Times New Roman"/>
                <a:cs typeface="Times New Roman"/>
              </a:rPr>
              <a:t>Hàm đánh giá </a:t>
            </a:r>
            <a:r>
              <a:rPr lang="vi-VN" sz="2200" err="1">
                <a:latin typeface="Times New Roman"/>
                <a:cs typeface="Times New Roman"/>
              </a:rPr>
              <a:t>isValid</a:t>
            </a:r>
            <a:r>
              <a:rPr lang="vi-VN" sz="2200">
                <a:latin typeface="Times New Roman"/>
                <a:cs typeface="Times New Roman"/>
              </a:rPr>
              <a:t>(</a:t>
            </a:r>
            <a:r>
              <a:rPr lang="vi-VN" sz="2200" err="1">
                <a:latin typeface="Times New Roman"/>
                <a:cs typeface="Times New Roman"/>
              </a:rPr>
              <a:t>index</a:t>
            </a:r>
            <a:r>
              <a:rPr lang="vi-VN" sz="2200">
                <a:latin typeface="Times New Roman"/>
                <a:cs typeface="Times New Roman"/>
              </a:rPr>
              <a:t>, </a:t>
            </a:r>
            <a:r>
              <a:rPr lang="vi-VN" sz="2200" err="1">
                <a:latin typeface="Times New Roman"/>
                <a:cs typeface="Times New Roman"/>
              </a:rPr>
              <a:t>candidate</a:t>
            </a:r>
            <a:r>
              <a:rPr lang="vi-VN" sz="2200">
                <a:latin typeface="Times New Roman"/>
                <a:cs typeface="Times New Roman"/>
              </a:rPr>
              <a:t>)</a:t>
            </a:r>
          </a:p>
          <a:p>
            <a:r>
              <a:rPr lang="en-US" sz="2200" err="1">
                <a:latin typeface="Times New Roman"/>
                <a:cs typeface="Times New Roman"/>
              </a:rPr>
              <a:t>Hàm</a:t>
            </a:r>
            <a:r>
              <a:rPr lang="en-US" sz="2200">
                <a:latin typeface="Times New Roman"/>
                <a:cs typeface="Times New Roman"/>
              </a:rPr>
              <a:t> quay </a:t>
            </a:r>
            <a:r>
              <a:rPr lang="en-US" sz="2200" err="1">
                <a:latin typeface="Times New Roman"/>
                <a:cs typeface="Times New Roman"/>
              </a:rPr>
              <a:t>lui</a:t>
            </a:r>
            <a:r>
              <a:rPr lang="en-US" sz="2200">
                <a:latin typeface="Times New Roman"/>
                <a:cs typeface="Times New Roman"/>
              </a:rPr>
              <a:t> backtrack(index)</a:t>
            </a:r>
            <a:endParaRPr lang="vi-VN" sz="2200">
              <a:latin typeface="Times New Roman"/>
              <a:cs typeface="Times New Roman"/>
            </a:endParaRPr>
          </a:p>
          <a:p>
            <a:r>
              <a:rPr lang="vi-VN" sz="2200">
                <a:latin typeface="Times New Roman"/>
                <a:cs typeface="Times New Roman"/>
              </a:rPr>
              <a:t>Hàm chọn ô có ít giá trị hợp lệ nhất </a:t>
            </a:r>
            <a:r>
              <a:rPr lang="vi-VN" sz="2200" err="1">
                <a:latin typeface="Times New Roman"/>
                <a:cs typeface="Times New Roman"/>
              </a:rPr>
              <a:t>selectCellWithMinRemainingValues</a:t>
            </a:r>
            <a:r>
              <a:rPr lang="vi-VN" sz="2200">
                <a:latin typeface="Times New Roman"/>
                <a:cs typeface="Times New Roman"/>
              </a:rPr>
              <a:t>()</a:t>
            </a:r>
          </a:p>
          <a:p>
            <a:r>
              <a:rPr lang="vi-VN" sz="2200">
                <a:latin typeface="Times New Roman"/>
                <a:cs typeface="Times New Roman"/>
              </a:rPr>
              <a:t>Hàm lan truyền ràng buộc </a:t>
            </a:r>
            <a:r>
              <a:rPr lang="vi-VN" sz="2200" err="1">
                <a:latin typeface="Times New Roman"/>
                <a:cs typeface="Times New Roman"/>
              </a:rPr>
              <a:t>constraintPropagation</a:t>
            </a:r>
            <a:r>
              <a:rPr lang="vi-VN" sz="2200">
                <a:latin typeface="Times New Roman"/>
                <a:cs typeface="Times New Roman"/>
              </a:rPr>
              <a:t>(</a:t>
            </a:r>
            <a:r>
              <a:rPr lang="vi-VN" sz="2200" err="1">
                <a:latin typeface="Times New Roman"/>
                <a:cs typeface="Times New Roman"/>
              </a:rPr>
              <a:t>index</a:t>
            </a:r>
            <a:r>
              <a:rPr lang="vi-VN" sz="2200">
                <a:latin typeface="Times New Roman"/>
                <a:cs typeface="Times New Roman"/>
              </a:rPr>
              <a:t>, </a:t>
            </a:r>
            <a:r>
              <a:rPr lang="vi-VN" sz="2200" err="1">
                <a:latin typeface="Times New Roman"/>
                <a:cs typeface="Times New Roman"/>
              </a:rPr>
              <a:t>value</a:t>
            </a:r>
            <a:r>
              <a:rPr lang="vi-VN" sz="2200">
                <a:latin typeface="Times New Roman"/>
                <a:cs typeface="Times New Roman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vi-VN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vi-VN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vi-VN" sz="2200">
              <a:latin typeface="Times New Roman"/>
              <a:cs typeface="Times New Roman"/>
            </a:endParaRPr>
          </a:p>
          <a:p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1C8A9-DB01-3407-A305-0A8266D3B6D3}"/>
              </a:ext>
            </a:extLst>
          </p:cNvPr>
          <p:cNvSpPr txBox="1"/>
          <p:nvPr/>
        </p:nvSpPr>
        <p:spPr>
          <a:xfrm>
            <a:off x="6197189" y="876822"/>
            <a:ext cx="43650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ptos"/>
                <a:cs typeface="Times New Roman"/>
              </a:rPr>
              <a:t>Xây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latin typeface="Aptos"/>
                <a:cs typeface="Times New Roman"/>
              </a:rPr>
              <a:t>dựng</a:t>
            </a:r>
            <a:r>
              <a:rPr lang="en-US" sz="2400">
                <a:latin typeface="Aptos"/>
                <a:cs typeface="Times New Roman"/>
              </a:rPr>
              <a:t> Class </a:t>
            </a:r>
            <a:r>
              <a:rPr lang="en-US" sz="2400" err="1">
                <a:latin typeface="Aptos"/>
                <a:cs typeface="Times New Roman"/>
              </a:rPr>
              <a:t>KenKenSolver</a:t>
            </a:r>
            <a:endParaRPr lang="en-US" sz="2400">
              <a:latin typeface="Aptos"/>
              <a:cs typeface="Times New Roman"/>
            </a:endParaRPr>
          </a:p>
          <a:p>
            <a:pPr algn="l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355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6219622"/>
            <a:ext cx="12109423" cy="533618"/>
            <a:chOff x="82576" y="6219622"/>
            <a:chExt cx="12109423" cy="5336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414921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550055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4A2C3E-D7C9-105E-A8BB-D2C57440F92B}"/>
              </a:ext>
            </a:extLst>
          </p:cNvPr>
          <p:cNvSpPr txBox="1"/>
          <p:nvPr/>
        </p:nvSpPr>
        <p:spPr>
          <a:xfrm>
            <a:off x="5520" y="347382"/>
            <a:ext cx="1214528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latin typeface="Aptos"/>
                <a:cs typeface="Times New Roman"/>
              </a:rPr>
              <a:t>Hàm</a:t>
            </a:r>
            <a:r>
              <a:rPr lang="en-US" sz="3200" b="1">
                <a:latin typeface="Aptos"/>
                <a:cs typeface="Times New Roman"/>
              </a:rPr>
              <a:t> quay </a:t>
            </a:r>
            <a:r>
              <a:rPr lang="en-US" sz="3200" b="1" err="1">
                <a:latin typeface="Aptos"/>
                <a:cs typeface="Times New Roman"/>
              </a:rPr>
              <a:t>lui</a:t>
            </a:r>
            <a:r>
              <a:rPr lang="en-US" sz="3200" b="1">
                <a:latin typeface="Aptos"/>
                <a:cs typeface="Times New Roman"/>
              </a:rPr>
              <a:t> backtrack(index)</a:t>
            </a:r>
            <a:endParaRPr lang="en-US" sz="2400" b="1"/>
          </a:p>
          <a:p>
            <a:pPr algn="ctr"/>
            <a:endParaRPr lang="en-US" sz="3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8015B0-1CDD-270C-4F3B-F7236324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4" y="958005"/>
            <a:ext cx="10627754" cy="133604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</a:t>
            </a:r>
            <a:r>
              <a:rPr lang="en-US" sz="2000" err="1">
                <a:latin typeface="Times New Roman"/>
                <a:cs typeface="Times New Roman"/>
              </a:rPr>
              <a:t>Hàm</a:t>
            </a:r>
            <a:r>
              <a:rPr lang="en-US" sz="2000">
                <a:latin typeface="Times New Roman"/>
                <a:cs typeface="Times New Roman"/>
              </a:rPr>
              <a:t> backtrack(index) 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một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thuật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toán</a:t>
            </a:r>
            <a:r>
              <a:rPr lang="en-US" sz="2000">
                <a:latin typeface="Times New Roman"/>
                <a:cs typeface="Times New Roman"/>
              </a:rPr>
              <a:t> quay </a:t>
            </a:r>
            <a:r>
              <a:rPr lang="en-US" sz="2000" err="1">
                <a:latin typeface="Times New Roman"/>
                <a:cs typeface="Times New Roman"/>
              </a:rPr>
              <a:t>lui</a:t>
            </a:r>
            <a:r>
              <a:rPr lang="en-US" sz="2000">
                <a:latin typeface="Times New Roman"/>
                <a:cs typeface="Times New Roman"/>
              </a:rPr>
              <a:t> (backtracking) </a:t>
            </a:r>
            <a:r>
              <a:rPr lang="en-US" sz="2000" err="1">
                <a:latin typeface="Times New Roman"/>
                <a:cs typeface="Times New Roman"/>
              </a:rPr>
              <a:t>bắt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đầu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từ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một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trạng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thái</a:t>
            </a:r>
            <a:r>
              <a:rPr lang="en-US" sz="2000">
                <a:latin typeface="Times New Roman"/>
                <a:cs typeface="Times New Roman"/>
              </a:rPr>
              <a:t> ban </a:t>
            </a:r>
            <a:r>
              <a:rPr lang="en-US" sz="2000" err="1">
                <a:latin typeface="Times New Roman"/>
                <a:cs typeface="Times New Roman"/>
              </a:rPr>
              <a:t>đầu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dần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dần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xây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dựng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giải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pháp</a:t>
            </a:r>
            <a:r>
              <a:rPr lang="en-US" sz="2000">
                <a:latin typeface="Times New Roman"/>
                <a:cs typeface="Times New Roman"/>
              </a:rPr>
              <a:t>. Khi </a:t>
            </a:r>
            <a:r>
              <a:rPr lang="en-US" sz="2000" err="1">
                <a:latin typeface="Times New Roman"/>
                <a:cs typeface="Times New Roman"/>
              </a:rPr>
              <a:t>phát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hiện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một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điều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kiện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không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phù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hợp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thuật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toán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sẽ</a:t>
            </a:r>
            <a:r>
              <a:rPr lang="en-US" sz="2000">
                <a:latin typeface="Times New Roman"/>
                <a:cs typeface="Times New Roman"/>
              </a:rPr>
              <a:t> quay </a:t>
            </a:r>
            <a:r>
              <a:rPr lang="en-US" sz="2000" err="1">
                <a:latin typeface="Times New Roman"/>
                <a:cs typeface="Times New Roman"/>
              </a:rPr>
              <a:t>lui</a:t>
            </a:r>
            <a:r>
              <a:rPr lang="en-US" sz="2000">
                <a:latin typeface="Times New Roman"/>
                <a:cs typeface="Times New Roman"/>
              </a:rPr>
              <a:t> (</a:t>
            </a:r>
            <a:r>
              <a:rPr lang="en-US" sz="2000" err="1">
                <a:latin typeface="Times New Roman"/>
                <a:cs typeface="Times New Roman"/>
              </a:rPr>
              <a:t>hủy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bỏ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bước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vừa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thực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hiện</a:t>
            </a:r>
            <a:r>
              <a:rPr lang="en-US" sz="2000">
                <a:latin typeface="Times New Roman"/>
                <a:cs typeface="Times New Roman"/>
              </a:rPr>
              <a:t>)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thử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năng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khác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</a:t>
            </a:r>
            <a:r>
              <a:rPr lang="en-US" sz="2000" err="1">
                <a:latin typeface="Times New Roman"/>
                <a:cs typeface="Times New Roman"/>
              </a:rPr>
              <a:t>Ví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dụ</a:t>
            </a:r>
            <a:r>
              <a:rPr lang="en-US" sz="2000">
                <a:latin typeface="Times New Roman"/>
                <a:cs typeface="Times New Roman"/>
              </a:rPr>
              <a:t>:</a:t>
            </a:r>
            <a:endParaRPr lang="en-US" sz="2000" err="1">
              <a:latin typeface="Times New Roman"/>
              <a:cs typeface="Times New Roman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65D1841-64E3-1B51-23C0-7F639367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2290288"/>
            <a:ext cx="9290136" cy="39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BA981A19-FF5C-AE42-F10F-6DAEC228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9" y="2762379"/>
            <a:ext cx="4779239" cy="25060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4A2C3E-D7C9-105E-A8BB-D2C57440F92B}"/>
              </a:ext>
            </a:extLst>
          </p:cNvPr>
          <p:cNvSpPr txBox="1"/>
          <p:nvPr/>
        </p:nvSpPr>
        <p:spPr>
          <a:xfrm>
            <a:off x="228728" y="395894"/>
            <a:ext cx="121827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Aptos"/>
                <a:cs typeface="Times New Roman"/>
              </a:rPr>
              <a:t>Hàm</a:t>
            </a:r>
            <a:r>
              <a:rPr lang="en-US" sz="2800" b="1">
                <a:latin typeface="Aptos"/>
                <a:cs typeface="Times New Roman"/>
              </a:rPr>
              <a:t> </a:t>
            </a:r>
            <a:r>
              <a:rPr lang="en-US" sz="2800" b="1" err="1">
                <a:latin typeface="Aptos"/>
                <a:cs typeface="Times New Roman"/>
              </a:rPr>
              <a:t>chọn</a:t>
            </a:r>
            <a:r>
              <a:rPr lang="en-US" sz="2800" b="1">
                <a:latin typeface="Aptos"/>
                <a:cs typeface="Times New Roman"/>
              </a:rPr>
              <a:t> ô </a:t>
            </a:r>
            <a:r>
              <a:rPr lang="en-US" sz="2800" b="1" err="1">
                <a:latin typeface="Aptos"/>
                <a:cs typeface="Times New Roman"/>
              </a:rPr>
              <a:t>có</a:t>
            </a:r>
            <a:r>
              <a:rPr lang="en-US" sz="2800" b="1">
                <a:latin typeface="Aptos"/>
                <a:cs typeface="Times New Roman"/>
              </a:rPr>
              <a:t> ít giá trị hợp </a:t>
            </a:r>
            <a:r>
              <a:rPr lang="en-US" sz="2800" b="1" err="1">
                <a:latin typeface="Aptos"/>
                <a:cs typeface="Times New Roman"/>
              </a:rPr>
              <a:t>lệ</a:t>
            </a:r>
            <a:r>
              <a:rPr lang="en-US" sz="2800" b="1">
                <a:latin typeface="Aptos"/>
                <a:cs typeface="Times New Roman"/>
              </a:rPr>
              <a:t> </a:t>
            </a:r>
            <a:r>
              <a:rPr lang="en-US" sz="2800" b="1" err="1">
                <a:latin typeface="Aptos"/>
                <a:cs typeface="Times New Roman"/>
              </a:rPr>
              <a:t>nhất</a:t>
            </a:r>
            <a:r>
              <a:rPr lang="en-US" sz="2800" b="1">
                <a:latin typeface="Aptos"/>
                <a:cs typeface="Times New Roman"/>
              </a:rPr>
              <a:t> </a:t>
            </a:r>
            <a:r>
              <a:rPr lang="en-US" sz="2800" b="1" err="1">
                <a:latin typeface="Aptos"/>
                <a:cs typeface="Times New Roman"/>
              </a:rPr>
              <a:t>selectCellWithMinRemainingValues</a:t>
            </a:r>
            <a:r>
              <a:rPr lang="en-US" sz="2800" b="1">
                <a:latin typeface="Aptos"/>
                <a:cs typeface="Times New Roman"/>
              </a:rPr>
              <a:t>()</a:t>
            </a:r>
            <a:endParaRPr lang="en-US" sz="2800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4340E-5373-A9A9-2F50-4123F2120591}"/>
              </a:ext>
            </a:extLst>
          </p:cNvPr>
          <p:cNvSpPr txBox="1">
            <a:spLocks/>
          </p:cNvSpPr>
          <p:nvPr/>
        </p:nvSpPr>
        <p:spPr>
          <a:xfrm>
            <a:off x="568794" y="1110405"/>
            <a:ext cx="10627754" cy="133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Times New Roman"/>
              </a:rPr>
              <a:t> 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Hàm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này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dựa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trên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chiến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lược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MRV (Minimum Remaining Values) -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chọn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ô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có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ít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giá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trị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hợp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lệ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nhất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để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giảm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không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gian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tìm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kiếm</a:t>
            </a:r>
            <a:r>
              <a:rPr lang="en-US" sz="2400">
                <a:latin typeface="Times New Roman"/>
                <a:ea typeface="+mn-lt"/>
                <a:cs typeface="Times New Roman"/>
              </a:rPr>
              <a:t>.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Bằng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cách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này</a:t>
            </a:r>
            <a:r>
              <a:rPr lang="en-US" sz="2400">
                <a:latin typeface="Times New Roman"/>
                <a:ea typeface="+mn-lt"/>
                <a:cs typeface="Times New Roman"/>
              </a:rPr>
              <a:t>, ta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ưu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tiên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ô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có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ít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lựa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chọn</a:t>
            </a:r>
            <a:r>
              <a:rPr lang="en-US" sz="2400"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giúp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sớm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phát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hiện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và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loại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bỏ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trường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hợp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không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thể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thỏa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mãn.</a:t>
            </a:r>
            <a:r>
              <a:rPr lang="en-US" sz="2400" err="1">
                <a:latin typeface="Times New Roman"/>
                <a:cs typeface="Times New Roman"/>
              </a:rPr>
              <a:t>Chọn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biến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có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giá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trị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hợp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lệ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ít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nhất</a:t>
            </a:r>
            <a:r>
              <a:rPr lang="en-US" sz="240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Ví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dụ</a:t>
            </a:r>
            <a:r>
              <a:rPr lang="en-US" sz="2400">
                <a:latin typeface="Times New Roman"/>
                <a:cs typeface="Times New Roman"/>
              </a:rPr>
              <a:t> 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D5954-6026-CC8B-AF79-7C852FE55805}"/>
              </a:ext>
            </a:extLst>
          </p:cNvPr>
          <p:cNvSpPr txBox="1"/>
          <p:nvPr/>
        </p:nvSpPr>
        <p:spPr>
          <a:xfrm>
            <a:off x="883487" y="5100786"/>
            <a:ext cx="175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State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71951-1D99-650C-0949-FEFB0D751F8B}"/>
              </a:ext>
            </a:extLst>
          </p:cNvPr>
          <p:cNvSpPr txBox="1"/>
          <p:nvPr/>
        </p:nvSpPr>
        <p:spPr>
          <a:xfrm>
            <a:off x="3400980" y="5100785"/>
            <a:ext cx="175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State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D7F0C0-5060-7240-748C-5B0C48A7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23977"/>
              </p:ext>
            </p:extLst>
          </p:nvPr>
        </p:nvGraphicFramePr>
        <p:xfrm>
          <a:off x="6097767" y="4951430"/>
          <a:ext cx="45593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18">
                  <a:extLst>
                    <a:ext uri="{9D8B030D-6E8A-4147-A177-3AD203B41FA5}">
                      <a16:colId xmlns:a16="http://schemas.microsoft.com/office/drawing/2014/main" val="50507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 X</a:t>
                      </a:r>
                      <a:r>
                        <a:rPr lang="en-US" baseline="-25000"/>
                        <a:t>3</a:t>
                      </a:r>
                      <a:r>
                        <a:rPr lang="en-US"/>
                        <a:t> ,X</a:t>
                      </a:r>
                      <a:r>
                        <a:rPr lang="en-US" sz="1800" baseline="-25000"/>
                        <a:t>4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có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miền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nhỏ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nhất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sẽ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là</a:t>
                      </a:r>
                      <a:r>
                        <a:rPr lang="en-US"/>
                        <a:t> 2 ô </a:t>
                      </a:r>
                      <a:r>
                        <a:rPr lang="en-US" err="1"/>
                        <a:t>được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điền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trước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24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9BDE63-B3CC-0F00-1435-806A4E5BA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46564"/>
              </p:ext>
            </p:extLst>
          </p:nvPr>
        </p:nvGraphicFramePr>
        <p:xfrm>
          <a:off x="6101534" y="3393329"/>
          <a:ext cx="4581525" cy="1183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603519978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9889755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Biến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Miền giá trị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2893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{1,2,3}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1513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,X</a:t>
                      </a:r>
                      <a:r>
                        <a:rPr lang="en-US" sz="1200" b="0" i="0" baseline="-25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{2}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4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4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1" descr="A couple of squares with numbers&#10;&#10;Description automatically generated">
            <a:extLst>
              <a:ext uri="{FF2B5EF4-FFF2-40B4-BE49-F238E27FC236}">
                <a16:creationId xmlns:a16="http://schemas.microsoft.com/office/drawing/2014/main" id="{12D7CD49-A2FA-F2E9-D66F-859F29B2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3" y="2616639"/>
            <a:ext cx="4779239" cy="25060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4A2C3E-D7C9-105E-A8BB-D2C57440F92B}"/>
              </a:ext>
            </a:extLst>
          </p:cNvPr>
          <p:cNvSpPr txBox="1"/>
          <p:nvPr/>
        </p:nvSpPr>
        <p:spPr>
          <a:xfrm>
            <a:off x="1673714" y="311462"/>
            <a:ext cx="8934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Aptos"/>
                <a:cs typeface="Times New Roman"/>
              </a:rPr>
              <a:t>Hàm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lan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truyền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ràng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buộc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constraintPropagation</a:t>
            </a:r>
            <a:r>
              <a:rPr lang="en-US" sz="2400" b="1">
                <a:latin typeface="Aptos"/>
                <a:cs typeface="Times New Roman"/>
              </a:rPr>
              <a:t>(index, value)</a:t>
            </a:r>
            <a:endParaRPr lang="en-US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23FAC4-D3E3-14E6-C736-7FED9E38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4" y="958005"/>
            <a:ext cx="10627754" cy="133604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 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Hàm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constraintPropagation</a:t>
            </a:r>
            <a:r>
              <a:rPr lang="en-US" sz="2400">
                <a:latin typeface="Times New Roman"/>
                <a:cs typeface="Times New Roman"/>
              </a:rPr>
              <a:t>(index, value)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có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mục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đích</a:t>
            </a:r>
            <a:r>
              <a:rPr lang="en-US" sz="2400">
                <a:latin typeface="Times New Roman"/>
                <a:ea typeface="+mn-lt"/>
                <a:cs typeface="Times New Roman"/>
              </a:rPr>
              <a:t> "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lan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truyền</a:t>
            </a:r>
            <a:r>
              <a:rPr lang="en-US" sz="2400">
                <a:latin typeface="Times New Roman"/>
                <a:ea typeface="+mn-lt"/>
                <a:cs typeface="Times New Roman"/>
              </a:rPr>
              <a:t>"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ràng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buộc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từ</a:t>
            </a:r>
            <a:r>
              <a:rPr lang="en-US" sz="2400">
                <a:latin typeface="Times New Roman"/>
                <a:ea typeface="+mn-lt"/>
                <a:cs typeface="Times New Roman"/>
              </a:rPr>
              <a:t> ô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được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truyền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giá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trị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tới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ô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liên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quan</a:t>
            </a:r>
            <a:r>
              <a:rPr lang="en-US" sz="2400">
                <a:latin typeface="Times New Roman"/>
                <a:ea typeface="+mn-lt"/>
                <a:cs typeface="Times New Roman"/>
              </a:rPr>
              <a:t>.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Bằng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cách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này</a:t>
            </a:r>
            <a:r>
              <a:rPr lang="en-US" sz="2400"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hàm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loại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bỏ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giá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trị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không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hợp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lệ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khỏi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miền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giá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trị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của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biến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khác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có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liên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quan</a:t>
            </a:r>
            <a:r>
              <a:rPr lang="en-US" sz="2400"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thu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hẹp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phạm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vi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tìm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kiếm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và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giúp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tăng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hiệu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quả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giải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bài</a:t>
            </a:r>
            <a:r>
              <a:rPr lang="en-US" sz="240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latin typeface="Times New Roman"/>
                <a:ea typeface="+mn-lt"/>
                <a:cs typeface="Times New Roman"/>
              </a:rPr>
              <a:t>toán</a:t>
            </a:r>
            <a:r>
              <a:rPr lang="en-US" sz="2400">
                <a:latin typeface="Times New Roman"/>
                <a:ea typeface="+mn-lt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 </a:t>
            </a:r>
            <a:r>
              <a:rPr lang="en-US" sz="2400" err="1">
                <a:latin typeface="Times New Roman"/>
                <a:cs typeface="Times New Roman"/>
              </a:rPr>
              <a:t>Ví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dụ</a:t>
            </a:r>
            <a:r>
              <a:rPr lang="en-US" sz="2400">
                <a:latin typeface="Times New Roman"/>
                <a:cs typeface="Times New Roman"/>
              </a:rPr>
              <a:t>: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39D76F-4794-6603-F9D9-F43AC5E9E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89204"/>
              </p:ext>
            </p:extLst>
          </p:nvPr>
        </p:nvGraphicFramePr>
        <p:xfrm>
          <a:off x="6137189" y="2616409"/>
          <a:ext cx="45296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94">
                  <a:extLst>
                    <a:ext uri="{9D8B030D-6E8A-4147-A177-3AD203B41FA5}">
                      <a16:colId xmlns:a16="http://schemas.microsoft.com/office/drawing/2014/main" val="902362390"/>
                    </a:ext>
                  </a:extLst>
                </a:gridCol>
              </a:tblGrid>
              <a:tr h="322599">
                <a:tc>
                  <a:txBody>
                    <a:bodyPr/>
                    <a:lstStyle/>
                    <a:p>
                      <a:r>
                        <a:rPr lang="en-US" err="1"/>
                        <a:t>Miền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trị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các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biến</a:t>
                      </a:r>
                      <a:r>
                        <a:rPr lang="en-US"/>
                        <a:t> ban </a:t>
                      </a:r>
                      <a:r>
                        <a:rPr lang="en-US" err="1"/>
                        <a:t>đầu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đều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là</a:t>
                      </a:r>
                      <a:r>
                        <a:rPr lang="en-US"/>
                        <a:t> {1,2,3} (</a:t>
                      </a:r>
                      <a:r>
                        <a:rPr lang="en-US" err="1"/>
                        <a:t>trừ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biến</a:t>
                      </a:r>
                      <a:r>
                        <a:rPr lang="en-US"/>
                        <a:t> x</a:t>
                      </a:r>
                      <a:r>
                        <a:rPr lang="en-US" baseline="-25000"/>
                        <a:t>3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4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có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miền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trị</a:t>
                      </a:r>
                      <a:r>
                        <a:rPr lang="en-US"/>
                        <a:t> {2})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7550"/>
                  </a:ext>
                </a:extLst>
              </a:tr>
            </a:tbl>
          </a:graphicData>
        </a:graphic>
      </p:graphicFrame>
      <p:graphicFrame>
        <p:nvGraphicFramePr>
          <p:cNvPr id="5" name="Content Placeholder 22">
            <a:extLst>
              <a:ext uri="{FF2B5EF4-FFF2-40B4-BE49-F238E27FC236}">
                <a16:creationId xmlns:a16="http://schemas.microsoft.com/office/drawing/2014/main" id="{5A5A03F4-12C4-76DD-EBD1-4121AC807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52234"/>
              </p:ext>
            </p:extLst>
          </p:nvPr>
        </p:nvGraphicFramePr>
        <p:xfrm>
          <a:off x="6137188" y="3686926"/>
          <a:ext cx="4548490" cy="161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481">
                  <a:extLst>
                    <a:ext uri="{9D8B030D-6E8A-4147-A177-3AD203B41FA5}">
                      <a16:colId xmlns:a16="http://schemas.microsoft.com/office/drawing/2014/main" val="1839895408"/>
                    </a:ext>
                  </a:extLst>
                </a:gridCol>
                <a:gridCol w="2394009">
                  <a:extLst>
                    <a:ext uri="{9D8B030D-6E8A-4147-A177-3AD203B41FA5}">
                      <a16:colId xmlns:a16="http://schemas.microsoft.com/office/drawing/2014/main" val="267119561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r>
                        <a:rPr lang="en-US" err="1"/>
                        <a:t>Biến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Miền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70802"/>
                  </a:ext>
                </a:extLst>
              </a:tr>
              <a:tr h="414282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6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{1,3}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55522"/>
                  </a:ext>
                </a:extLst>
              </a:tr>
              <a:tr h="414282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r>
                        <a:rPr lang="en-US" baseline="-25000"/>
                        <a:t>5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7</a:t>
                      </a:r>
                      <a:r>
                        <a:rPr lang="en-US"/>
                        <a:t>,X</a:t>
                      </a:r>
                      <a:r>
                        <a:rPr lang="en-US" baseline="-25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{1,2,3}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01840"/>
                  </a:ext>
                </a:extLst>
              </a:tr>
              <a:tr h="414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aseline="0"/>
                        <a:t>X</a:t>
                      </a:r>
                      <a:r>
                        <a:rPr lang="en-US" baseline="-25000"/>
                        <a:t>4</a:t>
                      </a:r>
                      <a:r>
                        <a:rPr lang="en-US" baseline="0"/>
                        <a:t>​</a:t>
                      </a:r>
                      <a:endParaRPr 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4E951-6BF2-AC26-D64B-B211674E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7C509-43FB-7C61-F1E7-D14DB922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vi-VN" sz="5000">
                <a:latin typeface="Roboto"/>
                <a:ea typeface="Roboto"/>
                <a:cs typeface="Roboto"/>
              </a:rPr>
              <a:t>Kết quả</a:t>
            </a:r>
            <a:r>
              <a:rPr lang="vi-VN" sz="5000" b="0" i="0">
                <a:effectLst/>
                <a:latin typeface="Roboto"/>
                <a:ea typeface="Roboto"/>
                <a:cs typeface="Roboto"/>
              </a:rPr>
              <a:t> và hướng phát triển</a:t>
            </a:r>
            <a:endParaRPr lang="en-US" sz="5000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988-48EE-E350-2859-BF2C5927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600">
                <a:latin typeface="Arial"/>
                <a:cs typeface="Arial"/>
              </a:rPr>
              <a:t>Kết quả đạt được</a:t>
            </a:r>
          </a:p>
          <a:p>
            <a:r>
              <a:rPr lang="vi-VN" sz="3600">
                <a:latin typeface="Arial"/>
                <a:cs typeface="Arial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39112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20F9D-A703-5FF6-8C82-6D0B86385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1821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3A809896-F702-C284-0270-B04EC0A2D6D3}"/>
              </a:ext>
            </a:extLst>
          </p:cNvPr>
          <p:cNvSpPr txBox="1">
            <a:spLocks/>
          </p:cNvSpPr>
          <p:nvPr/>
        </p:nvSpPr>
        <p:spPr>
          <a:xfrm>
            <a:off x="692306" y="409653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6000">
                <a:latin typeface="Roboto"/>
                <a:ea typeface="Roboto"/>
                <a:cs typeface="Roboto"/>
              </a:rPr>
              <a:t> Kết quả và hướng phát triển</a:t>
            </a:r>
            <a:endParaRPr lang="en-US" sz="6000">
              <a:latin typeface="Roboto"/>
              <a:ea typeface="Roboto"/>
              <a:cs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82F03-764C-A015-B72E-2E4107DB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6" y="495365"/>
            <a:ext cx="3796306" cy="73294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200" b="1" i="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3200" b="1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200" b="1" i="0" err="1">
                <a:effectLst/>
                <a:latin typeface="Roboto"/>
                <a:ea typeface="Roboto"/>
                <a:cs typeface="Roboto"/>
              </a:rPr>
              <a:t>quả</a:t>
            </a:r>
            <a:endParaRPr lang="en-US" sz="3200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02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30BCA-8464-359A-A12F-D575D979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55141-76F2-F56F-2265-F16B7708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vi-VN" sz="6000" b="0" i="0">
                <a:effectLst/>
                <a:latin typeface="Roboto"/>
                <a:ea typeface="Roboto"/>
                <a:cs typeface="Roboto"/>
              </a:rPr>
              <a:t> Kết </a:t>
            </a:r>
            <a:r>
              <a:rPr lang="vi-VN" sz="6000">
                <a:latin typeface="Roboto"/>
                <a:ea typeface="Roboto"/>
                <a:cs typeface="Roboto"/>
              </a:rPr>
              <a:t>quả </a:t>
            </a:r>
            <a:r>
              <a:rPr lang="vi-VN" sz="6000" b="0" i="0">
                <a:effectLst/>
                <a:latin typeface="Roboto"/>
                <a:ea typeface="Roboto"/>
                <a:cs typeface="Roboto"/>
              </a:rPr>
              <a:t>và hướng phát triển</a:t>
            </a:r>
            <a:endParaRPr lang="en-US" sz="6000">
              <a:latin typeface="Roboto"/>
              <a:ea typeface="Roboto"/>
              <a:cs typeface="Roboto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1F7C9-C4F4-A7A5-6234-8CEAA8953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102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9E01254-AC09-91F0-FD8B-C73E87F92671}"/>
              </a:ext>
            </a:extLst>
          </p:cNvPr>
          <p:cNvSpPr txBox="1">
            <a:spLocks/>
          </p:cNvSpPr>
          <p:nvPr/>
        </p:nvSpPr>
        <p:spPr>
          <a:xfrm>
            <a:off x="6099131" y="385131"/>
            <a:ext cx="3845491" cy="478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>
                <a:latin typeface="Arial"/>
                <a:ea typeface="+mn-lt"/>
                <a:cs typeface="Arial"/>
              </a:rPr>
              <a:t>HƯỚNG PHÁT TRIỂN</a:t>
            </a:r>
          </a:p>
          <a:p>
            <a:endParaRPr lang="vi-VN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5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E1D0C-0E5E-0425-4DCA-96E0D59C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1583-4E79-6614-435E-320F4306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just"/>
            <a:r>
              <a:rPr lang="vi-VN" sz="6600">
                <a:latin typeface="Times New Roman"/>
                <a:cs typeface="Times New Roman"/>
              </a:rPr>
              <a:t>NỘI</a:t>
            </a:r>
            <a:br>
              <a:rPr lang="vi-VN" sz="6600">
                <a:latin typeface="Times New Roman"/>
                <a:cs typeface="Times New Roman"/>
              </a:rPr>
            </a:br>
            <a:r>
              <a:rPr lang="vi-VN" sz="6600">
                <a:latin typeface="Times New Roman"/>
                <a:cs typeface="Times New Roman"/>
              </a:rPr>
              <a:t>DUNG ĐỀ TÀI</a:t>
            </a:r>
            <a:endParaRPr lang="en-US" sz="6600">
              <a:latin typeface="Times New Roman"/>
              <a:cs typeface="Times New Roman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24A9-D671-E2C9-01C1-B1745DF4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089" y="1853309"/>
            <a:ext cx="4702848" cy="3560260"/>
          </a:xfrm>
        </p:spPr>
        <p:txBody>
          <a:bodyPr anchor="ctr">
            <a:normAutofit/>
          </a:bodyPr>
          <a:lstStyle/>
          <a:p>
            <a:endParaRPr lang="vi-VN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vi-VN" i="0">
                <a:effectLst/>
                <a:latin typeface="Roboto"/>
                <a:ea typeface="Roboto"/>
                <a:cs typeface="Roboto"/>
              </a:rPr>
              <a:t>- Giới thiệu vấn đề</a:t>
            </a:r>
            <a:br>
              <a:rPr lang="vi-VN">
                <a:latin typeface="Roboto"/>
                <a:ea typeface="Roboto"/>
                <a:cs typeface="Roboto"/>
              </a:rPr>
            </a:br>
            <a:r>
              <a:rPr lang="vi-VN" i="0">
                <a:effectLst/>
                <a:latin typeface="Roboto"/>
                <a:ea typeface="Roboto"/>
                <a:cs typeface="Roboto"/>
              </a:rPr>
              <a:t>- Giới thiệu giải thuật sử dụng</a:t>
            </a:r>
            <a:br>
              <a:rPr lang="vi-VN">
                <a:latin typeface="Roboto"/>
                <a:ea typeface="Roboto"/>
                <a:cs typeface="Roboto"/>
              </a:rPr>
            </a:br>
            <a:r>
              <a:rPr lang="vi-VN" i="0">
                <a:effectLst/>
                <a:latin typeface="Roboto"/>
                <a:ea typeface="Roboto"/>
                <a:cs typeface="Roboto"/>
              </a:rPr>
              <a:t>- Thiết kế và cài đặt</a:t>
            </a:r>
            <a:br>
              <a:rPr lang="vi-VN">
                <a:latin typeface="Roboto"/>
                <a:ea typeface="Roboto"/>
                <a:cs typeface="Roboto"/>
              </a:rPr>
            </a:br>
            <a:r>
              <a:rPr lang="vi-VN" i="0">
                <a:effectLst/>
                <a:latin typeface="Roboto"/>
                <a:ea typeface="Roboto"/>
                <a:cs typeface="Roboto"/>
              </a:rPr>
              <a:t>- </a:t>
            </a:r>
            <a:r>
              <a:rPr lang="vi-VN" i="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vi-VN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vi-VN" err="1">
                <a:latin typeface="Roboto"/>
                <a:ea typeface="Roboto"/>
                <a:cs typeface="Roboto"/>
              </a:rPr>
              <a:t>quả</a:t>
            </a:r>
            <a:r>
              <a:rPr lang="vi-VN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vi-VN" i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vi-VN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vi-VN" i="0" err="1">
                <a:effectLst/>
                <a:latin typeface="Roboto"/>
                <a:ea typeface="Roboto"/>
                <a:cs typeface="Roboto"/>
              </a:rPr>
              <a:t>hướng</a:t>
            </a:r>
            <a:r>
              <a:rPr lang="vi-VN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vi-VN" i="0" err="1">
                <a:effectLst/>
                <a:latin typeface="Roboto"/>
                <a:ea typeface="Roboto"/>
                <a:cs typeface="Roboto"/>
              </a:rPr>
              <a:t>phát</a:t>
            </a:r>
            <a:r>
              <a:rPr lang="vi-VN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vi-VN" i="0" err="1">
                <a:effectLst/>
                <a:latin typeface="Roboto"/>
                <a:ea typeface="Roboto"/>
                <a:cs typeface="Roboto"/>
              </a:rPr>
              <a:t>triển</a:t>
            </a:r>
            <a:endParaRPr lang="vi-VN" err="1">
              <a:latin typeface="Roboto"/>
              <a:ea typeface="Roboto"/>
              <a:cs typeface="Roboto"/>
            </a:endParaRPr>
          </a:p>
          <a:p>
            <a:endParaRPr lang="vi-VN"/>
          </a:p>
          <a:p>
            <a:endParaRPr lang="en-US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4436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37393-C440-5258-F7C8-C48D42A7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0190-E0DB-BC24-7504-F96526F2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0" i="0">
                <a:effectLst/>
                <a:latin typeface="Roboto" panose="02000000000000000000" pitchFamily="2" charset="0"/>
              </a:rPr>
              <a:t>Giới thiệu vấn đề 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73CA9-18A0-3937-68BC-BEC72AB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5162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7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37393-C440-5258-F7C8-C48D42A7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0190-E0DB-BC24-7504-F96526F2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Giới thiệu vấn đề 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 descr="Ảnh có chứa hình vuông, ảnh chụp màn hình&#10;&#10;Mô tả được tự động tạo">
            <a:extLst>
              <a:ext uri="{FF2B5EF4-FFF2-40B4-BE49-F238E27FC236}">
                <a16:creationId xmlns:a16="http://schemas.microsoft.com/office/drawing/2014/main" id="{59DFCFF1-686D-1D68-727B-1210DEBC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53" y="483117"/>
            <a:ext cx="5905680" cy="58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1345-7D2E-8B63-A8F7-B3EBEBC54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4852D-1684-B0C5-9308-E31844FC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983766"/>
            <a:ext cx="2988234" cy="2702727"/>
          </a:xfrm>
        </p:spPr>
        <p:txBody>
          <a:bodyPr>
            <a:normAutofit fontScale="90000"/>
          </a:bodyPr>
          <a:lstStyle/>
          <a:p>
            <a:r>
              <a:rPr lang="en-US" sz="5400" b="0" i="0">
                <a:effectLst/>
                <a:latin typeface="Roboto" panose="02000000000000000000" pitchFamily="2" charset="0"/>
              </a:rPr>
              <a:t>Giới thiệu giải thuật sử dụng</a:t>
            </a:r>
            <a:endParaRPr lang="en-US" sz="5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972D-E21C-B025-C78B-BD584C3D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65" y="1704086"/>
            <a:ext cx="6248934" cy="350504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vi-VN" sz="2400">
                <a:latin typeface="Times New Roman"/>
                <a:cs typeface="Arial"/>
              </a:rPr>
              <a:t>Áp dụng các kỹ thuật từ lĩnh vực Trí tuệ Nhân tạo (AI), cụ thể là trong Thỏa mãn ràng buộc (Constraint Satisfaction Problem - CSP), để giải quyết bài toán KenKen. Các kĩ thuật chính bao gồm:</a:t>
            </a:r>
          </a:p>
          <a:p>
            <a:r>
              <a:rPr lang="vi-VN" sz="2400">
                <a:latin typeface="Times New Roman"/>
                <a:cs typeface="Arial"/>
              </a:rPr>
              <a:t>Backtracking (Quay lui)</a:t>
            </a:r>
          </a:p>
          <a:p>
            <a:r>
              <a:rPr lang="fr-FR" sz="2400">
                <a:latin typeface="Times New Roman"/>
                <a:cs typeface="Times New Roman"/>
              </a:rPr>
              <a:t>Constraint Propagation (Lan truyền ràng buộc)</a:t>
            </a:r>
            <a:endParaRPr lang="vi-VN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Minimum Remaining Values (MRV)</a:t>
            </a:r>
            <a:endParaRPr lang="vi-VN" sz="2400">
              <a:latin typeface="Times New Roman"/>
              <a:cs typeface="Times New Roman"/>
            </a:endParaRPr>
          </a:p>
          <a:p>
            <a:r>
              <a:rPr lang="vi-VN" sz="2400">
                <a:latin typeface="Times New Roman"/>
                <a:cs typeface="Arial"/>
              </a:rPr>
              <a:t>Operator-Specific Validation (Kiểm tra ràng buộc cho từng phép toán)</a:t>
            </a:r>
          </a:p>
        </p:txBody>
      </p:sp>
    </p:spTree>
    <p:extLst>
      <p:ext uri="{BB962C8B-B14F-4D97-AF65-F5344CB8AC3E}">
        <p14:creationId xmlns:p14="http://schemas.microsoft.com/office/powerpoint/2010/main" val="319923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DC11B-098D-D476-00A0-D2568E2D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312D9-24D2-781F-0FD6-E79014B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kế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cài</a:t>
            </a:r>
            <a:r>
              <a:rPr lang="en-US" sz="6600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6600" b="0" i="0" err="1">
                <a:effectLst/>
                <a:latin typeface="Roboto"/>
                <a:ea typeface="Roboto"/>
                <a:cs typeface="Roboto"/>
              </a:rPr>
              <a:t>đặt</a:t>
            </a:r>
            <a:endParaRPr lang="en-US" sz="6600">
              <a:latin typeface="Roboto"/>
              <a:ea typeface="Roboto"/>
              <a:cs typeface="Roboto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78A5-4214-7AAD-8690-B3BF3C94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1" y="1943838"/>
            <a:ext cx="5511063" cy="35602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Biểu diễn trạng thái: </a:t>
            </a:r>
            <a:endParaRPr lang="vi-VN">
              <a:cs typeface="Arial" panose="020B0604020202020204" pitchFamily="34" charset="0"/>
            </a:endParaRPr>
          </a:p>
          <a:p>
            <a:pPr marL="342900" indent="-342900"/>
            <a:r>
              <a:rPr lang="vi-VN">
                <a:latin typeface="Arial"/>
                <a:cs typeface="Arial"/>
              </a:rPr>
              <a:t>Ma trận hai chiều: Sử dụng một ma trận n*n để biểu diễn lưới KenKen, với n là kích thước của lưới. </a:t>
            </a:r>
          </a:p>
          <a:p>
            <a:pPr marL="342900" indent="-342900"/>
            <a:r>
              <a:rPr lang="vi-VN">
                <a:latin typeface="Arial"/>
                <a:cs typeface="Arial"/>
              </a:rPr>
              <a:t>Mỗi phần tử của ma trận có thể chứa một số từ 1 đến  n  hoặc là một giá trị rỗng (nếu ô đó chưa được điền số).</a:t>
            </a:r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4A9DF0-3419-F35C-197C-AB57E882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b="0" i="0">
                <a:effectLst/>
                <a:latin typeface="Roboto"/>
                <a:ea typeface="Roboto"/>
                <a:cs typeface="Roboto"/>
              </a:rPr>
              <a:t>Thiết kế và cài đặt</a:t>
            </a:r>
            <a:endParaRPr lang="en-US" sz="3800">
              <a:latin typeface="Roboto"/>
              <a:ea typeface="Roboto"/>
              <a:cs typeface="Robot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69454A-5813-8C7F-3702-D164A72E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18" y="2607496"/>
            <a:ext cx="5051693" cy="3974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vi-VN" sz="2200">
                <a:latin typeface="Arial"/>
                <a:ea typeface="Segoe UI Historic"/>
                <a:cs typeface="Arial"/>
              </a:rPr>
              <a:t> Bài toán </a:t>
            </a:r>
            <a:r>
              <a:rPr lang="vi-VN" sz="2200" err="1">
                <a:latin typeface="Arial"/>
                <a:ea typeface="Segoe UI Historic"/>
                <a:cs typeface="Arial"/>
              </a:rPr>
              <a:t>KenKen</a:t>
            </a:r>
            <a:r>
              <a:rPr lang="vi-VN" sz="2200">
                <a:latin typeface="Arial"/>
                <a:ea typeface="Segoe UI Historic"/>
                <a:cs typeface="Arial"/>
              </a:rPr>
              <a:t> của bảng 3x3 có thể được mô tả như sau:</a:t>
            </a:r>
          </a:p>
          <a:p>
            <a:r>
              <a:rPr lang="vi-VN" sz="2200" b="1">
                <a:latin typeface="Arial"/>
                <a:ea typeface="Segoe UI Historic"/>
                <a:cs typeface="Arial"/>
              </a:rPr>
              <a:t>Các biến</a:t>
            </a:r>
            <a:r>
              <a:rPr lang="vi-VN" sz="2200">
                <a:latin typeface="Arial"/>
                <a:ea typeface="Segoe UI Historic"/>
                <a:cs typeface="Arial"/>
              </a:rPr>
              <a:t>: x</a:t>
            </a:r>
            <a:r>
              <a:rPr lang="vi-VN" sz="2200" baseline="-25000">
                <a:latin typeface="Arial"/>
                <a:ea typeface="Segoe UI Historic"/>
                <a:cs typeface="Arial"/>
              </a:rPr>
              <a:t>1</a:t>
            </a:r>
            <a:r>
              <a:rPr lang="vi-VN" sz="2200">
                <a:latin typeface="Arial"/>
                <a:ea typeface="Segoe UI Historic"/>
                <a:cs typeface="Arial"/>
              </a:rPr>
              <a:t>, x</a:t>
            </a:r>
            <a:r>
              <a:rPr lang="vi-VN" sz="2200" baseline="-25000">
                <a:latin typeface="Arial"/>
                <a:ea typeface="Segoe UI Historic"/>
                <a:cs typeface="Arial"/>
              </a:rPr>
              <a:t>2</a:t>
            </a:r>
            <a:r>
              <a:rPr lang="vi-VN" sz="2200">
                <a:latin typeface="Arial"/>
                <a:ea typeface="Segoe UI Historic"/>
                <a:cs typeface="Arial"/>
              </a:rPr>
              <a:t>,… x</a:t>
            </a:r>
            <a:r>
              <a:rPr lang="vi-VN" sz="2200" baseline="-25000">
                <a:latin typeface="Arial"/>
                <a:ea typeface="Segoe UI Historic"/>
                <a:cs typeface="Arial"/>
              </a:rPr>
              <a:t>9</a:t>
            </a:r>
            <a:r>
              <a:rPr lang="vi-VN" sz="2200">
                <a:latin typeface="Arial"/>
                <a:ea typeface="Segoe UI Historic"/>
                <a:cs typeface="Arial"/>
              </a:rPr>
              <a:t> tương ứng với các ô trong bảng </a:t>
            </a:r>
            <a:r>
              <a:rPr lang="vi-VN" sz="2200" err="1">
                <a:latin typeface="Arial"/>
                <a:ea typeface="Segoe UI Historic"/>
                <a:cs typeface="Arial"/>
              </a:rPr>
              <a:t>KenKen</a:t>
            </a:r>
            <a:r>
              <a:rPr lang="vi-VN" sz="2200">
                <a:latin typeface="Arial"/>
                <a:ea typeface="Segoe UI Historic"/>
                <a:cs typeface="Arial"/>
              </a:rPr>
              <a:t> 3x3 (ví dụ: x</a:t>
            </a:r>
            <a:r>
              <a:rPr lang="vi-VN" sz="2200" baseline="-25000">
                <a:latin typeface="Arial"/>
                <a:ea typeface="Segoe UI Historic"/>
                <a:cs typeface="Arial"/>
              </a:rPr>
              <a:t>1</a:t>
            </a:r>
            <a:r>
              <a:rPr lang="vi-VN" sz="2200">
                <a:latin typeface="Arial"/>
                <a:ea typeface="Segoe UI Historic"/>
                <a:cs typeface="Arial"/>
              </a:rPr>
              <a:t> là ô A1, x</a:t>
            </a:r>
            <a:r>
              <a:rPr lang="vi-VN" sz="2200" baseline="-25000">
                <a:latin typeface="Arial"/>
                <a:ea typeface="Segoe UI Historic"/>
                <a:cs typeface="Arial"/>
              </a:rPr>
              <a:t>2</a:t>
            </a:r>
            <a:r>
              <a:rPr lang="vi-VN" sz="2200">
                <a:latin typeface="Arial"/>
                <a:ea typeface="Segoe UI Historic"/>
                <a:cs typeface="Arial"/>
              </a:rPr>
              <a:t> là ô A2,...). </a:t>
            </a:r>
          </a:p>
          <a:p>
            <a:r>
              <a:rPr lang="vi-VN" sz="2200" b="1">
                <a:latin typeface="Arial"/>
                <a:ea typeface="Segoe UI Historic"/>
                <a:cs typeface="Arial"/>
              </a:rPr>
              <a:t>Miền giá trị</a:t>
            </a:r>
            <a:r>
              <a:rPr lang="vi-VN" sz="2200">
                <a:latin typeface="Arial"/>
                <a:ea typeface="Segoe UI Historic"/>
                <a:cs typeface="Arial"/>
              </a:rPr>
              <a:t>: {1, 2, 3}, đại diện cho các số cần điền vào từng ô của bảng </a:t>
            </a:r>
            <a:r>
              <a:rPr lang="vi-VN" sz="2200" err="1">
                <a:latin typeface="Arial"/>
                <a:ea typeface="Segoe UI Historic"/>
                <a:cs typeface="Arial"/>
              </a:rPr>
              <a:t>KenKen</a:t>
            </a:r>
            <a:r>
              <a:rPr lang="vi-VN" sz="2200">
                <a:latin typeface="Arial"/>
                <a:ea typeface="Segoe UI Historic"/>
                <a:cs typeface="Arial"/>
              </a:rPr>
              <a:t> 3x3</a:t>
            </a:r>
          </a:p>
          <a:p>
            <a:pPr>
              <a:buNone/>
            </a:pPr>
            <a:endParaRPr lang="vi-VN" sz="2200">
              <a:latin typeface="Arial"/>
              <a:ea typeface="Segoe UI Historic"/>
              <a:cs typeface="Arial"/>
            </a:endParaRPr>
          </a:p>
          <a:p>
            <a:pPr marL="0" indent="0">
              <a:buNone/>
            </a:pPr>
            <a:endParaRPr lang="vi-VN" sz="2200">
              <a:latin typeface="Arial"/>
              <a:cs typeface="Arial"/>
            </a:endParaRPr>
          </a:p>
          <a:p>
            <a:endParaRPr lang="en-US" sz="2200">
              <a:latin typeface="Arial"/>
              <a:cs typeface="Arial"/>
            </a:endParaRPr>
          </a:p>
        </p:txBody>
      </p:sp>
      <p:pic>
        <p:nvPicPr>
          <p:cNvPr id="4" name="Chỗ dành sẵn cho Nội dung 2" descr="A grid of squares with black text&#10;&#10;Description automatically generated">
            <a:extLst>
              <a:ext uri="{FF2B5EF4-FFF2-40B4-BE49-F238E27FC236}">
                <a16:creationId xmlns:a16="http://schemas.microsoft.com/office/drawing/2014/main" id="{87511DF3-2D69-2E22-55E3-08907EF9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5" r="-2" b="697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EFE3-16B6-91C6-813F-246AB3C3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hàng, biểu đồ, giá ba chân, thiết kế&#10;&#10;Mô tả được tự động tạo">
            <a:extLst>
              <a:ext uri="{FF2B5EF4-FFF2-40B4-BE49-F238E27FC236}">
                <a16:creationId xmlns:a16="http://schemas.microsoft.com/office/drawing/2014/main" id="{74F90CAD-D147-6E68-E334-41BA7B33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01" y="3078866"/>
            <a:ext cx="5883246" cy="34010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6219622"/>
            <a:ext cx="12109423" cy="533618"/>
            <a:chOff x="82576" y="6219622"/>
            <a:chExt cx="12109423" cy="5336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414921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550055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D4A9DF0-3419-F35C-197C-AB57E882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4" y="111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0" i="0" dirty="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3600" b="0" i="0" dirty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600" b="0" i="0" dirty="0" err="1">
                <a:effectLst/>
                <a:latin typeface="Roboto"/>
                <a:ea typeface="Roboto"/>
                <a:cs typeface="Roboto"/>
              </a:rPr>
              <a:t>kế</a:t>
            </a:r>
            <a:r>
              <a:rPr lang="en-US" sz="3600" b="0" i="0" dirty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600" b="0" i="0" dirty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3600" b="0" i="0" dirty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600" b="0" i="0" dirty="0" err="1">
                <a:effectLst/>
                <a:latin typeface="Roboto"/>
                <a:ea typeface="Roboto"/>
                <a:cs typeface="Roboto"/>
              </a:rPr>
              <a:t>cài</a:t>
            </a:r>
            <a:r>
              <a:rPr lang="en-US" sz="3600" b="0" i="0" dirty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3600" b="0" i="0" dirty="0" err="1">
                <a:effectLst/>
                <a:latin typeface="Roboto"/>
                <a:ea typeface="Roboto"/>
                <a:cs typeface="Roboto"/>
              </a:rPr>
              <a:t>đặt</a:t>
            </a:r>
            <a:endParaRPr lang="en-US" sz="3600" dirty="0">
              <a:latin typeface="Roboto"/>
              <a:ea typeface="Roboto"/>
              <a:cs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4593D7-FCD9-B286-1248-2FD56ECE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0169"/>
            <a:ext cx="386511" cy="673460"/>
            <a:chOff x="0" y="30496"/>
            <a:chExt cx="386511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5AA08A-D5A4-BCED-A803-BCD132636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0496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47309F-E851-8394-7730-4E2FCA7D6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30496"/>
              <a:ext cx="227170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69454A-5813-8C7F-3702-D164A72E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4" y="967257"/>
            <a:ext cx="10417090" cy="12897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vi-VN" sz="2000" b="1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Các ràng buộc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: </a:t>
            </a:r>
            <a:endParaRPr lang="vi-VN" sz="2000" dirty="0">
              <a:latin typeface="Arial"/>
              <a:ea typeface="Segoe UI Historic"/>
              <a:cs typeface="Arial"/>
            </a:endParaRPr>
          </a:p>
          <a:p>
            <a:pPr>
              <a:buNone/>
            </a:pP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  - Ràng buộc hàng và cột: Không có số nào lặp lại trong cùng một hàng hoặc cột. </a:t>
            </a:r>
            <a:endParaRPr lang="vi-VN" sz="2000" dirty="0">
              <a:solidFill>
                <a:srgbClr val="000000"/>
              </a:solidFill>
              <a:latin typeface="Arial"/>
              <a:ea typeface="Segoe UI Historic"/>
              <a:cs typeface="Arial"/>
            </a:endParaRPr>
          </a:p>
          <a:p>
            <a:pPr>
              <a:buNone/>
            </a:pP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  - Ràng buộc các chuồng (cage):</a:t>
            </a:r>
            <a:endParaRPr lang="vi-VN" sz="2000" dirty="0">
              <a:solidFill>
                <a:srgbClr val="000000"/>
              </a:solidFill>
              <a:latin typeface="Arial" panose="020B0604020202020204" pitchFamily="34" charset="0"/>
              <a:ea typeface="Segoe UI Historic"/>
              <a:cs typeface="Arial"/>
            </a:endParaRPr>
          </a:p>
          <a:p>
            <a:pPr>
              <a:buNone/>
            </a:pPr>
            <a:endParaRPr lang="vi-VN" sz="2000" dirty="0">
              <a:solidFill>
                <a:srgbClr val="080809"/>
              </a:solidFill>
              <a:latin typeface="Arial"/>
              <a:ea typeface="Segoe UI Historic"/>
              <a:cs typeface="Arial"/>
            </a:endParaRPr>
          </a:p>
          <a:p>
            <a:pPr marL="0" indent="0">
              <a:buNone/>
            </a:pPr>
            <a:endParaRPr lang="vi-VN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B2456-F26A-5CFF-14EC-1A8F8B357C5D}"/>
              </a:ext>
            </a:extLst>
          </p:cNvPr>
          <p:cNvSpPr txBox="1">
            <a:spLocks/>
          </p:cNvSpPr>
          <p:nvPr/>
        </p:nvSpPr>
        <p:spPr>
          <a:xfrm>
            <a:off x="474925" y="2257835"/>
            <a:ext cx="3221496" cy="691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   |x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1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 - x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2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| = 2;</a:t>
            </a:r>
            <a:endParaRPr lang="vi-VN" sz="2000" dirty="0">
              <a:solidFill>
                <a:srgbClr val="000000"/>
              </a:solidFill>
              <a:latin typeface="Arial"/>
              <a:ea typeface="Segoe UI Historic"/>
              <a:cs typeface="Arial"/>
            </a:endParaRPr>
          </a:p>
          <a:p>
            <a:pPr>
              <a:buFont typeface="Arial" panose="020B0604020202020204" pitchFamily="34" charset="0"/>
              <a:buNone/>
            </a:pP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   x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5 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 +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 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x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6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 + x</a:t>
            </a:r>
            <a:r>
              <a:rPr lang="vi-VN" sz="2000" baseline="-25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9 </a:t>
            </a:r>
            <a:r>
              <a:rPr lang="vi-VN" sz="2000" dirty="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= 7;</a:t>
            </a:r>
            <a:endParaRPr lang="vi-VN" sz="2000" dirty="0"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vi-VN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C38C01-0770-8A75-6C32-D2417A7D4099}"/>
              </a:ext>
            </a:extLst>
          </p:cNvPr>
          <p:cNvSpPr txBox="1">
            <a:spLocks/>
          </p:cNvSpPr>
          <p:nvPr/>
        </p:nvSpPr>
        <p:spPr>
          <a:xfrm>
            <a:off x="4234767" y="2255906"/>
            <a:ext cx="2729572" cy="691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   x</a:t>
            </a:r>
            <a:r>
              <a:rPr lang="vi-VN" sz="2000" baseline="-25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3</a:t>
            </a: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 = 2;</a:t>
            </a:r>
            <a:endParaRPr lang="vi-VN" sz="2000">
              <a:solidFill>
                <a:srgbClr val="000000"/>
              </a:solidFill>
              <a:latin typeface="Arial"/>
              <a:ea typeface="Segoe UI Historic"/>
              <a:cs typeface="Arial"/>
            </a:endParaRPr>
          </a:p>
          <a:p>
            <a:pPr>
              <a:buNone/>
            </a:pP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   x</a:t>
            </a:r>
            <a:r>
              <a:rPr lang="vi-VN" sz="2000" baseline="-25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4</a:t>
            </a: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 = 2</a:t>
            </a:r>
            <a:endParaRPr lang="vi-VN" sz="2000"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vi-VN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DDDF88-81DB-FFC9-3312-1728C7FC7F03}"/>
              </a:ext>
            </a:extLst>
          </p:cNvPr>
          <p:cNvSpPr txBox="1">
            <a:spLocks/>
          </p:cNvSpPr>
          <p:nvPr/>
        </p:nvSpPr>
        <p:spPr>
          <a:xfrm>
            <a:off x="7398515" y="2255906"/>
            <a:ext cx="3221496" cy="691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   x</a:t>
            </a:r>
            <a:r>
              <a:rPr lang="vi-VN" sz="2000" baseline="-25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7</a:t>
            </a: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 * x</a:t>
            </a:r>
            <a:r>
              <a:rPr lang="vi-VN" sz="2000" baseline="-25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8</a:t>
            </a: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 = 2;</a:t>
            </a:r>
            <a:endParaRPr lang="vi-VN" sz="2000">
              <a:solidFill>
                <a:srgbClr val="000000"/>
              </a:solidFill>
              <a:latin typeface="Arial"/>
              <a:ea typeface="Segoe UI Historic"/>
              <a:cs typeface="Arial"/>
            </a:endParaRPr>
          </a:p>
          <a:p>
            <a:pPr>
              <a:buFont typeface="Arial" panose="020B0604020202020204" pitchFamily="34" charset="0"/>
              <a:buNone/>
            </a:pPr>
            <a:r>
              <a:rPr lang="vi-VN" sz="2000">
                <a:solidFill>
                  <a:srgbClr val="080809"/>
                </a:solidFill>
                <a:latin typeface="Arial"/>
                <a:ea typeface="Segoe UI Historic"/>
                <a:cs typeface="Arial"/>
              </a:rPr>
              <a:t>  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</p:txBody>
      </p:sp>
      <p:pic>
        <p:nvPicPr>
          <p:cNvPr id="5" name="Chỗ dành sẵn cho Nội dung 2" descr="A grid of squares with black text&#10;&#10;Description automatically generated">
            <a:extLst>
              <a:ext uri="{FF2B5EF4-FFF2-40B4-BE49-F238E27FC236}">
                <a16:creationId xmlns:a16="http://schemas.microsoft.com/office/drawing/2014/main" id="{F49D76F1-1710-9CFD-A6C7-22207DEF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5" r="-2" b="697"/>
          <a:stretch/>
        </p:blipFill>
        <p:spPr>
          <a:xfrm>
            <a:off x="3974339" y="3288738"/>
            <a:ext cx="3075585" cy="29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1C6CE1AB-986E-6019-8DE0-4D95AAE1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" y="2094763"/>
            <a:ext cx="12187107" cy="41916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D915D9A-BF4D-AD0D-DEA5-5871E126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1" y="133631"/>
            <a:ext cx="10515600" cy="1325563"/>
          </a:xfrm>
        </p:spPr>
        <p:txBody>
          <a:bodyPr/>
          <a:lstStyle/>
          <a:p>
            <a:r>
              <a:rPr lang="en-US" b="0" i="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b="0" i="0" err="1">
                <a:effectLst/>
                <a:latin typeface="Roboto"/>
                <a:ea typeface="Roboto"/>
                <a:cs typeface="Roboto"/>
              </a:rPr>
              <a:t>kế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b="0" i="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b="0" i="0" err="1">
                <a:effectLst/>
                <a:latin typeface="Roboto"/>
                <a:ea typeface="Roboto"/>
                <a:cs typeface="Roboto"/>
              </a:rPr>
              <a:t>cài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b="0" i="0" err="1">
                <a:effectLst/>
                <a:latin typeface="Roboto"/>
                <a:ea typeface="Roboto"/>
                <a:cs typeface="Roboto"/>
              </a:rPr>
              <a:t>đặt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C14EC5-4B30-283F-9FA1-727AF58A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302" y="1343346"/>
            <a:ext cx="3551499" cy="753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CÂY TRẠNG THÁI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63A4B-5D2D-4892-2626-8A2545265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F36F-1AB1-D9A5-1B84-FB244094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Roboto</vt:lpstr>
      <vt:lpstr>Times New Roman</vt:lpstr>
      <vt:lpstr>Office Theme</vt:lpstr>
      <vt:lpstr>KEN KEN PUZZLE</vt:lpstr>
      <vt:lpstr>NỘI DUNG ĐỀ TÀI</vt:lpstr>
      <vt:lpstr>Giới thiệu vấn đề </vt:lpstr>
      <vt:lpstr>Giới thiệu vấn đề </vt:lpstr>
      <vt:lpstr>Giới thiệu giải thuật sử dụng</vt:lpstr>
      <vt:lpstr>Thiết kế và cài đặt</vt:lpstr>
      <vt:lpstr>Thiết kế và cài đặt</vt:lpstr>
      <vt:lpstr>Thiết kế và cài đặt</vt:lpstr>
      <vt:lpstr>Thiết kế và cài đặt</vt:lpstr>
      <vt:lpstr> Thiết kế và cài đặt</vt:lpstr>
      <vt:lpstr> Thiết kế và cài đặt</vt:lpstr>
      <vt:lpstr>Thiết kế và cài đặt</vt:lpstr>
      <vt:lpstr>PowerPoint Presentation</vt:lpstr>
      <vt:lpstr>PowerPoint Presentation</vt:lpstr>
      <vt:lpstr>PowerPoint Presentation</vt:lpstr>
      <vt:lpstr>Kết quả và hướng phát triển</vt:lpstr>
      <vt:lpstr> Kết quả</vt:lpstr>
      <vt:lpstr> Kết quả 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Khoa Đặng</dc:creator>
  <cp:lastModifiedBy>Đặng Duy Khoa - B2207532</cp:lastModifiedBy>
  <cp:revision>3</cp:revision>
  <dcterms:created xsi:type="dcterms:W3CDTF">2024-11-02T03:48:44Z</dcterms:created>
  <dcterms:modified xsi:type="dcterms:W3CDTF">2024-11-15T02:00:36Z</dcterms:modified>
</cp:coreProperties>
</file>