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1" r:id="rId2"/>
    <p:sldId id="2562" r:id="rId3"/>
    <p:sldId id="2563" r:id="rId4"/>
    <p:sldId id="2567" r:id="rId5"/>
    <p:sldId id="2564" r:id="rId6"/>
    <p:sldId id="2566" r:id="rId7"/>
    <p:sldId id="2568" r:id="rId8"/>
    <p:sldId id="2569" r:id="rId9"/>
    <p:sldId id="2570" r:id="rId10"/>
    <p:sldId id="2571" r:id="rId11"/>
    <p:sldId id="2572" r:id="rId12"/>
    <p:sldId id="2573" r:id="rId13"/>
    <p:sldId id="25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hần Mặc định" id="{B315CB08-3056-4CBD-8162-2AFE533592C4}">
          <p14:sldIdLst>
            <p14:sldId id="2561"/>
            <p14:sldId id="2562"/>
          </p14:sldIdLst>
        </p14:section>
        <p14:section name="Overview" id="{402BDFB2-0F20-4F18-A0C7-9EDB080EC309}">
          <p14:sldIdLst>
            <p14:sldId id="2563"/>
            <p14:sldId id="2567"/>
            <p14:sldId id="2564"/>
          </p14:sldIdLst>
        </p14:section>
        <p14:section name="Approach and Workflow" id="{68677699-3679-4A33-9D79-7579240C650D}">
          <p14:sldIdLst>
            <p14:sldId id="2566"/>
            <p14:sldId id="2568"/>
            <p14:sldId id="2569"/>
            <p14:sldId id="2570"/>
            <p14:sldId id="2571"/>
          </p14:sldIdLst>
        </p14:section>
        <p14:section name="Conclusion" id="{72FBE6D1-C34A-4CDF-A6A0-D895ABC8CD99}">
          <p14:sldIdLst>
            <p14:sldId id="2572"/>
            <p14:sldId id="2573"/>
            <p14:sldId id="25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E7DC1D-2FE7-4C2F-B9DD-31270623BE8C}" v="2" dt="2025-07-20T12:07:39.6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2" autoAdjust="0"/>
    <p:restoredTop sz="94660"/>
  </p:normalViewPr>
  <p:slideViewPr>
    <p:cSldViewPr snapToGrid="0">
      <p:cViewPr varScale="1">
        <p:scale>
          <a:sx n="110" d="100"/>
          <a:sy n="110" d="100"/>
        </p:scale>
        <p:origin x="114" y="10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oa Đặng Lê" userId="414363430077b929" providerId="LiveId" clId="{73E7DC1D-2FE7-4C2F-B9DD-31270623BE8C}"/>
    <pc:docChg chg="modSld">
      <pc:chgData name="Khoa Đặng Lê" userId="414363430077b929" providerId="LiveId" clId="{73E7DC1D-2FE7-4C2F-B9DD-31270623BE8C}" dt="2025-07-20T12:07:39.673" v="2" actId="255"/>
      <pc:docMkLst>
        <pc:docMk/>
      </pc:docMkLst>
      <pc:sldChg chg="modSp mod">
        <pc:chgData name="Khoa Đặng Lê" userId="414363430077b929" providerId="LiveId" clId="{73E7DC1D-2FE7-4C2F-B9DD-31270623BE8C}" dt="2025-07-20T12:06:54.037" v="0" actId="255"/>
        <pc:sldMkLst>
          <pc:docMk/>
          <pc:sldMk cId="3248433844" sldId="2570"/>
        </pc:sldMkLst>
        <pc:spChg chg="mod">
          <ac:chgData name="Khoa Đặng Lê" userId="414363430077b929" providerId="LiveId" clId="{73E7DC1D-2FE7-4C2F-B9DD-31270623BE8C}" dt="2025-07-20T12:06:54.037" v="0" actId="255"/>
          <ac:spMkLst>
            <pc:docMk/>
            <pc:sldMk cId="3248433844" sldId="2570"/>
            <ac:spMk id="24" creationId="{2C873EBB-6783-9C36-C6C2-86F8B57FB0F0}"/>
          </ac:spMkLst>
        </pc:spChg>
      </pc:sldChg>
      <pc:sldChg chg="modSp">
        <pc:chgData name="Khoa Đặng Lê" userId="414363430077b929" providerId="LiveId" clId="{73E7DC1D-2FE7-4C2F-B9DD-31270623BE8C}" dt="2025-07-20T12:07:05.223" v="1" actId="255"/>
        <pc:sldMkLst>
          <pc:docMk/>
          <pc:sldMk cId="3957036750" sldId="2571"/>
        </pc:sldMkLst>
        <pc:spChg chg="mod">
          <ac:chgData name="Khoa Đặng Lê" userId="414363430077b929" providerId="LiveId" clId="{73E7DC1D-2FE7-4C2F-B9DD-31270623BE8C}" dt="2025-07-20T12:07:05.223" v="1" actId="255"/>
          <ac:spMkLst>
            <pc:docMk/>
            <pc:sldMk cId="3957036750" sldId="2571"/>
            <ac:spMk id="5" creationId="{62307733-0DAE-9BC7-D8B8-063FD24C6E2D}"/>
          </ac:spMkLst>
        </pc:spChg>
      </pc:sldChg>
      <pc:sldChg chg="modSp">
        <pc:chgData name="Khoa Đặng Lê" userId="414363430077b929" providerId="LiveId" clId="{73E7DC1D-2FE7-4C2F-B9DD-31270623BE8C}" dt="2025-07-20T12:07:39.673" v="2" actId="255"/>
        <pc:sldMkLst>
          <pc:docMk/>
          <pc:sldMk cId="3433409484" sldId="2573"/>
        </pc:sldMkLst>
        <pc:spChg chg="mod">
          <ac:chgData name="Khoa Đặng Lê" userId="414363430077b929" providerId="LiveId" clId="{73E7DC1D-2FE7-4C2F-B9DD-31270623BE8C}" dt="2025-07-20T12:07:39.673" v="2" actId="255"/>
          <ac:spMkLst>
            <pc:docMk/>
            <pc:sldMk cId="3433409484" sldId="2573"/>
            <ac:spMk id="4" creationId="{8B7F57E0-F8FA-13A8-F4D9-27FB60EF1B8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24B3C5-09A5-4899-B419-2EF95431BFED}" type="datetimeFigureOut">
              <a:rPr lang="en-US" smtClean="0"/>
              <a:t>7/20/2025</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D3C77-7107-4870-B89D-F011B7DC1276}" type="slidenum">
              <a:rPr lang="en-US" smtClean="0"/>
              <a:t>‹#›</a:t>
            </a:fld>
            <a:endParaRPr lang="en-US"/>
          </a:p>
        </p:txBody>
      </p:sp>
    </p:spTree>
    <p:extLst>
      <p:ext uri="{BB962C8B-B14F-4D97-AF65-F5344CB8AC3E}">
        <p14:creationId xmlns:p14="http://schemas.microsoft.com/office/powerpoint/2010/main" val="2264349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AI-generated content may be incorrect.
---
This presentation explores the design and flow of a robust data extraction pipeline built using LangGraph. We will cover the motivation behind using a stateful graph workflow, the architecture of LangGraph, and the detailed steps involved in data processing, validation, and extensibility of the pipeline.
</a:t>
            </a:r>
          </a:p>
        </p:txBody>
      </p:sp>
      <p:sp>
        <p:nvSpPr>
          <p:cNvPr id="4" name="Chỗ dành sẵn cho Số hiệu Bản chiếu 3"/>
          <p:cNvSpPr>
            <a:spLocks noGrp="1"/>
          </p:cNvSpPr>
          <p:nvPr>
            <p:ph type="sldNum" sz="quarter" idx="5"/>
          </p:nvPr>
        </p:nvSpPr>
        <p:spPr/>
        <p:txBody>
          <a:bodyPr/>
          <a:lstStyle/>
          <a:p>
            <a:fld id="{F4A86B46-8CFF-4C3C-8480-B00CC7A5233B}" type="slidenum">
              <a:rPr lang="en-US" smtClean="0"/>
              <a:t>1</a:t>
            </a:fld>
            <a:endParaRPr lang="en-US"/>
          </a:p>
        </p:txBody>
      </p:sp>
    </p:spTree>
    <p:extLst>
      <p:ext uri="{BB962C8B-B14F-4D97-AF65-F5344CB8AC3E}">
        <p14:creationId xmlns:p14="http://schemas.microsoft.com/office/powerpoint/2010/main" val="4291548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Our discussion will cover five main areas: the motivation for a stateful graph workflow, LangGraph's architecture with its nodes and edges, a detailed step-by-step workflow breakdown, the validation and correction layer ensuring data integrity, and finally the workflow outcomes along with future extensibility options.</a:t>
            </a:r>
          </a:p>
        </p:txBody>
      </p:sp>
      <p:sp>
        <p:nvSpPr>
          <p:cNvPr id="4" name="Chỗ dành sẵn cho Số hiệu Bản chiếu 3"/>
          <p:cNvSpPr>
            <a:spLocks noGrp="1"/>
          </p:cNvSpPr>
          <p:nvPr>
            <p:ph type="sldNum" sz="quarter" idx="5"/>
          </p:nvPr>
        </p:nvSpPr>
        <p:spPr/>
        <p:txBody>
          <a:bodyPr/>
          <a:lstStyle/>
          <a:p>
            <a:fld id="{F4A86B46-8CFF-4C3C-8480-B00CC7A5233B}" type="slidenum">
              <a:rPr lang="en-US" smtClean="0"/>
              <a:t>2</a:t>
            </a:fld>
            <a:endParaRPr lang="en-US"/>
          </a:p>
        </p:txBody>
      </p:sp>
    </p:spTree>
    <p:extLst>
      <p:ext uri="{BB962C8B-B14F-4D97-AF65-F5344CB8AC3E}">
        <p14:creationId xmlns:p14="http://schemas.microsoft.com/office/powerpoint/2010/main" val="1351942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This section explains why a stateful graph workflow is essential. It enhances the robustness and reliability of data pipelines, ensures traceability and auditing of each processing step, and facilitates extensibility for future improvements to the pipeline.</a:t>
            </a:r>
          </a:p>
        </p:txBody>
      </p:sp>
      <p:sp>
        <p:nvSpPr>
          <p:cNvPr id="4" name="Chỗ dành sẵn cho Số hiệu Bản chiếu 3"/>
          <p:cNvSpPr>
            <a:spLocks noGrp="1"/>
          </p:cNvSpPr>
          <p:nvPr>
            <p:ph type="sldNum" sz="quarter" idx="5"/>
          </p:nvPr>
        </p:nvSpPr>
        <p:spPr/>
        <p:txBody>
          <a:bodyPr/>
          <a:lstStyle/>
          <a:p>
            <a:fld id="{F4A86B46-8CFF-4C3C-8480-B00CC7A5233B}" type="slidenum">
              <a:rPr lang="en-US" smtClean="0"/>
              <a:t>3</a:t>
            </a:fld>
            <a:endParaRPr lang="en-US"/>
          </a:p>
        </p:txBody>
      </p:sp>
    </p:spTree>
    <p:extLst>
      <p:ext uri="{BB962C8B-B14F-4D97-AF65-F5344CB8AC3E}">
        <p14:creationId xmlns:p14="http://schemas.microsoft.com/office/powerpoint/2010/main" val="1963548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3AABC7-26BC-0D11-F38E-B2FA8CAA4F58}"/>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3F1090CE-4AE0-00E4-D22C-CD22AF3D9785}"/>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E0E73F5D-2503-B7E5-FBA1-5C1159E59D66}"/>
              </a:ext>
            </a:extLst>
          </p:cNvPr>
          <p:cNvSpPr>
            <a:spLocks noGrp="1"/>
          </p:cNvSpPr>
          <p:nvPr>
            <p:ph type="body" idx="1"/>
          </p:nvPr>
        </p:nvSpPr>
        <p:spPr/>
        <p:txBody>
          <a:bodyPr/>
          <a:lstStyle/>
          <a:p>
            <a:r>
              <a:rPr lang="en-US"/>
              <a:t>This section explains why a stateful graph workflow is essential. It enhances the robustness and reliability of data pipelines, ensures traceability and auditing of each processing step, and facilitates extensibility for future improvements to the pipeline.</a:t>
            </a:r>
          </a:p>
        </p:txBody>
      </p:sp>
      <p:sp>
        <p:nvSpPr>
          <p:cNvPr id="4" name="Chỗ dành sẵn cho Số hiệu Bản chiếu 3">
            <a:extLst>
              <a:ext uri="{FF2B5EF4-FFF2-40B4-BE49-F238E27FC236}">
                <a16:creationId xmlns:a16="http://schemas.microsoft.com/office/drawing/2014/main" id="{685C837D-9273-792E-0A9C-2823270FC60F}"/>
              </a:ext>
            </a:extLst>
          </p:cNvPr>
          <p:cNvSpPr>
            <a:spLocks noGrp="1"/>
          </p:cNvSpPr>
          <p:nvPr>
            <p:ph type="sldNum" sz="quarter" idx="5"/>
          </p:nvPr>
        </p:nvSpPr>
        <p:spPr/>
        <p:txBody>
          <a:bodyPr/>
          <a:lstStyle/>
          <a:p>
            <a:fld id="{F4A86B46-8CFF-4C3C-8480-B00CC7A5233B}" type="slidenum">
              <a:rPr lang="en-US" smtClean="0"/>
              <a:t>6</a:t>
            </a:fld>
            <a:endParaRPr lang="en-US"/>
          </a:p>
        </p:txBody>
      </p:sp>
    </p:spTree>
    <p:extLst>
      <p:ext uri="{BB962C8B-B14F-4D97-AF65-F5344CB8AC3E}">
        <p14:creationId xmlns:p14="http://schemas.microsoft.com/office/powerpoint/2010/main" val="581177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0CD4C7-6303-87F6-375B-3894B20CEA8D}"/>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70B574DB-46C3-B5EE-87AF-AB7FC9C395F5}"/>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5FA819B0-4E13-BE55-58C2-1CC81FF087B2}"/>
              </a:ext>
            </a:extLst>
          </p:cNvPr>
          <p:cNvSpPr>
            <a:spLocks noGrp="1"/>
          </p:cNvSpPr>
          <p:nvPr>
            <p:ph type="body" idx="1"/>
          </p:nvPr>
        </p:nvSpPr>
        <p:spPr/>
        <p:txBody>
          <a:bodyPr/>
          <a:lstStyle/>
          <a:p>
            <a:r>
              <a:rPr lang="en-US"/>
              <a:t>This section explains why a stateful graph workflow is essential. It enhances the robustness and reliability of data pipelines, ensures traceability and auditing of each processing step, and facilitates extensibility for future improvements to the pipeline.</a:t>
            </a:r>
          </a:p>
        </p:txBody>
      </p:sp>
      <p:sp>
        <p:nvSpPr>
          <p:cNvPr id="4" name="Chỗ dành sẵn cho Số hiệu Bản chiếu 3">
            <a:extLst>
              <a:ext uri="{FF2B5EF4-FFF2-40B4-BE49-F238E27FC236}">
                <a16:creationId xmlns:a16="http://schemas.microsoft.com/office/drawing/2014/main" id="{7EE5FAAA-3A34-E86E-E686-25F6B783FFDC}"/>
              </a:ext>
            </a:extLst>
          </p:cNvPr>
          <p:cNvSpPr>
            <a:spLocks noGrp="1"/>
          </p:cNvSpPr>
          <p:nvPr>
            <p:ph type="sldNum" sz="quarter" idx="5"/>
          </p:nvPr>
        </p:nvSpPr>
        <p:spPr/>
        <p:txBody>
          <a:bodyPr/>
          <a:lstStyle/>
          <a:p>
            <a:fld id="{F4A86B46-8CFF-4C3C-8480-B00CC7A5233B}" type="slidenum">
              <a:rPr lang="en-US" smtClean="0"/>
              <a:t>11</a:t>
            </a:fld>
            <a:endParaRPr lang="en-US"/>
          </a:p>
        </p:txBody>
      </p:sp>
    </p:spTree>
    <p:extLst>
      <p:ext uri="{BB962C8B-B14F-4D97-AF65-F5344CB8AC3E}">
        <p14:creationId xmlns:p14="http://schemas.microsoft.com/office/powerpoint/2010/main" val="481983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A1601-C09D-47EC-5282-BC1A3D39D250}"/>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FEA37A69-F420-F8FC-5ECC-6155E4D8C6B0}"/>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D7C2EDC0-7C2F-9808-5345-57FCA9A423D8}"/>
              </a:ext>
            </a:extLst>
          </p:cNvPr>
          <p:cNvSpPr>
            <a:spLocks noGrp="1"/>
          </p:cNvSpPr>
          <p:nvPr>
            <p:ph type="body" idx="1"/>
          </p:nvPr>
        </p:nvSpPr>
        <p:spPr/>
        <p:txBody>
          <a:bodyPr/>
          <a:lstStyle/>
          <a:p>
            <a:r>
              <a:rPr lang="en-US"/>
              <a:t>This section explains why a stateful graph workflow is essential. It enhances the robustness and reliability of data pipelines, ensures traceability and auditing of each processing step, and facilitates extensibility for future improvements to the pipeline.</a:t>
            </a:r>
          </a:p>
        </p:txBody>
      </p:sp>
      <p:sp>
        <p:nvSpPr>
          <p:cNvPr id="4" name="Chỗ dành sẵn cho Số hiệu Bản chiếu 3">
            <a:extLst>
              <a:ext uri="{FF2B5EF4-FFF2-40B4-BE49-F238E27FC236}">
                <a16:creationId xmlns:a16="http://schemas.microsoft.com/office/drawing/2014/main" id="{10C756C5-320C-0870-9A7B-D664323AD80D}"/>
              </a:ext>
            </a:extLst>
          </p:cNvPr>
          <p:cNvSpPr>
            <a:spLocks noGrp="1"/>
          </p:cNvSpPr>
          <p:nvPr>
            <p:ph type="sldNum" sz="quarter" idx="5"/>
          </p:nvPr>
        </p:nvSpPr>
        <p:spPr/>
        <p:txBody>
          <a:bodyPr/>
          <a:lstStyle/>
          <a:p>
            <a:fld id="{F4A86B46-8CFF-4C3C-8480-B00CC7A5233B}" type="slidenum">
              <a:rPr lang="en-US" smtClean="0"/>
              <a:t>13</a:t>
            </a:fld>
            <a:endParaRPr lang="en-US"/>
          </a:p>
        </p:txBody>
      </p:sp>
    </p:spTree>
    <p:extLst>
      <p:ext uri="{BB962C8B-B14F-4D97-AF65-F5344CB8AC3E}">
        <p14:creationId xmlns:p14="http://schemas.microsoft.com/office/powerpoint/2010/main" val="3492840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4B26CD1-D398-78E2-0EF7-D044CC4476BA}"/>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97EC56AD-DEFE-65F6-91B4-6A7942EE67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2960D44F-88D9-1F34-FDFB-185EDE2A6F0F}"/>
              </a:ext>
            </a:extLst>
          </p:cNvPr>
          <p:cNvSpPr>
            <a:spLocks noGrp="1"/>
          </p:cNvSpPr>
          <p:nvPr>
            <p:ph type="dt" sz="half" idx="10"/>
          </p:nvPr>
        </p:nvSpPr>
        <p:spPr/>
        <p:txBody>
          <a:bodyPr/>
          <a:lstStyle/>
          <a:p>
            <a:fld id="{6F56AB24-EA5D-4DC7-8C80-7A8593FE8B69}" type="datetimeFigureOut">
              <a:rPr lang="en-US" smtClean="0"/>
              <a:t>7/20/2025</a:t>
            </a:fld>
            <a:endParaRPr lang="en-US"/>
          </a:p>
        </p:txBody>
      </p:sp>
      <p:sp>
        <p:nvSpPr>
          <p:cNvPr id="5" name="Chỗ dành sẵn cho Chân trang 4">
            <a:extLst>
              <a:ext uri="{FF2B5EF4-FFF2-40B4-BE49-F238E27FC236}">
                <a16:creationId xmlns:a16="http://schemas.microsoft.com/office/drawing/2014/main" id="{B9D7DA32-4CA0-EF84-3D18-3DF9E09C1A61}"/>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3A04EB19-6531-3691-0E2B-AA427706ED6D}"/>
              </a:ext>
            </a:extLst>
          </p:cNvPr>
          <p:cNvSpPr>
            <a:spLocks noGrp="1"/>
          </p:cNvSpPr>
          <p:nvPr>
            <p:ph type="sldNum" sz="quarter" idx="12"/>
          </p:nvPr>
        </p:nvSpPr>
        <p:spPr/>
        <p:txBody>
          <a:bodyPr/>
          <a:lstStyle/>
          <a:p>
            <a:fld id="{36937BA1-F1A1-43BD-B270-26636426D7D7}" type="slidenum">
              <a:rPr lang="en-US" smtClean="0"/>
              <a:t>‹#›</a:t>
            </a:fld>
            <a:endParaRPr lang="en-US"/>
          </a:p>
        </p:txBody>
      </p:sp>
    </p:spTree>
    <p:extLst>
      <p:ext uri="{BB962C8B-B14F-4D97-AF65-F5344CB8AC3E}">
        <p14:creationId xmlns:p14="http://schemas.microsoft.com/office/powerpoint/2010/main" val="25930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6EBC805-B8EF-4630-72D2-60C05DF35695}"/>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B2F8156B-90F7-6C39-5611-4A4DE85793A4}"/>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F7A7B36C-1886-6049-8CC2-1A331E32F08A}"/>
              </a:ext>
            </a:extLst>
          </p:cNvPr>
          <p:cNvSpPr>
            <a:spLocks noGrp="1"/>
          </p:cNvSpPr>
          <p:nvPr>
            <p:ph type="dt" sz="half" idx="10"/>
          </p:nvPr>
        </p:nvSpPr>
        <p:spPr/>
        <p:txBody>
          <a:bodyPr/>
          <a:lstStyle/>
          <a:p>
            <a:fld id="{6F56AB24-EA5D-4DC7-8C80-7A8593FE8B69}" type="datetimeFigureOut">
              <a:rPr lang="en-US" smtClean="0"/>
              <a:t>7/20/2025</a:t>
            </a:fld>
            <a:endParaRPr lang="en-US"/>
          </a:p>
        </p:txBody>
      </p:sp>
      <p:sp>
        <p:nvSpPr>
          <p:cNvPr id="5" name="Chỗ dành sẵn cho Chân trang 4">
            <a:extLst>
              <a:ext uri="{FF2B5EF4-FFF2-40B4-BE49-F238E27FC236}">
                <a16:creationId xmlns:a16="http://schemas.microsoft.com/office/drawing/2014/main" id="{305B28D8-01FB-A124-1A01-5FC0249255E5}"/>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ABE5FF7A-A222-49C4-A0C3-D18D7554B6DF}"/>
              </a:ext>
            </a:extLst>
          </p:cNvPr>
          <p:cNvSpPr>
            <a:spLocks noGrp="1"/>
          </p:cNvSpPr>
          <p:nvPr>
            <p:ph type="sldNum" sz="quarter" idx="12"/>
          </p:nvPr>
        </p:nvSpPr>
        <p:spPr/>
        <p:txBody>
          <a:bodyPr/>
          <a:lstStyle/>
          <a:p>
            <a:fld id="{36937BA1-F1A1-43BD-B270-26636426D7D7}" type="slidenum">
              <a:rPr lang="en-US" smtClean="0"/>
              <a:t>‹#›</a:t>
            </a:fld>
            <a:endParaRPr lang="en-US"/>
          </a:p>
        </p:txBody>
      </p:sp>
    </p:spTree>
    <p:extLst>
      <p:ext uri="{BB962C8B-B14F-4D97-AF65-F5344CB8AC3E}">
        <p14:creationId xmlns:p14="http://schemas.microsoft.com/office/powerpoint/2010/main" val="3370668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9C6FD246-7FEE-F57E-ABD0-3F8C293ED206}"/>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650725ED-A00D-8797-64D9-FD51635053FB}"/>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A9967226-A103-0626-288D-8AF046D0793D}"/>
              </a:ext>
            </a:extLst>
          </p:cNvPr>
          <p:cNvSpPr>
            <a:spLocks noGrp="1"/>
          </p:cNvSpPr>
          <p:nvPr>
            <p:ph type="dt" sz="half" idx="10"/>
          </p:nvPr>
        </p:nvSpPr>
        <p:spPr/>
        <p:txBody>
          <a:bodyPr/>
          <a:lstStyle/>
          <a:p>
            <a:fld id="{6F56AB24-EA5D-4DC7-8C80-7A8593FE8B69}" type="datetimeFigureOut">
              <a:rPr lang="en-US" smtClean="0"/>
              <a:t>7/20/2025</a:t>
            </a:fld>
            <a:endParaRPr lang="en-US"/>
          </a:p>
        </p:txBody>
      </p:sp>
      <p:sp>
        <p:nvSpPr>
          <p:cNvPr id="5" name="Chỗ dành sẵn cho Chân trang 4">
            <a:extLst>
              <a:ext uri="{FF2B5EF4-FFF2-40B4-BE49-F238E27FC236}">
                <a16:creationId xmlns:a16="http://schemas.microsoft.com/office/drawing/2014/main" id="{BC31F17F-B892-3DD4-2EF2-4FEC6951A165}"/>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B7E88544-EC08-D167-C876-CF378E143346}"/>
              </a:ext>
            </a:extLst>
          </p:cNvPr>
          <p:cNvSpPr>
            <a:spLocks noGrp="1"/>
          </p:cNvSpPr>
          <p:nvPr>
            <p:ph type="sldNum" sz="quarter" idx="12"/>
          </p:nvPr>
        </p:nvSpPr>
        <p:spPr/>
        <p:txBody>
          <a:bodyPr/>
          <a:lstStyle/>
          <a:p>
            <a:fld id="{36937BA1-F1A1-43BD-B270-26636426D7D7}" type="slidenum">
              <a:rPr lang="en-US" smtClean="0"/>
              <a:t>‹#›</a:t>
            </a:fld>
            <a:endParaRPr lang="en-US"/>
          </a:p>
        </p:txBody>
      </p:sp>
    </p:spTree>
    <p:extLst>
      <p:ext uri="{BB962C8B-B14F-4D97-AF65-F5344CB8AC3E}">
        <p14:creationId xmlns:p14="http://schemas.microsoft.com/office/powerpoint/2010/main" val="2586406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429768" y="411480"/>
            <a:ext cx="11045952" cy="1828800"/>
          </a:xfrm>
        </p:spPr>
        <p:txBody>
          <a:bodyPr anchor="t">
            <a:normAutofit/>
          </a:bodyPr>
          <a:lstStyle>
            <a:lvl1pPr>
              <a:defRPr sz="8000"/>
            </a:lvl1pPr>
          </a:lstStyle>
          <a:p>
            <a:r>
              <a:rPr lang="en-US" dirty="0"/>
              <a:t>Click to edit Master title style</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6272784" y="2423160"/>
            <a:ext cx="5202936" cy="3858768"/>
          </a:xfrm>
        </p:spPr>
        <p:txBody>
          <a:bodyPr vert="horz" lIns="91440" tIns="45720" rIns="91440" bIns="45720" rtlCol="0">
            <a:normAutofit/>
          </a:bodyPr>
          <a:lstStyle>
            <a:lvl1pPr marL="457200" indent="-457200">
              <a:buFont typeface="+mj-lt"/>
              <a:buAutoNum type="arabicPeriod"/>
              <a:defRPr lang="en-US" dirty="0"/>
            </a:lvl1pPr>
            <a:lvl2pPr marL="571500" indent="-342900">
              <a:buFont typeface="+mj-lt"/>
              <a:buAutoNum type="arabicPeriod"/>
              <a:defRPr lang="en-US" dirty="0"/>
            </a:lvl2pPr>
            <a:lvl3pPr marL="800100" indent="-342900">
              <a:buFont typeface="+mj-lt"/>
              <a:buAutoNum type="arabicPeriod"/>
              <a:defRPr lang="en-US" dirty="0"/>
            </a:lvl3pPr>
            <a:lvl4pPr>
              <a:buFont typeface="+mj-lt"/>
              <a:buAutoNum type="arabicPeriod"/>
              <a:defRPr lang="en-US" dirty="0"/>
            </a:lvl4pPr>
            <a:lvl5pPr>
              <a:buFont typeface="+mj-lt"/>
              <a:buAutoNum type="arabicPeriod"/>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54420FBA-2DD9-4488-808B-852669FDC9B7}" type="datetime1">
              <a:rPr lang="en-US" smtClean="0"/>
              <a:t>7/20/2025</a:t>
            </a:fld>
            <a:endParaRPr lang="en-US" dirty="0"/>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58874350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7CAB2E6-62BD-0B23-9D94-3CAA3526AC48}"/>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EE0AAEAC-B89D-109C-2233-D4962BB298FF}"/>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B89CD27F-2110-18BD-00F6-480EBC9305D2}"/>
              </a:ext>
            </a:extLst>
          </p:cNvPr>
          <p:cNvSpPr>
            <a:spLocks noGrp="1"/>
          </p:cNvSpPr>
          <p:nvPr>
            <p:ph type="dt" sz="half" idx="10"/>
          </p:nvPr>
        </p:nvSpPr>
        <p:spPr/>
        <p:txBody>
          <a:bodyPr/>
          <a:lstStyle/>
          <a:p>
            <a:fld id="{6F56AB24-EA5D-4DC7-8C80-7A8593FE8B69}" type="datetimeFigureOut">
              <a:rPr lang="en-US" smtClean="0"/>
              <a:t>7/20/2025</a:t>
            </a:fld>
            <a:endParaRPr lang="en-US"/>
          </a:p>
        </p:txBody>
      </p:sp>
      <p:sp>
        <p:nvSpPr>
          <p:cNvPr id="5" name="Chỗ dành sẵn cho Chân trang 4">
            <a:extLst>
              <a:ext uri="{FF2B5EF4-FFF2-40B4-BE49-F238E27FC236}">
                <a16:creationId xmlns:a16="http://schemas.microsoft.com/office/drawing/2014/main" id="{15BC30DA-D0B6-32DF-6CB0-D944C6041B85}"/>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A028A90C-EC14-7749-2BE1-15EA93DAE6BD}"/>
              </a:ext>
            </a:extLst>
          </p:cNvPr>
          <p:cNvSpPr>
            <a:spLocks noGrp="1"/>
          </p:cNvSpPr>
          <p:nvPr>
            <p:ph type="sldNum" sz="quarter" idx="12"/>
          </p:nvPr>
        </p:nvSpPr>
        <p:spPr/>
        <p:txBody>
          <a:bodyPr/>
          <a:lstStyle/>
          <a:p>
            <a:fld id="{36937BA1-F1A1-43BD-B270-26636426D7D7}" type="slidenum">
              <a:rPr lang="en-US" smtClean="0"/>
              <a:t>‹#›</a:t>
            </a:fld>
            <a:endParaRPr lang="en-US"/>
          </a:p>
        </p:txBody>
      </p:sp>
    </p:spTree>
    <p:extLst>
      <p:ext uri="{BB962C8B-B14F-4D97-AF65-F5344CB8AC3E}">
        <p14:creationId xmlns:p14="http://schemas.microsoft.com/office/powerpoint/2010/main" val="2598714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FAABDEF-EA5B-F372-48B7-79AF2355E3F9}"/>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499F6841-FC22-50E2-E8A8-5D32DB7219B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5CC8D944-10BC-C809-7148-901F9C872A89}"/>
              </a:ext>
            </a:extLst>
          </p:cNvPr>
          <p:cNvSpPr>
            <a:spLocks noGrp="1"/>
          </p:cNvSpPr>
          <p:nvPr>
            <p:ph type="dt" sz="half" idx="10"/>
          </p:nvPr>
        </p:nvSpPr>
        <p:spPr/>
        <p:txBody>
          <a:bodyPr/>
          <a:lstStyle/>
          <a:p>
            <a:fld id="{6F56AB24-EA5D-4DC7-8C80-7A8593FE8B69}" type="datetimeFigureOut">
              <a:rPr lang="en-US" smtClean="0"/>
              <a:t>7/20/2025</a:t>
            </a:fld>
            <a:endParaRPr lang="en-US"/>
          </a:p>
        </p:txBody>
      </p:sp>
      <p:sp>
        <p:nvSpPr>
          <p:cNvPr id="5" name="Chỗ dành sẵn cho Chân trang 4">
            <a:extLst>
              <a:ext uri="{FF2B5EF4-FFF2-40B4-BE49-F238E27FC236}">
                <a16:creationId xmlns:a16="http://schemas.microsoft.com/office/drawing/2014/main" id="{5420B0E5-F333-12E1-C031-7E3D450C48AD}"/>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91B96DBB-BAEE-41A2-C2E8-4167986588C4}"/>
              </a:ext>
            </a:extLst>
          </p:cNvPr>
          <p:cNvSpPr>
            <a:spLocks noGrp="1"/>
          </p:cNvSpPr>
          <p:nvPr>
            <p:ph type="sldNum" sz="quarter" idx="12"/>
          </p:nvPr>
        </p:nvSpPr>
        <p:spPr/>
        <p:txBody>
          <a:bodyPr/>
          <a:lstStyle/>
          <a:p>
            <a:fld id="{36937BA1-F1A1-43BD-B270-26636426D7D7}" type="slidenum">
              <a:rPr lang="en-US" smtClean="0"/>
              <a:t>‹#›</a:t>
            </a:fld>
            <a:endParaRPr lang="en-US"/>
          </a:p>
        </p:txBody>
      </p:sp>
    </p:spTree>
    <p:extLst>
      <p:ext uri="{BB962C8B-B14F-4D97-AF65-F5344CB8AC3E}">
        <p14:creationId xmlns:p14="http://schemas.microsoft.com/office/powerpoint/2010/main" val="1996131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6B804C0-174A-B3F2-984F-E17ADD18D085}"/>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E520E918-6DD1-D32F-6E11-62F95D8E2AF5}"/>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F5531D1F-3CFF-0708-4EB7-BF250B82F767}"/>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3F6C02BD-C62B-6110-AADE-6C418C7369DA}"/>
              </a:ext>
            </a:extLst>
          </p:cNvPr>
          <p:cNvSpPr>
            <a:spLocks noGrp="1"/>
          </p:cNvSpPr>
          <p:nvPr>
            <p:ph type="dt" sz="half" idx="10"/>
          </p:nvPr>
        </p:nvSpPr>
        <p:spPr/>
        <p:txBody>
          <a:bodyPr/>
          <a:lstStyle/>
          <a:p>
            <a:fld id="{6F56AB24-EA5D-4DC7-8C80-7A8593FE8B69}" type="datetimeFigureOut">
              <a:rPr lang="en-US" smtClean="0"/>
              <a:t>7/20/2025</a:t>
            </a:fld>
            <a:endParaRPr lang="en-US"/>
          </a:p>
        </p:txBody>
      </p:sp>
      <p:sp>
        <p:nvSpPr>
          <p:cNvPr id="6" name="Chỗ dành sẵn cho Chân trang 5">
            <a:extLst>
              <a:ext uri="{FF2B5EF4-FFF2-40B4-BE49-F238E27FC236}">
                <a16:creationId xmlns:a16="http://schemas.microsoft.com/office/drawing/2014/main" id="{20BBE2F5-E377-9CF0-A802-953B62CC2CE1}"/>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F757C303-5F46-6300-558A-6B9C799B6BEC}"/>
              </a:ext>
            </a:extLst>
          </p:cNvPr>
          <p:cNvSpPr>
            <a:spLocks noGrp="1"/>
          </p:cNvSpPr>
          <p:nvPr>
            <p:ph type="sldNum" sz="quarter" idx="12"/>
          </p:nvPr>
        </p:nvSpPr>
        <p:spPr/>
        <p:txBody>
          <a:bodyPr/>
          <a:lstStyle/>
          <a:p>
            <a:fld id="{36937BA1-F1A1-43BD-B270-26636426D7D7}" type="slidenum">
              <a:rPr lang="en-US" smtClean="0"/>
              <a:t>‹#›</a:t>
            </a:fld>
            <a:endParaRPr lang="en-US"/>
          </a:p>
        </p:txBody>
      </p:sp>
    </p:spTree>
    <p:extLst>
      <p:ext uri="{BB962C8B-B14F-4D97-AF65-F5344CB8AC3E}">
        <p14:creationId xmlns:p14="http://schemas.microsoft.com/office/powerpoint/2010/main" val="2856625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2A38A2F-FBB9-EDE7-4307-4082985FC903}"/>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4BD30B62-3905-3880-DCA6-FCB0062A6C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270EEC5D-2BBA-4DD1-91EC-7911983D5F19}"/>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D371E884-D6D4-2E9F-81BB-1C41D7561B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95A5AC49-6BC2-F1C8-80C5-9E1EFED66017}"/>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A63C6DC4-D24A-F0F9-F44F-685B2E83D83F}"/>
              </a:ext>
            </a:extLst>
          </p:cNvPr>
          <p:cNvSpPr>
            <a:spLocks noGrp="1"/>
          </p:cNvSpPr>
          <p:nvPr>
            <p:ph type="dt" sz="half" idx="10"/>
          </p:nvPr>
        </p:nvSpPr>
        <p:spPr/>
        <p:txBody>
          <a:bodyPr/>
          <a:lstStyle/>
          <a:p>
            <a:fld id="{6F56AB24-EA5D-4DC7-8C80-7A8593FE8B69}" type="datetimeFigureOut">
              <a:rPr lang="en-US" smtClean="0"/>
              <a:t>7/20/2025</a:t>
            </a:fld>
            <a:endParaRPr lang="en-US"/>
          </a:p>
        </p:txBody>
      </p:sp>
      <p:sp>
        <p:nvSpPr>
          <p:cNvPr id="8" name="Chỗ dành sẵn cho Chân trang 7">
            <a:extLst>
              <a:ext uri="{FF2B5EF4-FFF2-40B4-BE49-F238E27FC236}">
                <a16:creationId xmlns:a16="http://schemas.microsoft.com/office/drawing/2014/main" id="{E1D060AF-DA23-A630-3BFB-8C98BF1126E8}"/>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FB2B0565-F1C3-DD22-F741-8E5C4F04DB92}"/>
              </a:ext>
            </a:extLst>
          </p:cNvPr>
          <p:cNvSpPr>
            <a:spLocks noGrp="1"/>
          </p:cNvSpPr>
          <p:nvPr>
            <p:ph type="sldNum" sz="quarter" idx="12"/>
          </p:nvPr>
        </p:nvSpPr>
        <p:spPr/>
        <p:txBody>
          <a:bodyPr/>
          <a:lstStyle/>
          <a:p>
            <a:fld id="{36937BA1-F1A1-43BD-B270-26636426D7D7}" type="slidenum">
              <a:rPr lang="en-US" smtClean="0"/>
              <a:t>‹#›</a:t>
            </a:fld>
            <a:endParaRPr lang="en-US"/>
          </a:p>
        </p:txBody>
      </p:sp>
    </p:spTree>
    <p:extLst>
      <p:ext uri="{BB962C8B-B14F-4D97-AF65-F5344CB8AC3E}">
        <p14:creationId xmlns:p14="http://schemas.microsoft.com/office/powerpoint/2010/main" val="1384405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0B6756B-6C0C-7861-47AA-F0DE58D5C5F3}"/>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C2A8097E-D8D4-D3F3-6033-FE585CAA2BC6}"/>
              </a:ext>
            </a:extLst>
          </p:cNvPr>
          <p:cNvSpPr>
            <a:spLocks noGrp="1"/>
          </p:cNvSpPr>
          <p:nvPr>
            <p:ph type="dt" sz="half" idx="10"/>
          </p:nvPr>
        </p:nvSpPr>
        <p:spPr/>
        <p:txBody>
          <a:bodyPr/>
          <a:lstStyle/>
          <a:p>
            <a:fld id="{6F56AB24-EA5D-4DC7-8C80-7A8593FE8B69}" type="datetimeFigureOut">
              <a:rPr lang="en-US" smtClean="0"/>
              <a:t>7/20/2025</a:t>
            </a:fld>
            <a:endParaRPr lang="en-US"/>
          </a:p>
        </p:txBody>
      </p:sp>
      <p:sp>
        <p:nvSpPr>
          <p:cNvPr id="4" name="Chỗ dành sẵn cho Chân trang 3">
            <a:extLst>
              <a:ext uri="{FF2B5EF4-FFF2-40B4-BE49-F238E27FC236}">
                <a16:creationId xmlns:a16="http://schemas.microsoft.com/office/drawing/2014/main" id="{018C7D9B-0AB6-B288-C740-328AF1B4921B}"/>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95E0C478-EFDA-6F45-BF3F-F48E42FC63D8}"/>
              </a:ext>
            </a:extLst>
          </p:cNvPr>
          <p:cNvSpPr>
            <a:spLocks noGrp="1"/>
          </p:cNvSpPr>
          <p:nvPr>
            <p:ph type="sldNum" sz="quarter" idx="12"/>
          </p:nvPr>
        </p:nvSpPr>
        <p:spPr/>
        <p:txBody>
          <a:bodyPr/>
          <a:lstStyle/>
          <a:p>
            <a:fld id="{36937BA1-F1A1-43BD-B270-26636426D7D7}" type="slidenum">
              <a:rPr lang="en-US" smtClean="0"/>
              <a:t>‹#›</a:t>
            </a:fld>
            <a:endParaRPr lang="en-US"/>
          </a:p>
        </p:txBody>
      </p:sp>
    </p:spTree>
    <p:extLst>
      <p:ext uri="{BB962C8B-B14F-4D97-AF65-F5344CB8AC3E}">
        <p14:creationId xmlns:p14="http://schemas.microsoft.com/office/powerpoint/2010/main" val="2693107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D38A8138-DBD6-7CAF-200E-734FFE62378D}"/>
              </a:ext>
            </a:extLst>
          </p:cNvPr>
          <p:cNvSpPr>
            <a:spLocks noGrp="1"/>
          </p:cNvSpPr>
          <p:nvPr>
            <p:ph type="dt" sz="half" idx="10"/>
          </p:nvPr>
        </p:nvSpPr>
        <p:spPr/>
        <p:txBody>
          <a:bodyPr/>
          <a:lstStyle/>
          <a:p>
            <a:fld id="{6F56AB24-EA5D-4DC7-8C80-7A8593FE8B69}" type="datetimeFigureOut">
              <a:rPr lang="en-US" smtClean="0"/>
              <a:t>7/20/2025</a:t>
            </a:fld>
            <a:endParaRPr lang="en-US"/>
          </a:p>
        </p:txBody>
      </p:sp>
      <p:sp>
        <p:nvSpPr>
          <p:cNvPr id="3" name="Chỗ dành sẵn cho Chân trang 2">
            <a:extLst>
              <a:ext uri="{FF2B5EF4-FFF2-40B4-BE49-F238E27FC236}">
                <a16:creationId xmlns:a16="http://schemas.microsoft.com/office/drawing/2014/main" id="{8D580D7E-8F18-0045-ECBD-0C72107667B2}"/>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189F8EDC-5829-52BC-A993-B5B03C754E79}"/>
              </a:ext>
            </a:extLst>
          </p:cNvPr>
          <p:cNvSpPr>
            <a:spLocks noGrp="1"/>
          </p:cNvSpPr>
          <p:nvPr>
            <p:ph type="sldNum" sz="quarter" idx="12"/>
          </p:nvPr>
        </p:nvSpPr>
        <p:spPr/>
        <p:txBody>
          <a:bodyPr/>
          <a:lstStyle/>
          <a:p>
            <a:fld id="{36937BA1-F1A1-43BD-B270-26636426D7D7}" type="slidenum">
              <a:rPr lang="en-US" smtClean="0"/>
              <a:t>‹#›</a:t>
            </a:fld>
            <a:endParaRPr lang="en-US"/>
          </a:p>
        </p:txBody>
      </p:sp>
    </p:spTree>
    <p:extLst>
      <p:ext uri="{BB962C8B-B14F-4D97-AF65-F5344CB8AC3E}">
        <p14:creationId xmlns:p14="http://schemas.microsoft.com/office/powerpoint/2010/main" val="2896449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ECB50FA-70D1-4432-7EBE-A496A81CE33C}"/>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5BA6858F-F200-3BBA-29B5-CEEE15AB9C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B759557B-5B4F-1FA7-1403-1F3BC97AB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7E3C6BFB-2185-A6CD-ED05-C0A3180D97CD}"/>
              </a:ext>
            </a:extLst>
          </p:cNvPr>
          <p:cNvSpPr>
            <a:spLocks noGrp="1"/>
          </p:cNvSpPr>
          <p:nvPr>
            <p:ph type="dt" sz="half" idx="10"/>
          </p:nvPr>
        </p:nvSpPr>
        <p:spPr/>
        <p:txBody>
          <a:bodyPr/>
          <a:lstStyle/>
          <a:p>
            <a:fld id="{6F56AB24-EA5D-4DC7-8C80-7A8593FE8B69}" type="datetimeFigureOut">
              <a:rPr lang="en-US" smtClean="0"/>
              <a:t>7/20/2025</a:t>
            </a:fld>
            <a:endParaRPr lang="en-US"/>
          </a:p>
        </p:txBody>
      </p:sp>
      <p:sp>
        <p:nvSpPr>
          <p:cNvPr id="6" name="Chỗ dành sẵn cho Chân trang 5">
            <a:extLst>
              <a:ext uri="{FF2B5EF4-FFF2-40B4-BE49-F238E27FC236}">
                <a16:creationId xmlns:a16="http://schemas.microsoft.com/office/drawing/2014/main" id="{BAFE9D9E-2A3B-1AC1-7458-4673520FBD50}"/>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4046A563-E12D-CEAC-6AD4-875F3A85CEE2}"/>
              </a:ext>
            </a:extLst>
          </p:cNvPr>
          <p:cNvSpPr>
            <a:spLocks noGrp="1"/>
          </p:cNvSpPr>
          <p:nvPr>
            <p:ph type="sldNum" sz="quarter" idx="12"/>
          </p:nvPr>
        </p:nvSpPr>
        <p:spPr/>
        <p:txBody>
          <a:bodyPr/>
          <a:lstStyle/>
          <a:p>
            <a:fld id="{36937BA1-F1A1-43BD-B270-26636426D7D7}" type="slidenum">
              <a:rPr lang="en-US" smtClean="0"/>
              <a:t>‹#›</a:t>
            </a:fld>
            <a:endParaRPr lang="en-US"/>
          </a:p>
        </p:txBody>
      </p:sp>
    </p:spTree>
    <p:extLst>
      <p:ext uri="{BB962C8B-B14F-4D97-AF65-F5344CB8AC3E}">
        <p14:creationId xmlns:p14="http://schemas.microsoft.com/office/powerpoint/2010/main" val="2907274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B13B502-3F9C-11F5-B6F4-4C5B68377932}"/>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BB2388BE-3446-C593-BA17-D25A6E6A31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34412794-05A2-09E0-0838-77888F5AED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894C369E-0B0C-80CD-318B-13B5F4E94FFA}"/>
              </a:ext>
            </a:extLst>
          </p:cNvPr>
          <p:cNvSpPr>
            <a:spLocks noGrp="1"/>
          </p:cNvSpPr>
          <p:nvPr>
            <p:ph type="dt" sz="half" idx="10"/>
          </p:nvPr>
        </p:nvSpPr>
        <p:spPr/>
        <p:txBody>
          <a:bodyPr/>
          <a:lstStyle/>
          <a:p>
            <a:fld id="{6F56AB24-EA5D-4DC7-8C80-7A8593FE8B69}" type="datetimeFigureOut">
              <a:rPr lang="en-US" smtClean="0"/>
              <a:t>7/20/2025</a:t>
            </a:fld>
            <a:endParaRPr lang="en-US"/>
          </a:p>
        </p:txBody>
      </p:sp>
      <p:sp>
        <p:nvSpPr>
          <p:cNvPr id="6" name="Chỗ dành sẵn cho Chân trang 5">
            <a:extLst>
              <a:ext uri="{FF2B5EF4-FFF2-40B4-BE49-F238E27FC236}">
                <a16:creationId xmlns:a16="http://schemas.microsoft.com/office/drawing/2014/main" id="{D0930A0D-D667-DBB7-4880-B5EEEB9FB77D}"/>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3C2A1757-32F8-4F3D-351A-85456D6FDA31}"/>
              </a:ext>
            </a:extLst>
          </p:cNvPr>
          <p:cNvSpPr>
            <a:spLocks noGrp="1"/>
          </p:cNvSpPr>
          <p:nvPr>
            <p:ph type="sldNum" sz="quarter" idx="12"/>
          </p:nvPr>
        </p:nvSpPr>
        <p:spPr/>
        <p:txBody>
          <a:bodyPr/>
          <a:lstStyle/>
          <a:p>
            <a:fld id="{36937BA1-F1A1-43BD-B270-26636426D7D7}" type="slidenum">
              <a:rPr lang="en-US" smtClean="0"/>
              <a:t>‹#›</a:t>
            </a:fld>
            <a:endParaRPr lang="en-US"/>
          </a:p>
        </p:txBody>
      </p:sp>
    </p:spTree>
    <p:extLst>
      <p:ext uri="{BB962C8B-B14F-4D97-AF65-F5344CB8AC3E}">
        <p14:creationId xmlns:p14="http://schemas.microsoft.com/office/powerpoint/2010/main" val="3969835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01117AA3-2FA7-ACEE-404C-301E14DA95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BFC6A97D-235D-1BD2-95A7-A14C05235A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449156B6-C09B-79DC-45B6-39BBE5A297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F56AB24-EA5D-4DC7-8C80-7A8593FE8B69}" type="datetimeFigureOut">
              <a:rPr lang="en-US" smtClean="0"/>
              <a:t>7/20/2025</a:t>
            </a:fld>
            <a:endParaRPr lang="en-US"/>
          </a:p>
        </p:txBody>
      </p:sp>
      <p:sp>
        <p:nvSpPr>
          <p:cNvPr id="5" name="Chỗ dành sẵn cho Chân trang 4">
            <a:extLst>
              <a:ext uri="{FF2B5EF4-FFF2-40B4-BE49-F238E27FC236}">
                <a16:creationId xmlns:a16="http://schemas.microsoft.com/office/drawing/2014/main" id="{D322D743-5933-FFB7-263B-5DF7817F82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Chỗ dành sẵn cho Số hiệu Bản chiếu 5">
            <a:extLst>
              <a:ext uri="{FF2B5EF4-FFF2-40B4-BE49-F238E27FC236}">
                <a16:creationId xmlns:a16="http://schemas.microsoft.com/office/drawing/2014/main" id="{8523606C-9607-7135-A03E-24146248D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6937BA1-F1A1-43BD-B270-26636426D7D7}" type="slidenum">
              <a:rPr lang="en-US" smtClean="0"/>
              <a:t>‹#›</a:t>
            </a:fld>
            <a:endParaRPr lang="en-US"/>
          </a:p>
        </p:txBody>
      </p:sp>
    </p:spTree>
    <p:extLst>
      <p:ext uri="{BB962C8B-B14F-4D97-AF65-F5344CB8AC3E}">
        <p14:creationId xmlns:p14="http://schemas.microsoft.com/office/powerpoint/2010/main" val="2357192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êu đề 1">
            <a:extLst>
              <a:ext uri="{FF2B5EF4-FFF2-40B4-BE49-F238E27FC236}">
                <a16:creationId xmlns:a16="http://schemas.microsoft.com/office/drawing/2014/main" id="{2F95C3A6-D87B-5D10-7FF5-94FB2FEF5451}"/>
              </a:ext>
            </a:extLst>
          </p:cNvPr>
          <p:cNvSpPr>
            <a:spLocks noGrp="1"/>
          </p:cNvSpPr>
          <p:nvPr>
            <p:ph type="ctrTitle"/>
          </p:nvPr>
        </p:nvSpPr>
        <p:spPr>
          <a:xfrm>
            <a:off x="3502731" y="1542402"/>
            <a:ext cx="5186842" cy="2387918"/>
          </a:xfrm>
        </p:spPr>
        <p:txBody>
          <a:bodyPr anchor="b">
            <a:normAutofit fontScale="90000"/>
          </a:bodyPr>
          <a:lstStyle/>
          <a:p>
            <a:r>
              <a:rPr lang="en-US" sz="5200" b="1" dirty="0">
                <a:solidFill>
                  <a:schemeClr val="tx2"/>
                </a:solidFill>
              </a:rPr>
              <a:t>Project: Building a CV Information Extraction Tool with LLMs</a:t>
            </a:r>
          </a:p>
        </p:txBody>
      </p:sp>
      <p:sp>
        <p:nvSpPr>
          <p:cNvPr id="3" name="Tiêu đề phụ 2">
            <a:extLst>
              <a:ext uri="{FF2B5EF4-FFF2-40B4-BE49-F238E27FC236}">
                <a16:creationId xmlns:a16="http://schemas.microsoft.com/office/drawing/2014/main" id="{340B8DD1-03B8-B460-1C65-BCB419A6BEC8}"/>
              </a:ext>
            </a:extLst>
          </p:cNvPr>
          <p:cNvSpPr>
            <a:spLocks noGrp="1"/>
          </p:cNvSpPr>
          <p:nvPr>
            <p:ph type="subTitle" idx="1"/>
          </p:nvPr>
        </p:nvSpPr>
        <p:spPr>
          <a:xfrm>
            <a:off x="3502135" y="4001587"/>
            <a:ext cx="5188034" cy="1092927"/>
          </a:xfrm>
        </p:spPr>
        <p:txBody>
          <a:bodyPr>
            <a:normAutofit/>
          </a:bodyPr>
          <a:lstStyle/>
          <a:p>
            <a:r>
              <a:rPr lang="en-US" sz="2000" dirty="0">
                <a:solidFill>
                  <a:schemeClr val="tx2"/>
                </a:solidFill>
              </a:rPr>
              <a:t>An Intelligent Pipeline to Turn Unstructured CVs into Valuable Data</a:t>
            </a:r>
          </a:p>
          <a:p>
            <a:r>
              <a:rPr lang="en-US" sz="2000" dirty="0">
                <a:solidFill>
                  <a:schemeClr val="tx2"/>
                </a:solidFill>
              </a:rPr>
              <a:t>Khoa Dang Le</a:t>
            </a:r>
          </a:p>
        </p:txBody>
      </p:sp>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4794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par>
                                <p:cTn id="16" presetID="42" presetClass="entr" presetSubtype="0" fill="hold" grpId="1" nodeType="withEffect">
                                  <p:stCondLst>
                                    <p:cond delay="250"/>
                                  </p:stCondLst>
                                  <p:iterate>
                                    <p:tmPct val="10000"/>
                                  </p:iterate>
                                  <p:childTnLst>
                                    <p:set>
                                      <p:cBhvr>
                                        <p:cTn id="17" dur="1" fill="hold">
                                          <p:stCondLst>
                                            <p:cond delay="0"/>
                                          </p:stCondLst>
                                        </p:cTn>
                                        <p:tgtEl>
                                          <p:spTgt spid="3"/>
                                        </p:tgtEl>
                                        <p:attrNameLst>
                                          <p:attrName>style.visibility</p:attrName>
                                        </p:attrNameLst>
                                      </p:cBhvr>
                                      <p:to>
                                        <p:strVal val="visible"/>
                                      </p:to>
                                    </p:set>
                                    <p:animEffect transition="in" filter="fade">
                                      <p:cBhvr>
                                        <p:cTn id="18" dur="250"/>
                                        <p:tgtEl>
                                          <p:spTgt spid="3"/>
                                        </p:tgtEl>
                                      </p:cBhvr>
                                    </p:animEffect>
                                    <p:anim calcmode="lin" valueType="num">
                                      <p:cBhvr>
                                        <p:cTn id="19" dur="250" fill="hold"/>
                                        <p:tgtEl>
                                          <p:spTgt spid="3"/>
                                        </p:tgtEl>
                                        <p:attrNameLst>
                                          <p:attrName>ppt_x</p:attrName>
                                        </p:attrNameLst>
                                      </p:cBhvr>
                                      <p:tavLst>
                                        <p:tav tm="0">
                                          <p:val>
                                            <p:strVal val="#ppt_x"/>
                                          </p:val>
                                        </p:tav>
                                        <p:tav tm="100000">
                                          <p:val>
                                            <p:strVal val="#ppt_x"/>
                                          </p:val>
                                        </p:tav>
                                      </p:tavLst>
                                    </p:anim>
                                    <p:anim calcmode="lin" valueType="num">
                                      <p:cBhvr>
                                        <p:cTn id="20"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3E6A885-81F8-4241-CCF2-AD744F11BF8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A43D7D-BDEB-9CCB-6F60-6125B278C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7E366AC-3CFA-A938-89E2-659F352BC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AB5C834C-ADE0-1A3A-BFD9-8B24410B2A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5143DC2C-B80F-2176-1D6F-937B2A401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B7D77F0-E37F-EFA4-9DCE-29A744F75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ABB6F9B6-CF78-D63D-4B39-A35681F71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CAB24574-E4FB-A0A6-3BE5-078ACA3D11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7D67D43-771D-D621-FB15-C502E38726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êu đề 1">
            <a:extLst>
              <a:ext uri="{FF2B5EF4-FFF2-40B4-BE49-F238E27FC236}">
                <a16:creationId xmlns:a16="http://schemas.microsoft.com/office/drawing/2014/main" id="{F8E95AF0-DF0C-84C2-2BFA-D49FF6163C82}"/>
              </a:ext>
            </a:extLst>
          </p:cNvPr>
          <p:cNvSpPr>
            <a:spLocks noGrp="1"/>
          </p:cNvSpPr>
          <p:nvPr>
            <p:ph type="title"/>
          </p:nvPr>
        </p:nvSpPr>
        <p:spPr>
          <a:xfrm>
            <a:off x="804672" y="2053641"/>
            <a:ext cx="3669161" cy="2760098"/>
          </a:xfrm>
        </p:spPr>
        <p:txBody>
          <a:bodyPr>
            <a:normAutofit/>
          </a:bodyPr>
          <a:lstStyle/>
          <a:p>
            <a:r>
              <a:rPr lang="en-US" sz="4000" dirty="0"/>
              <a:t>Technology Stack</a:t>
            </a:r>
            <a:endParaRPr lang="en-US" sz="4000" dirty="0">
              <a:solidFill>
                <a:schemeClr val="tx2"/>
              </a:solidFill>
            </a:endParaRPr>
          </a:p>
        </p:txBody>
      </p:sp>
      <p:sp>
        <p:nvSpPr>
          <p:cNvPr id="5" name="Rectangle 3">
            <a:extLst>
              <a:ext uri="{FF2B5EF4-FFF2-40B4-BE49-F238E27FC236}">
                <a16:creationId xmlns:a16="http://schemas.microsoft.com/office/drawing/2014/main" id="{62307733-0DAE-9BC7-D8B8-063FD24C6E2D}"/>
              </a:ext>
            </a:extLst>
          </p:cNvPr>
          <p:cNvSpPr>
            <a:spLocks noGrp="1" noChangeArrowheads="1"/>
          </p:cNvSpPr>
          <p:nvPr>
            <p:ph idx="1"/>
          </p:nvPr>
        </p:nvSpPr>
        <p:spPr bwMode="auto">
          <a:xfrm>
            <a:off x="6091238" y="2539931"/>
            <a:ext cx="571342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ptos (Thân)"/>
              </a:rPr>
              <a:t>Language:</a:t>
            </a:r>
            <a:r>
              <a:rPr kumimoji="0" lang="en-US" altLang="en-US" sz="1800" b="0" i="0" u="none" strike="noStrike" cap="none" normalizeH="0" baseline="0" dirty="0">
                <a:ln>
                  <a:noFill/>
                </a:ln>
                <a:solidFill>
                  <a:schemeClr val="tx1"/>
                </a:solidFill>
                <a:effectLst/>
                <a:latin typeface="Aptos (Thân)"/>
              </a:rPr>
              <a:t> Python 3.x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ptos (Thân)"/>
              </a:rPr>
              <a:t>Orchestration Framework:</a:t>
            </a:r>
            <a:r>
              <a:rPr kumimoji="0" lang="en-US" altLang="en-US" sz="1800" b="0" i="0" u="none" strike="noStrike" cap="none" normalizeH="0" baseline="0" dirty="0">
                <a:ln>
                  <a:noFill/>
                </a:ln>
                <a:solidFill>
                  <a:schemeClr val="tx1"/>
                </a:solidFill>
                <a:effectLst/>
                <a:latin typeface="Aptos (Thân)"/>
              </a:rPr>
              <a:t> </a:t>
            </a:r>
            <a:r>
              <a:rPr kumimoji="0" lang="en-US" altLang="en-US" sz="1800" b="0" i="0" u="none" strike="noStrike" cap="none" normalizeH="0" baseline="0" dirty="0" err="1">
                <a:ln>
                  <a:noFill/>
                </a:ln>
                <a:solidFill>
                  <a:schemeClr val="tx1"/>
                </a:solidFill>
                <a:effectLst/>
                <a:latin typeface="Aptos (Thân)"/>
              </a:rPr>
              <a:t>LangGraph</a:t>
            </a:r>
            <a:endParaRPr kumimoji="0" lang="en-US" altLang="en-US" sz="1800" b="0" i="0" u="none" strike="noStrike" cap="none" normalizeH="0" baseline="0" dirty="0">
              <a:ln>
                <a:noFill/>
              </a:ln>
              <a:solidFill>
                <a:schemeClr val="tx1"/>
              </a:solidFill>
              <a:effectLst/>
              <a:latin typeface="Aptos (Thân)"/>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ptos (Thân)"/>
              </a:rPr>
              <a:t>Large Language Model (LLM):</a:t>
            </a:r>
            <a:r>
              <a:rPr kumimoji="0" lang="en-US" altLang="en-US" sz="1800" b="0" i="0" u="none" strike="noStrike" cap="none" normalizeH="0" baseline="0" dirty="0">
                <a:ln>
                  <a:noFill/>
                </a:ln>
                <a:solidFill>
                  <a:schemeClr val="tx1"/>
                </a:solidFill>
                <a:effectLst/>
                <a:latin typeface="Aptos (Thân)"/>
              </a:rPr>
              <a:t> Google Gemini 1.5 flash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ptos (Thân)"/>
              </a:rPr>
              <a:t>PDF Processing:</a:t>
            </a:r>
            <a:r>
              <a:rPr kumimoji="0" lang="en-US" altLang="en-US" sz="1800" b="0" i="0" u="none" strike="noStrike" cap="none" normalizeH="0" baseline="0" dirty="0">
                <a:ln>
                  <a:noFill/>
                </a:ln>
                <a:solidFill>
                  <a:schemeClr val="tx1"/>
                </a:solidFill>
                <a:effectLst/>
                <a:latin typeface="Aptos (Thân)"/>
              </a:rPr>
              <a:t> PyPDF2, pdf2image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ptos (Thân)"/>
              </a:rPr>
              <a:t>Optical Character Recognition (OCR):</a:t>
            </a:r>
            <a:r>
              <a:rPr kumimoji="0" lang="en-US" altLang="en-US" sz="1800" b="0" i="0" u="none" strike="noStrike" cap="none" normalizeH="0" baseline="0" dirty="0">
                <a:ln>
                  <a:noFill/>
                </a:ln>
                <a:solidFill>
                  <a:schemeClr val="tx1"/>
                </a:solidFill>
                <a:effectLst/>
                <a:latin typeface="Aptos (Thân)"/>
              </a:rPr>
              <a:t> Tesseract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ptos (Thân)"/>
              </a:rPr>
              <a:t>Other Libraries:</a:t>
            </a:r>
            <a:r>
              <a:rPr kumimoji="0" lang="en-US" altLang="en-US" sz="1800" b="0" i="0" u="none" strike="noStrike" cap="none" normalizeH="0" baseline="0" dirty="0">
                <a:ln>
                  <a:noFill/>
                </a:ln>
                <a:solidFill>
                  <a:schemeClr val="tx1"/>
                </a:solidFill>
                <a:effectLst/>
                <a:latin typeface="Aptos (Thân)"/>
              </a:rPr>
              <a:t> JSON, Regex, </a:t>
            </a:r>
            <a:r>
              <a:rPr kumimoji="0" lang="en-US" altLang="en-US" sz="1800" b="0" i="0" u="none" strike="noStrike" cap="none" normalizeH="0" baseline="0" dirty="0" err="1">
                <a:ln>
                  <a:noFill/>
                </a:ln>
                <a:solidFill>
                  <a:schemeClr val="tx1"/>
                </a:solidFill>
                <a:effectLst/>
                <a:latin typeface="Aptos (Thân)"/>
              </a:rPr>
              <a:t>Pathlib</a:t>
            </a:r>
            <a:endParaRPr kumimoji="0" lang="en-US" altLang="en-US" sz="1800" b="0" i="0" u="none" strike="noStrike" cap="none" normalizeH="0" baseline="0" dirty="0">
              <a:ln>
                <a:noFill/>
              </a:ln>
              <a:solidFill>
                <a:schemeClr val="tx1"/>
              </a:solidFill>
              <a:effectLst/>
              <a:latin typeface="Aptos (Thân)"/>
            </a:endParaRPr>
          </a:p>
        </p:txBody>
      </p:sp>
    </p:spTree>
    <p:extLst>
      <p:ext uri="{BB962C8B-B14F-4D97-AF65-F5344CB8AC3E}">
        <p14:creationId xmlns:p14="http://schemas.microsoft.com/office/powerpoint/2010/main" val="3957036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35D2F1-86B5-2ADD-5B0F-01EB7EA7CB6E}"/>
            </a:ext>
          </a:extLst>
        </p:cNvPr>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E90B36BF-9A53-396C-5ACC-5C32A4E26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07D6DEE4-76A8-CE73-F959-C2C4D5CE5B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51" name="Group 50">
            <a:extLst>
              <a:ext uri="{FF2B5EF4-FFF2-40B4-BE49-F238E27FC236}">
                <a16:creationId xmlns:a16="http://schemas.microsoft.com/office/drawing/2014/main" id="{6C6E693B-21E7-D339-9B84-86114C4BCB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52" name="Freeform: Shape 51">
              <a:extLst>
                <a:ext uri="{FF2B5EF4-FFF2-40B4-BE49-F238E27FC236}">
                  <a16:creationId xmlns:a16="http://schemas.microsoft.com/office/drawing/2014/main" id="{3CEA5875-1309-3981-0E84-9F354E4073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3" name="Freeform: Shape 52">
              <a:extLst>
                <a:ext uri="{FF2B5EF4-FFF2-40B4-BE49-F238E27FC236}">
                  <a16:creationId xmlns:a16="http://schemas.microsoft.com/office/drawing/2014/main" id="{53C39D4A-0816-F295-EBED-3CE188672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4" name="Freeform: Shape 53">
              <a:extLst>
                <a:ext uri="{FF2B5EF4-FFF2-40B4-BE49-F238E27FC236}">
                  <a16:creationId xmlns:a16="http://schemas.microsoft.com/office/drawing/2014/main" id="{8073452C-4E73-81AA-82BC-7108888BB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5" name="Freeform: Shape 54">
              <a:extLst>
                <a:ext uri="{FF2B5EF4-FFF2-40B4-BE49-F238E27FC236}">
                  <a16:creationId xmlns:a16="http://schemas.microsoft.com/office/drawing/2014/main" id="{856E00BD-E0C8-0ACF-B131-E3BE38388A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56BCB561-F2F5-86C9-2301-10B7CA2A8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121422C-AFF7-3EAC-41E8-218DDCBAB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8" name="Freeform: Shape 57">
              <a:extLst>
                <a:ext uri="{FF2B5EF4-FFF2-40B4-BE49-F238E27FC236}">
                  <a16:creationId xmlns:a16="http://schemas.microsoft.com/office/drawing/2014/main" id="{085157D6-2F85-E713-B80C-D34170563B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êu đề 1">
            <a:extLst>
              <a:ext uri="{FF2B5EF4-FFF2-40B4-BE49-F238E27FC236}">
                <a16:creationId xmlns:a16="http://schemas.microsoft.com/office/drawing/2014/main" id="{91A1B540-FAAA-ECD0-2CB4-E4452EC37AEA}"/>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5200" dirty="0">
                <a:solidFill>
                  <a:schemeClr val="tx2"/>
                </a:solidFill>
              </a:rPr>
              <a:t>Conclusion</a:t>
            </a:r>
          </a:p>
        </p:txBody>
      </p:sp>
    </p:spTree>
    <p:extLst>
      <p:ext uri="{BB962C8B-B14F-4D97-AF65-F5344CB8AC3E}">
        <p14:creationId xmlns:p14="http://schemas.microsoft.com/office/powerpoint/2010/main" val="11378462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7EF6CEC-0F03-7C86-3E26-D7A628BC472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D312186-53B7-5899-C6A0-398C800885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7878CB-30FB-5145-60BF-7389586628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C624D32-47B8-7AAF-96B8-F63D65C8F1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DA2DC260-2352-D214-0AA7-0F520A012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4DE49679-4361-63E2-6861-CC1F3BD8D7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76A937F7-8906-C16D-6C6E-0C80DA813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DF4DFC4-AC1E-1212-96AE-97D1F1DD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5506C71F-E012-3B0B-9DA2-A852DFA565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êu đề 1">
            <a:extLst>
              <a:ext uri="{FF2B5EF4-FFF2-40B4-BE49-F238E27FC236}">
                <a16:creationId xmlns:a16="http://schemas.microsoft.com/office/drawing/2014/main" id="{04FE881B-D19B-730E-0DE4-EEF8621D6053}"/>
              </a:ext>
            </a:extLst>
          </p:cNvPr>
          <p:cNvSpPr>
            <a:spLocks noGrp="1"/>
          </p:cNvSpPr>
          <p:nvPr>
            <p:ph type="title"/>
          </p:nvPr>
        </p:nvSpPr>
        <p:spPr>
          <a:xfrm>
            <a:off x="804672" y="2053641"/>
            <a:ext cx="3669161" cy="2760098"/>
          </a:xfrm>
        </p:spPr>
        <p:txBody>
          <a:bodyPr>
            <a:normAutofit/>
          </a:bodyPr>
          <a:lstStyle/>
          <a:p>
            <a:r>
              <a:rPr lang="en-US" sz="4000" dirty="0"/>
              <a:t>Future Development Roadmap</a:t>
            </a:r>
            <a:endParaRPr lang="en-US" sz="4000" dirty="0">
              <a:solidFill>
                <a:schemeClr val="tx2"/>
              </a:solidFill>
            </a:endParaRPr>
          </a:p>
        </p:txBody>
      </p:sp>
      <p:sp>
        <p:nvSpPr>
          <p:cNvPr id="4" name="Rectangle 2">
            <a:extLst>
              <a:ext uri="{FF2B5EF4-FFF2-40B4-BE49-F238E27FC236}">
                <a16:creationId xmlns:a16="http://schemas.microsoft.com/office/drawing/2014/main" id="{8B7F57E0-F8FA-13A8-F4D9-27FB60EF1B8F}"/>
              </a:ext>
            </a:extLst>
          </p:cNvPr>
          <p:cNvSpPr>
            <a:spLocks noGrp="1" noChangeArrowheads="1"/>
          </p:cNvSpPr>
          <p:nvPr>
            <p:ph idx="1"/>
          </p:nvPr>
        </p:nvSpPr>
        <p:spPr bwMode="auto">
          <a:xfrm>
            <a:off x="6004156" y="889845"/>
            <a:ext cx="5822088"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Utilize Multi-modal Models: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Integrate models like Gemini Pro Vision to directly "see" the PDF layout, eliminating the OCR step and understanding complex structures (columns, tables).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Model Fine-tuning: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Train an LLM on a large dataset of (CV, JSON) pairs to dramatically increase accuracy and reduce reliance on the correction loop.</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Human-in-the-loop System: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Build a simple user interface to allow users to review and correct errors. This data will be used to fine-tune the model in the future.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Flexible Retry Strategy: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Instead of a fixed number of retries, the system will automatically stop if the LLM's output does not improve between attempts.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3409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06741D-B08C-EF1B-F733-45CB738F7BF0}"/>
            </a:ext>
          </a:extLst>
        </p:cNvPr>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0CB0AAB5-A193-B8C3-3154-241207A52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25E0726B-AB04-988D-7185-202551006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51" name="Group 50">
            <a:extLst>
              <a:ext uri="{FF2B5EF4-FFF2-40B4-BE49-F238E27FC236}">
                <a16:creationId xmlns:a16="http://schemas.microsoft.com/office/drawing/2014/main" id="{BD5C6035-9898-9D7E-C9BB-4A32DB3115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52" name="Freeform: Shape 51">
              <a:extLst>
                <a:ext uri="{FF2B5EF4-FFF2-40B4-BE49-F238E27FC236}">
                  <a16:creationId xmlns:a16="http://schemas.microsoft.com/office/drawing/2014/main" id="{E4600198-712C-3DBC-6736-BACD08C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3" name="Freeform: Shape 52">
              <a:extLst>
                <a:ext uri="{FF2B5EF4-FFF2-40B4-BE49-F238E27FC236}">
                  <a16:creationId xmlns:a16="http://schemas.microsoft.com/office/drawing/2014/main" id="{30E6ED2B-65C1-D965-3D15-752E3AF34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4" name="Freeform: Shape 53">
              <a:extLst>
                <a:ext uri="{FF2B5EF4-FFF2-40B4-BE49-F238E27FC236}">
                  <a16:creationId xmlns:a16="http://schemas.microsoft.com/office/drawing/2014/main" id="{B07BD3E1-4E17-316F-9852-808E8C1BDB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5" name="Freeform: Shape 54">
              <a:extLst>
                <a:ext uri="{FF2B5EF4-FFF2-40B4-BE49-F238E27FC236}">
                  <a16:creationId xmlns:a16="http://schemas.microsoft.com/office/drawing/2014/main" id="{2593E739-DF21-2436-A113-EF8DF07FA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4FAF448B-60E9-3A8F-1008-43F4A82FB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5A0DE0AD-1547-B973-0487-5D6F112D6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8" name="Freeform: Shape 57">
              <a:extLst>
                <a:ext uri="{FF2B5EF4-FFF2-40B4-BE49-F238E27FC236}">
                  <a16:creationId xmlns:a16="http://schemas.microsoft.com/office/drawing/2014/main" id="{97B073D6-79A8-736C-E74C-0A153FF9B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êu đề 1">
            <a:extLst>
              <a:ext uri="{FF2B5EF4-FFF2-40B4-BE49-F238E27FC236}">
                <a16:creationId xmlns:a16="http://schemas.microsoft.com/office/drawing/2014/main" id="{AB091BBD-4079-2BD3-7FBC-E6AF6289366B}"/>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5200" dirty="0">
                <a:solidFill>
                  <a:schemeClr val="tx2"/>
                </a:solidFill>
              </a:rPr>
              <a:t>THANK YOU</a:t>
            </a:r>
          </a:p>
        </p:txBody>
      </p:sp>
    </p:spTree>
    <p:extLst>
      <p:ext uri="{BB962C8B-B14F-4D97-AF65-F5344CB8AC3E}">
        <p14:creationId xmlns:p14="http://schemas.microsoft.com/office/powerpoint/2010/main" val="29827253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êu đề 1">
            <a:extLst>
              <a:ext uri="{FF2B5EF4-FFF2-40B4-BE49-F238E27FC236}">
                <a16:creationId xmlns:a16="http://schemas.microsoft.com/office/drawing/2014/main" id="{7EF92CAB-3AAA-4A77-AAA4-555074908867}"/>
              </a:ext>
            </a:extLst>
          </p:cNvPr>
          <p:cNvSpPr>
            <a:spLocks noGrp="1"/>
          </p:cNvSpPr>
          <p:nvPr>
            <p:ph type="title"/>
          </p:nvPr>
        </p:nvSpPr>
        <p:spPr>
          <a:xfrm>
            <a:off x="640080" y="1243013"/>
            <a:ext cx="3855720" cy="4371974"/>
          </a:xfrm>
        </p:spPr>
        <p:txBody>
          <a:bodyPr vert="horz" lIns="91440" tIns="45720" rIns="91440" bIns="45720" rtlCol="0" anchor="ctr">
            <a:normAutofit/>
          </a:bodyPr>
          <a:lstStyle/>
          <a:p>
            <a:r>
              <a:rPr lang="en-US" sz="3600" kern="1200">
                <a:solidFill>
                  <a:schemeClr val="tx2"/>
                </a:solidFill>
                <a:latin typeface="+mj-lt"/>
                <a:ea typeface="+mj-ea"/>
                <a:cs typeface="+mj-cs"/>
              </a:rPr>
              <a:t>Discussion Agenda</a:t>
            </a:r>
          </a:p>
        </p:txBody>
      </p:sp>
      <p:sp>
        <p:nvSpPr>
          <p:cNvPr id="3" name="Chỗ dành sẵn cho Nội dung 2">
            <a:extLst>
              <a:ext uri="{FF2B5EF4-FFF2-40B4-BE49-F238E27FC236}">
                <a16:creationId xmlns:a16="http://schemas.microsoft.com/office/drawing/2014/main" id="{058B325E-80FA-8BF7-2062-51C81C032377}"/>
              </a:ext>
            </a:extLst>
          </p:cNvPr>
          <p:cNvSpPr>
            <a:spLocks noGrp="1"/>
          </p:cNvSpPr>
          <p:nvPr>
            <p:ph sz="quarter" idx="13"/>
            <p:extLst>
              <p:ext uri="{E7BDC344-281C-4309-B0C6-D0EE65EED2A8}">
                <p202:designPr xmlns:p202="http://schemas.microsoft.com/office/powerpoint/2020/02/main">
                  <p202:designTagLst>
                    <p202:designTag name="ARCH:1:CLS" val="BulletedText"/>
                  </p202:designTagLst>
                </p202:designPr>
              </p:ext>
            </p:extLst>
          </p:nvPr>
        </p:nvSpPr>
        <p:spPr>
          <a:xfrm>
            <a:off x="6172200" y="804672"/>
            <a:ext cx="5221224" cy="5230368"/>
          </a:xfrm>
        </p:spPr>
        <p:txBody>
          <a:bodyPr vert="horz" lIns="91440" tIns="45720" rIns="91440" bIns="45720" rtlCol="0" anchor="ctr">
            <a:normAutofit/>
          </a:bodyPr>
          <a:lstStyle/>
          <a:p>
            <a:pPr indent="-228600">
              <a:buFont typeface="Arial" panose="020B0604020202020204" pitchFamily="34" charset="0"/>
              <a:buChar char="•"/>
            </a:pPr>
            <a:r>
              <a:rPr lang="en-US" sz="1800" dirty="0">
                <a:solidFill>
                  <a:schemeClr val="tx2"/>
                </a:solidFill>
              </a:rPr>
              <a:t>Overview</a:t>
            </a:r>
          </a:p>
          <a:p>
            <a:pPr indent="-228600">
              <a:buFont typeface="Arial" panose="020B0604020202020204" pitchFamily="34" charset="0"/>
              <a:buChar char="•"/>
            </a:pPr>
            <a:r>
              <a:rPr lang="en-US" sz="1800" dirty="0"/>
              <a:t>How it work</a:t>
            </a:r>
            <a:endParaRPr lang="en-US" sz="1800" dirty="0">
              <a:solidFill>
                <a:schemeClr val="tx2"/>
              </a:solidFill>
            </a:endParaRPr>
          </a:p>
          <a:p>
            <a:pPr indent="-228600">
              <a:buFont typeface="Arial" panose="020B0604020202020204" pitchFamily="34" charset="0"/>
              <a:buChar char="•"/>
            </a:pPr>
            <a:r>
              <a:rPr lang="en-US" sz="1800" dirty="0"/>
              <a:t>Conclusion</a:t>
            </a:r>
            <a:endParaRPr lang="en-US" sz="1800" dirty="0">
              <a:solidFill>
                <a:schemeClr val="tx2"/>
              </a:solidFill>
            </a:endParaRPr>
          </a:p>
        </p:txBody>
      </p:sp>
    </p:spTree>
    <p:extLst>
      <p:ext uri="{BB962C8B-B14F-4D97-AF65-F5344CB8AC3E}">
        <p14:creationId xmlns:p14="http://schemas.microsoft.com/office/powerpoint/2010/main" val="40923095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36">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38">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55" name="Group 40">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56" name="Freeform: Shape 41">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42">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8" name="Freeform: Shape 43">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9" name="Freeform: Shape 44">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Freeform: Shape 45">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0" name="Freeform: Shape 46">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1" name="Freeform: Shape 47">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êu đề 1">
            <a:extLst>
              <a:ext uri="{FF2B5EF4-FFF2-40B4-BE49-F238E27FC236}">
                <a16:creationId xmlns:a16="http://schemas.microsoft.com/office/drawing/2014/main" id="{2AEF1845-251A-84BE-4AC7-5CA4E299593C}"/>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5200" kern="1200">
                <a:solidFill>
                  <a:schemeClr val="tx2"/>
                </a:solidFill>
                <a:latin typeface="+mj-lt"/>
                <a:ea typeface="+mj-ea"/>
                <a:cs typeface="+mj-cs"/>
              </a:rPr>
              <a:t>Overview</a:t>
            </a:r>
          </a:p>
        </p:txBody>
      </p:sp>
    </p:spTree>
    <p:extLst>
      <p:ext uri="{BB962C8B-B14F-4D97-AF65-F5344CB8AC3E}">
        <p14:creationId xmlns:p14="http://schemas.microsoft.com/office/powerpoint/2010/main" val="29612618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6D9E59-37DF-522C-3195-BD164B9C3C5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C6826D-D266-9D29-858A-316EBBE23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A0D1CF7-BDD8-44C8-1794-DE974FCD1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8CE7B13E-8C6E-B237-C583-EB8057F2EF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FCD8F247-5242-06DB-E91F-64AE140D9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83DD4AE-185D-9382-140D-A9C71EE32A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F08E49CF-6316-F79D-9A35-754CCB16EA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09F95C29-F29B-E2B9-A6C7-CFF79E090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EE4909A9-430F-B1FC-C705-E3EEB6100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êu đề 1">
            <a:extLst>
              <a:ext uri="{FF2B5EF4-FFF2-40B4-BE49-F238E27FC236}">
                <a16:creationId xmlns:a16="http://schemas.microsoft.com/office/drawing/2014/main" id="{C7348787-C065-5A5F-1D32-4C53FF5A201B}"/>
              </a:ext>
            </a:extLst>
          </p:cNvPr>
          <p:cNvSpPr>
            <a:spLocks noGrp="1"/>
          </p:cNvSpPr>
          <p:nvPr>
            <p:ph type="title"/>
          </p:nvPr>
        </p:nvSpPr>
        <p:spPr>
          <a:xfrm>
            <a:off x="804672" y="2053641"/>
            <a:ext cx="3669161" cy="2760098"/>
          </a:xfrm>
        </p:spPr>
        <p:txBody>
          <a:bodyPr>
            <a:normAutofit/>
          </a:bodyPr>
          <a:lstStyle/>
          <a:p>
            <a:r>
              <a:rPr lang="en-US" sz="4000" dirty="0"/>
              <a:t>The Problem</a:t>
            </a:r>
            <a:endParaRPr lang="en-US" sz="4000" dirty="0">
              <a:solidFill>
                <a:schemeClr val="tx2"/>
              </a:solidFill>
            </a:endParaRPr>
          </a:p>
        </p:txBody>
      </p:sp>
      <p:sp>
        <p:nvSpPr>
          <p:cNvPr id="24" name="Chỗ dành sẵn cho Nội dung 2">
            <a:extLst>
              <a:ext uri="{FF2B5EF4-FFF2-40B4-BE49-F238E27FC236}">
                <a16:creationId xmlns:a16="http://schemas.microsoft.com/office/drawing/2014/main" id="{8C8749FA-04E5-9C50-5C94-17AF4F60C01C}"/>
              </a:ext>
            </a:extLst>
          </p:cNvPr>
          <p:cNvSpPr>
            <a:spLocks noGrp="1"/>
          </p:cNvSpPr>
          <p:nvPr>
            <p:ph idx="1"/>
          </p:nvPr>
        </p:nvSpPr>
        <p:spPr>
          <a:xfrm>
            <a:off x="6090574" y="801866"/>
            <a:ext cx="5306084" cy="5230634"/>
          </a:xfrm>
          <a:noFill/>
          <a:ln>
            <a:noFill/>
          </a:ln>
        </p:spPr>
        <p:txBody>
          <a:bodyPr anchor="ctr">
            <a:normAutofit/>
          </a:bodyPr>
          <a:lstStyle/>
          <a:p>
            <a:pPr marL="0" indent="0">
              <a:buNone/>
            </a:pPr>
            <a:r>
              <a:rPr lang="en-US" sz="1800" b="1" dirty="0"/>
              <a:t>The Challenge of Unstructured CVs</a:t>
            </a:r>
          </a:p>
          <a:p>
            <a:r>
              <a:rPr lang="en-US" sz="1800" b="1" dirty="0"/>
              <a:t>Time-Consuming:</a:t>
            </a:r>
            <a:r>
              <a:rPr lang="en-US" sz="1800" dirty="0"/>
              <a:t> Manually screening and entering data from hundreds of CVs is slow and labor-intensive.</a:t>
            </a:r>
          </a:p>
          <a:p>
            <a:r>
              <a:rPr lang="en-US" sz="1800" b="1" dirty="0"/>
              <a:t>Prone to Errors:</a:t>
            </a:r>
            <a:r>
              <a:rPr lang="en-US" sz="1800" dirty="0"/>
              <a:t> Humans can easily make mistakes when copying information like emails, phone numbers, and experience details.</a:t>
            </a:r>
          </a:p>
          <a:p>
            <a:r>
              <a:rPr lang="en-US" sz="1800" b="1" dirty="0"/>
              <a:t>Diverse Formats:</a:t>
            </a:r>
            <a:r>
              <a:rPr lang="en-US" sz="1800" dirty="0"/>
              <a:t> Every CV has a unique layout (text-based PDFs, scanned PDFs, Word documents), which poses a challenge for traditional automated parsing systems.</a:t>
            </a:r>
          </a:p>
          <a:p>
            <a:r>
              <a:rPr lang="en-US" sz="1800" b="1" dirty="0"/>
              <a:t>Missed Opportunities:</a:t>
            </a:r>
            <a:r>
              <a:rPr lang="en-US" sz="1800" dirty="0"/>
              <a:t> Slow screening processes can lead to losing out on top candidates.</a:t>
            </a:r>
          </a:p>
          <a:p>
            <a:pPr marL="0" indent="0">
              <a:buNone/>
            </a:pPr>
            <a:r>
              <a:rPr lang="en-US" sz="1800" b="1" dirty="0"/>
              <a:t>Objective:</a:t>
            </a:r>
            <a:r>
              <a:rPr lang="en-US" sz="1800" dirty="0"/>
              <a:t> The need for an automated, accurate, and flexible solution.</a:t>
            </a:r>
          </a:p>
          <a:p>
            <a:pPr marL="0" indent="0">
              <a:buNone/>
            </a:pPr>
            <a:endParaRPr lang="en-US" sz="1800" dirty="0">
              <a:solidFill>
                <a:schemeClr val="tx2"/>
              </a:solidFill>
            </a:endParaRPr>
          </a:p>
        </p:txBody>
      </p:sp>
    </p:spTree>
    <p:extLst>
      <p:ext uri="{BB962C8B-B14F-4D97-AF65-F5344CB8AC3E}">
        <p14:creationId xmlns:p14="http://schemas.microsoft.com/office/powerpoint/2010/main" val="613078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êu đề 1">
            <a:extLst>
              <a:ext uri="{FF2B5EF4-FFF2-40B4-BE49-F238E27FC236}">
                <a16:creationId xmlns:a16="http://schemas.microsoft.com/office/drawing/2014/main" id="{51DBFE5C-E41C-E525-DA81-89BB4E3E50FC}"/>
              </a:ext>
            </a:extLst>
          </p:cNvPr>
          <p:cNvSpPr>
            <a:spLocks noGrp="1"/>
          </p:cNvSpPr>
          <p:nvPr>
            <p:ph type="title"/>
          </p:nvPr>
        </p:nvSpPr>
        <p:spPr>
          <a:xfrm>
            <a:off x="804672" y="2053641"/>
            <a:ext cx="3669161" cy="2760098"/>
          </a:xfrm>
        </p:spPr>
        <p:txBody>
          <a:bodyPr>
            <a:normAutofit/>
          </a:bodyPr>
          <a:lstStyle/>
          <a:p>
            <a:r>
              <a:rPr lang="en-US" sz="4000" dirty="0"/>
              <a:t>Our Solution</a:t>
            </a:r>
            <a:endParaRPr lang="en-US" sz="4000" dirty="0">
              <a:solidFill>
                <a:schemeClr val="tx2"/>
              </a:solidFill>
            </a:endParaRPr>
          </a:p>
        </p:txBody>
      </p:sp>
      <p:sp>
        <p:nvSpPr>
          <p:cNvPr id="24" name="Chỗ dành sẵn cho Nội dung 2">
            <a:extLst>
              <a:ext uri="{FF2B5EF4-FFF2-40B4-BE49-F238E27FC236}">
                <a16:creationId xmlns:a16="http://schemas.microsoft.com/office/drawing/2014/main" id="{3B6E865A-062D-C045-50A4-5EBC93EAF017}"/>
              </a:ext>
            </a:extLst>
          </p:cNvPr>
          <p:cNvSpPr>
            <a:spLocks noGrp="1"/>
          </p:cNvSpPr>
          <p:nvPr>
            <p:ph idx="1"/>
          </p:nvPr>
        </p:nvSpPr>
        <p:spPr>
          <a:xfrm>
            <a:off x="6090574" y="801866"/>
            <a:ext cx="5306084" cy="5230634"/>
          </a:xfrm>
          <a:noFill/>
          <a:ln>
            <a:noFill/>
          </a:ln>
        </p:spPr>
        <p:txBody>
          <a:bodyPr anchor="ctr">
            <a:normAutofit/>
          </a:bodyPr>
          <a:lstStyle/>
          <a:p>
            <a:pPr marL="0" indent="0">
              <a:buNone/>
            </a:pPr>
            <a:r>
              <a:rPr lang="en-US" sz="1800" b="1" dirty="0"/>
              <a:t>An Intelligent Extraction Tool</a:t>
            </a:r>
          </a:p>
          <a:p>
            <a:pPr marL="0" indent="0">
              <a:buNone/>
            </a:pPr>
            <a:r>
              <a:rPr lang="en-US" sz="1800" dirty="0"/>
              <a:t>We have built an automated tool capable of:</a:t>
            </a:r>
            <a:endParaRPr lang="en-US" dirty="0"/>
          </a:p>
          <a:p>
            <a:pPr>
              <a:buFont typeface="Arial" panose="020B0604020202020204" pitchFamily="34" charset="0"/>
              <a:buChar char="•"/>
            </a:pPr>
            <a:r>
              <a:rPr lang="en-US" sz="1800" b="1" dirty="0"/>
              <a:t>Reading and understanding</a:t>
            </a:r>
            <a:r>
              <a:rPr lang="en-US" sz="1800" dirty="0"/>
              <a:t> content from multiple CV formats (including scanned files).</a:t>
            </a:r>
          </a:p>
          <a:p>
            <a:pPr>
              <a:buFont typeface="Arial" panose="020B0604020202020204" pitchFamily="34" charset="0"/>
              <a:buChar char="•"/>
            </a:pPr>
            <a:r>
              <a:rPr lang="en-US" sz="1800" b="1" dirty="0"/>
              <a:t>Extracting</a:t>
            </a:r>
            <a:r>
              <a:rPr lang="en-US" sz="1800" dirty="0"/>
              <a:t> key information such as:</a:t>
            </a:r>
          </a:p>
          <a:p>
            <a:pPr marL="742950" lvl="1" indent="-285750">
              <a:buFont typeface="Arial" panose="020B0604020202020204" pitchFamily="34" charset="0"/>
              <a:buChar char="•"/>
            </a:pPr>
            <a:r>
              <a:rPr lang="en-US" sz="1800" dirty="0"/>
              <a:t>Personal Information (Name, Email, Phone)</a:t>
            </a:r>
          </a:p>
          <a:p>
            <a:pPr marL="742950" lvl="1" indent="-285750">
              <a:buFont typeface="Arial" panose="020B0604020202020204" pitchFamily="34" charset="0"/>
              <a:buChar char="•"/>
            </a:pPr>
            <a:r>
              <a:rPr lang="en-US" sz="1800" dirty="0"/>
              <a:t>Skills</a:t>
            </a:r>
          </a:p>
          <a:p>
            <a:pPr marL="742950" lvl="1" indent="-285750">
              <a:buFont typeface="Arial" panose="020B0604020202020204" pitchFamily="34" charset="0"/>
              <a:buChar char="•"/>
            </a:pPr>
            <a:r>
              <a:rPr lang="en-US" sz="1800" dirty="0"/>
              <a:t>Education</a:t>
            </a:r>
          </a:p>
          <a:p>
            <a:pPr marL="742950" lvl="1" indent="-285750">
              <a:buFont typeface="Arial" panose="020B0604020202020204" pitchFamily="34" charset="0"/>
              <a:buChar char="•"/>
            </a:pPr>
            <a:r>
              <a:rPr lang="en-US" sz="1800" dirty="0"/>
              <a:t>Work Experience</a:t>
            </a:r>
          </a:p>
          <a:p>
            <a:pPr marL="742950" lvl="1" indent="-285750">
              <a:buFont typeface="Arial" panose="020B0604020202020204" pitchFamily="34" charset="0"/>
              <a:buChar char="•"/>
            </a:pPr>
            <a:r>
              <a:rPr lang="en-US" sz="1800" dirty="0"/>
              <a:t>Certifications &amp; Languages</a:t>
            </a:r>
          </a:p>
          <a:p>
            <a:pPr>
              <a:buFont typeface="Arial" panose="020B0604020202020204" pitchFamily="34" charset="0"/>
              <a:buChar char="•"/>
            </a:pPr>
            <a:r>
              <a:rPr lang="en-US" sz="1800" b="1" dirty="0"/>
              <a:t>Converting</a:t>
            </a:r>
            <a:r>
              <a:rPr lang="en-US" sz="1800" dirty="0"/>
              <a:t> the data into a structured JSON format, ready for analysis.</a:t>
            </a:r>
          </a:p>
          <a:p>
            <a:pPr>
              <a:buFont typeface="Arial" panose="020B0604020202020204" pitchFamily="34" charset="0"/>
              <a:buChar char="•"/>
            </a:pPr>
            <a:r>
              <a:rPr lang="en-US" sz="1800" b="1" dirty="0"/>
              <a:t>Automatically correcting errors</a:t>
            </a:r>
            <a:r>
              <a:rPr lang="en-US" sz="1800" dirty="0"/>
              <a:t> to ensure the highest reliability.</a:t>
            </a:r>
          </a:p>
          <a:p>
            <a:pPr marL="0" indent="0">
              <a:buNone/>
            </a:pPr>
            <a:endParaRPr lang="en-US" sz="1800" dirty="0">
              <a:solidFill>
                <a:schemeClr val="tx2"/>
              </a:solidFill>
            </a:endParaRPr>
          </a:p>
        </p:txBody>
      </p:sp>
    </p:spTree>
    <p:extLst>
      <p:ext uri="{BB962C8B-B14F-4D97-AF65-F5344CB8AC3E}">
        <p14:creationId xmlns:p14="http://schemas.microsoft.com/office/powerpoint/2010/main" val="3858021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5711C65-9B21-68D5-FEB5-6DA86AF65D5B}"/>
            </a:ext>
          </a:extLst>
        </p:cNvPr>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51" name="Group 50">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52" name="Freeform: Shape 51">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3" name="Freeform: Shape 52">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4" name="Freeform: Shape 53">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5" name="Freeform: Shape 54">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8" name="Freeform: Shape 57">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êu đề 1">
            <a:extLst>
              <a:ext uri="{FF2B5EF4-FFF2-40B4-BE49-F238E27FC236}">
                <a16:creationId xmlns:a16="http://schemas.microsoft.com/office/drawing/2014/main" id="{128A24C1-D6D1-D086-FBDD-E28E77D2EEB0}"/>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5200" dirty="0">
                <a:solidFill>
                  <a:schemeClr val="tx2"/>
                </a:solidFill>
              </a:rPr>
              <a:t>How it work</a:t>
            </a:r>
          </a:p>
        </p:txBody>
      </p:sp>
    </p:spTree>
    <p:extLst>
      <p:ext uri="{BB962C8B-B14F-4D97-AF65-F5344CB8AC3E}">
        <p14:creationId xmlns:p14="http://schemas.microsoft.com/office/powerpoint/2010/main" val="13564979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DFF736F-2D3D-5C85-9EAF-330CD1E1CDF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D7B901-8278-B2AB-DF0C-9B753C535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B61B105-64D0-E834-288F-389ADC72D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2F51F68F-7645-AF38-9111-875893A615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9A207DCD-0752-9426-F358-537DA552B4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E4DFD46E-9F7F-DB33-8C8A-B2821E1A1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519B3033-EFDA-6F88-54E8-438694EE2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7301B95-A446-EFC2-ABED-47CB6034E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991CEC0-E014-497B-A73C-ED2FB9C8D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êu đề 1">
            <a:extLst>
              <a:ext uri="{FF2B5EF4-FFF2-40B4-BE49-F238E27FC236}">
                <a16:creationId xmlns:a16="http://schemas.microsoft.com/office/drawing/2014/main" id="{88389F70-A5DA-C59D-AAD4-76EC21504C3F}"/>
              </a:ext>
            </a:extLst>
          </p:cNvPr>
          <p:cNvSpPr>
            <a:spLocks noGrp="1"/>
          </p:cNvSpPr>
          <p:nvPr>
            <p:ph type="title"/>
          </p:nvPr>
        </p:nvSpPr>
        <p:spPr>
          <a:xfrm>
            <a:off x="804672" y="2053641"/>
            <a:ext cx="3669161" cy="2760098"/>
          </a:xfrm>
        </p:spPr>
        <p:txBody>
          <a:bodyPr>
            <a:normAutofit/>
          </a:bodyPr>
          <a:lstStyle/>
          <a:p>
            <a:r>
              <a:rPr lang="en-US" sz="4000" dirty="0"/>
              <a:t>System Architecture (</a:t>
            </a:r>
            <a:r>
              <a:rPr lang="en-US" sz="4000" dirty="0" err="1"/>
              <a:t>LangGraph</a:t>
            </a:r>
            <a:r>
              <a:rPr lang="en-US" sz="4000" dirty="0"/>
              <a:t>)</a:t>
            </a:r>
            <a:endParaRPr lang="en-US" sz="4000" dirty="0">
              <a:solidFill>
                <a:schemeClr val="tx2"/>
              </a:solidFill>
            </a:endParaRPr>
          </a:p>
        </p:txBody>
      </p:sp>
      <p:sp>
        <p:nvSpPr>
          <p:cNvPr id="24" name="Chỗ dành sẵn cho Nội dung 2">
            <a:extLst>
              <a:ext uri="{FF2B5EF4-FFF2-40B4-BE49-F238E27FC236}">
                <a16:creationId xmlns:a16="http://schemas.microsoft.com/office/drawing/2014/main" id="{4847656E-1B75-0F23-9861-0A1C4F59DFCB}"/>
              </a:ext>
            </a:extLst>
          </p:cNvPr>
          <p:cNvSpPr>
            <a:spLocks noGrp="1"/>
          </p:cNvSpPr>
          <p:nvPr>
            <p:ph idx="1"/>
          </p:nvPr>
        </p:nvSpPr>
        <p:spPr>
          <a:xfrm>
            <a:off x="6090574" y="801866"/>
            <a:ext cx="5306084" cy="5230634"/>
          </a:xfrm>
          <a:noFill/>
          <a:ln>
            <a:noFill/>
          </a:ln>
        </p:spPr>
        <p:txBody>
          <a:bodyPr anchor="ctr">
            <a:normAutofit/>
          </a:bodyPr>
          <a:lstStyle/>
          <a:p>
            <a:pPr marL="0" indent="0">
              <a:buNone/>
            </a:pPr>
            <a:r>
              <a:rPr lang="en-US" sz="1800" b="1" dirty="0"/>
              <a:t>An Intelligent Graph-Based Workflow</a:t>
            </a:r>
          </a:p>
          <a:p>
            <a:pPr marL="0" indent="0">
              <a:buNone/>
            </a:pPr>
            <a:r>
              <a:rPr lang="en-US" sz="1800" dirty="0"/>
              <a:t>Instead of a linear script, we use </a:t>
            </a:r>
            <a:r>
              <a:rPr lang="en-US" sz="1800" b="1" dirty="0" err="1"/>
              <a:t>LangGraph</a:t>
            </a:r>
            <a:r>
              <a:rPr lang="en-US" sz="1800" dirty="0"/>
              <a:t> to build a stateful processing pipeline:</a:t>
            </a:r>
          </a:p>
          <a:p>
            <a:r>
              <a:rPr lang="en-US" sz="1800" b="1" dirty="0"/>
              <a:t>Modular:</a:t>
            </a:r>
            <a:r>
              <a:rPr lang="en-US" sz="1800" dirty="0"/>
              <a:t> Each step (text extraction, LLM call, validation) is an independent "node," making it easy to manage and upgrade.</a:t>
            </a:r>
          </a:p>
          <a:p>
            <a:r>
              <a:rPr lang="en-US" sz="1800" b="1" dirty="0"/>
              <a:t>Robust &amp; Flexible:</a:t>
            </a:r>
            <a:r>
              <a:rPr lang="en-US" sz="1800" dirty="0"/>
              <a:t> Easily add new steps or change the logic.</a:t>
            </a:r>
          </a:p>
          <a:p>
            <a:r>
              <a:rPr lang="en-US" sz="1800" b="1" dirty="0"/>
              <a:t>Easy to Debug:</a:t>
            </a:r>
            <a:r>
              <a:rPr lang="en-US" sz="1800" dirty="0"/>
              <a:t> The state (data) can be traced through each step of the workflow.</a:t>
            </a:r>
          </a:p>
          <a:p>
            <a:r>
              <a:rPr lang="en-US" sz="1800" b="1" dirty="0"/>
              <a:t>Intelligent:</a:t>
            </a:r>
            <a:r>
              <a:rPr lang="en-US" sz="1800" dirty="0"/>
              <a:t> Enables the creation of </a:t>
            </a:r>
            <a:r>
              <a:rPr lang="en-US" sz="1800" b="1" dirty="0"/>
              <a:t>loops</a:t>
            </a:r>
            <a:r>
              <a:rPr lang="en-US" sz="1800" dirty="0"/>
              <a:t>, such as the "Self-Correction Loop."</a:t>
            </a:r>
          </a:p>
          <a:p>
            <a:pPr marL="0" indent="0">
              <a:buNone/>
            </a:pPr>
            <a:r>
              <a:rPr lang="en-US" sz="1800" b="1" dirty="0"/>
              <a:t>Main Workflow:</a:t>
            </a:r>
            <a:r>
              <a:rPr lang="en-US" sz="1800" dirty="0"/>
              <a:t> </a:t>
            </a:r>
          </a:p>
          <a:p>
            <a:pPr marL="0" indent="0">
              <a:buNone/>
            </a:pPr>
            <a:r>
              <a:rPr lang="en-US" sz="1800" dirty="0"/>
              <a:t>Start -&gt; Extract Text -&gt; Extract JSON -&gt; </a:t>
            </a:r>
            <a:r>
              <a:rPr lang="en-US" sz="1800" b="1" dirty="0"/>
              <a:t>Validate &amp; Correct</a:t>
            </a:r>
            <a:r>
              <a:rPr lang="en-US" sz="1800" dirty="0"/>
              <a:t> -&gt; End</a:t>
            </a:r>
          </a:p>
        </p:txBody>
      </p:sp>
    </p:spTree>
    <p:extLst>
      <p:ext uri="{BB962C8B-B14F-4D97-AF65-F5344CB8AC3E}">
        <p14:creationId xmlns:p14="http://schemas.microsoft.com/office/powerpoint/2010/main" val="184460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B06C11-25FD-018C-4BEC-8378C9B2259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280C1D-BAAE-2AB0-6161-8FDF39AA4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2B5D132-D411-4ED9-8C41-ADBD4594A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D3319E6-49AA-BF3F-4FA7-41006AA604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8CD97480-931B-5D2C-3EB7-70FBB597D9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89DF534-2A6C-A48F-5685-A80EA8B0A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7ED10CA-5FEA-EEC6-7D04-E57A2A936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BCEA3198-4B5C-6D7A-D473-A389FC455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51CFCBC1-7715-7CBE-CF71-857F9E80A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êu đề 1">
            <a:extLst>
              <a:ext uri="{FF2B5EF4-FFF2-40B4-BE49-F238E27FC236}">
                <a16:creationId xmlns:a16="http://schemas.microsoft.com/office/drawing/2014/main" id="{7908ABA2-5C3D-0DE1-B997-2F1DEB48ECAD}"/>
              </a:ext>
            </a:extLst>
          </p:cNvPr>
          <p:cNvSpPr>
            <a:spLocks noGrp="1"/>
          </p:cNvSpPr>
          <p:nvPr>
            <p:ph type="title"/>
          </p:nvPr>
        </p:nvSpPr>
        <p:spPr>
          <a:xfrm>
            <a:off x="804672" y="2053641"/>
            <a:ext cx="3669161" cy="2760098"/>
          </a:xfrm>
        </p:spPr>
        <p:txBody>
          <a:bodyPr>
            <a:normAutofit/>
          </a:bodyPr>
          <a:lstStyle/>
          <a:p>
            <a:r>
              <a:rPr lang="en-US" sz="4000" dirty="0"/>
              <a:t>The "Magic" Behind the Tool</a:t>
            </a:r>
            <a:endParaRPr lang="en-US" sz="4000" dirty="0">
              <a:solidFill>
                <a:schemeClr val="tx2"/>
              </a:solidFill>
            </a:endParaRPr>
          </a:p>
        </p:txBody>
      </p:sp>
      <p:sp>
        <p:nvSpPr>
          <p:cNvPr id="24" name="Chỗ dành sẵn cho Nội dung 2">
            <a:extLst>
              <a:ext uri="{FF2B5EF4-FFF2-40B4-BE49-F238E27FC236}">
                <a16:creationId xmlns:a16="http://schemas.microsoft.com/office/drawing/2014/main" id="{0E01AE19-74E2-3D35-4A76-86B67FF8855E}"/>
              </a:ext>
            </a:extLst>
          </p:cNvPr>
          <p:cNvSpPr>
            <a:spLocks noGrp="1"/>
          </p:cNvSpPr>
          <p:nvPr>
            <p:ph idx="1"/>
          </p:nvPr>
        </p:nvSpPr>
        <p:spPr>
          <a:xfrm>
            <a:off x="6090574" y="801866"/>
            <a:ext cx="5306084" cy="5230634"/>
          </a:xfrm>
          <a:noFill/>
          <a:ln>
            <a:noFill/>
          </a:ln>
        </p:spPr>
        <p:txBody>
          <a:bodyPr anchor="ctr">
            <a:normAutofit lnSpcReduction="10000"/>
          </a:bodyPr>
          <a:lstStyle/>
          <a:p>
            <a:pPr marL="0" indent="0">
              <a:buNone/>
            </a:pPr>
            <a:r>
              <a:rPr lang="en-US" sz="1800" b="1" dirty="0"/>
              <a:t>The Self-Correction Loop</a:t>
            </a:r>
          </a:p>
          <a:p>
            <a:pPr marL="0" indent="0">
              <a:buNone/>
            </a:pPr>
            <a:r>
              <a:rPr lang="en-US" sz="1800" dirty="0"/>
              <a:t>This is the core feature that makes the system superior:</a:t>
            </a:r>
          </a:p>
          <a:p>
            <a:pPr marL="342900" indent="-342900">
              <a:buFont typeface="+mj-lt"/>
              <a:buAutoNum type="arabicPeriod"/>
            </a:pPr>
            <a:r>
              <a:rPr lang="en-US" sz="1800" b="1" dirty="0"/>
              <a:t>First Extraction:</a:t>
            </a:r>
            <a:r>
              <a:rPr lang="en-US" sz="1800" dirty="0"/>
              <a:t> The LLM (Gemini 1.5 Flash) analyzes the CV and returns JSON data.</a:t>
            </a:r>
          </a:p>
          <a:p>
            <a:pPr marL="342900" indent="-342900">
              <a:buFont typeface="+mj-lt"/>
              <a:buAutoNum type="arabicPeriod"/>
            </a:pPr>
            <a:r>
              <a:rPr lang="en-US" sz="1800" b="1" dirty="0"/>
              <a:t>Automated Validation:</a:t>
            </a:r>
            <a:r>
              <a:rPr lang="en-US" sz="1800" dirty="0"/>
              <a:t> A logic layer checks this data (e.g., is the email format correct? Is "skills" a list?).</a:t>
            </a:r>
          </a:p>
          <a:p>
            <a:pPr marL="342900" indent="-342900">
              <a:buFont typeface="+mj-lt"/>
              <a:buAutoNum type="arabicPeriod"/>
            </a:pPr>
            <a:r>
              <a:rPr lang="en-US" sz="1800" b="1" dirty="0"/>
              <a:t>Error Detection:</a:t>
            </a:r>
            <a:r>
              <a:rPr lang="en-US" sz="1800" dirty="0"/>
              <a:t> If an error is detected, the system does not stop.</a:t>
            </a:r>
          </a:p>
          <a:p>
            <a:pPr marL="342900" indent="-342900">
              <a:buFont typeface="+mj-lt"/>
              <a:buAutoNum type="arabicPeriod"/>
            </a:pPr>
            <a:r>
              <a:rPr lang="en-US" sz="1800" b="1" dirty="0"/>
              <a:t>Re-prompt &amp; Correct:</a:t>
            </a:r>
            <a:r>
              <a:rPr lang="en-US" sz="1800" dirty="0"/>
              <a:t> The system creates a new prompt, sending it back to the LLM along with the </a:t>
            </a:r>
            <a:r>
              <a:rPr lang="en-US" sz="1800" b="1" dirty="0"/>
              <a:t>flawed data</a:t>
            </a:r>
            <a:r>
              <a:rPr lang="en-US" sz="1800" dirty="0"/>
              <a:t> and a </a:t>
            </a:r>
            <a:r>
              <a:rPr lang="en-US" sz="1800" b="1" dirty="0"/>
              <a:t>description of the error to fix</a:t>
            </a:r>
            <a:r>
              <a:rPr lang="en-US" sz="1800" dirty="0"/>
              <a:t>.</a:t>
            </a:r>
          </a:p>
          <a:p>
            <a:pPr marL="342900" indent="-342900">
              <a:buFont typeface="+mj-lt"/>
              <a:buAutoNum type="arabicPeriod"/>
            </a:pPr>
            <a:r>
              <a:rPr lang="en-US" sz="1800" b="1" dirty="0"/>
              <a:t>Second Extraction:</a:t>
            </a:r>
            <a:r>
              <a:rPr lang="en-US" sz="1800" dirty="0"/>
              <a:t> The LLM receives the feedback and corrects its own previous output.</a:t>
            </a:r>
          </a:p>
          <a:p>
            <a:pPr marL="0" indent="0">
              <a:buNone/>
            </a:pPr>
            <a:r>
              <a:rPr lang="en-US" sz="1800" dirty="0"/>
              <a:t>=&gt; </a:t>
            </a:r>
            <a:r>
              <a:rPr lang="en-US" sz="1800" b="1" dirty="0"/>
              <a:t>Result:</a:t>
            </a:r>
            <a:r>
              <a:rPr lang="en-US" sz="1800" dirty="0"/>
              <a:t> The output data has much higher accuracy and reliability.</a:t>
            </a:r>
          </a:p>
        </p:txBody>
      </p:sp>
    </p:spTree>
    <p:extLst>
      <p:ext uri="{BB962C8B-B14F-4D97-AF65-F5344CB8AC3E}">
        <p14:creationId xmlns:p14="http://schemas.microsoft.com/office/powerpoint/2010/main" val="433621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0088EC2-C6EA-8C81-883E-282E2733BDA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478AD5-CB58-6075-5D11-273F5E7F1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D284C5B-0782-0747-E8BD-57B3A5CE8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54C47090-26C4-3EA5-3EBB-96BC819C0C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5BAA3FC9-D4C4-B037-C649-517A078C4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16056C3A-E913-C874-94C3-451CCC4B4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D34EB90-DFCD-3CB9-2AB2-09DFCFF041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7611D444-7C9F-1CC7-3D83-D20B54088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69694873-5D34-C33C-3FC3-60F7C9699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êu đề 1">
            <a:extLst>
              <a:ext uri="{FF2B5EF4-FFF2-40B4-BE49-F238E27FC236}">
                <a16:creationId xmlns:a16="http://schemas.microsoft.com/office/drawing/2014/main" id="{FE6C6B6F-94E7-67FB-CA6B-70C0631EE8A1}"/>
              </a:ext>
            </a:extLst>
          </p:cNvPr>
          <p:cNvSpPr>
            <a:spLocks noGrp="1"/>
          </p:cNvSpPr>
          <p:nvPr>
            <p:ph type="title"/>
          </p:nvPr>
        </p:nvSpPr>
        <p:spPr>
          <a:xfrm>
            <a:off x="804672" y="2053641"/>
            <a:ext cx="3669161" cy="2760098"/>
          </a:xfrm>
        </p:spPr>
        <p:txBody>
          <a:bodyPr>
            <a:normAutofit/>
          </a:bodyPr>
          <a:lstStyle/>
          <a:p>
            <a:r>
              <a:rPr lang="en-US" sz="4000" dirty="0"/>
              <a:t> The Advanced Validation &amp; Correction Layer</a:t>
            </a:r>
            <a:endParaRPr lang="en-US" sz="4000" dirty="0">
              <a:solidFill>
                <a:schemeClr val="tx2"/>
              </a:solidFill>
            </a:endParaRPr>
          </a:p>
        </p:txBody>
      </p:sp>
      <p:sp>
        <p:nvSpPr>
          <p:cNvPr id="24" name="Chỗ dành sẵn cho Nội dung 2">
            <a:extLst>
              <a:ext uri="{FF2B5EF4-FFF2-40B4-BE49-F238E27FC236}">
                <a16:creationId xmlns:a16="http://schemas.microsoft.com/office/drawing/2014/main" id="{2C873EBB-6783-9C36-C6C2-86F8B57FB0F0}"/>
              </a:ext>
            </a:extLst>
          </p:cNvPr>
          <p:cNvSpPr>
            <a:spLocks noGrp="1"/>
          </p:cNvSpPr>
          <p:nvPr>
            <p:ph idx="1"/>
          </p:nvPr>
        </p:nvSpPr>
        <p:spPr>
          <a:xfrm>
            <a:off x="6090574" y="801866"/>
            <a:ext cx="5306084" cy="5230634"/>
          </a:xfrm>
          <a:noFill/>
          <a:ln>
            <a:noFill/>
          </a:ln>
        </p:spPr>
        <p:txBody>
          <a:bodyPr anchor="ctr">
            <a:normAutofit/>
          </a:bodyPr>
          <a:lstStyle/>
          <a:p>
            <a:pPr marL="0" indent="0">
              <a:buNone/>
            </a:pPr>
            <a:r>
              <a:rPr lang="en-US" sz="1800" b="1" dirty="0"/>
              <a:t>Ensuring Data Quality</a:t>
            </a:r>
          </a:p>
          <a:p>
            <a:pPr marL="0" indent="0">
              <a:buNone/>
            </a:pPr>
            <a:r>
              <a:rPr lang="en-US" sz="1800" dirty="0"/>
              <a:t>This layer is the engine for the Self-Correction Loop, performing tasks such as:</a:t>
            </a:r>
          </a:p>
          <a:p>
            <a:r>
              <a:rPr lang="en-US" sz="1800" b="1" dirty="0"/>
              <a:t>Format Enforcement (Rule-Based):</a:t>
            </a:r>
            <a:endParaRPr lang="en-US" sz="1800" dirty="0"/>
          </a:p>
          <a:p>
            <a:pPr lvl="1"/>
            <a:r>
              <a:rPr lang="en-US" sz="1800" b="1" dirty="0"/>
              <a:t>Email:</a:t>
            </a:r>
            <a:r>
              <a:rPr lang="en-US" sz="1800" dirty="0"/>
              <a:t> Uses Regex to check email format.</a:t>
            </a:r>
          </a:p>
          <a:p>
            <a:pPr lvl="1"/>
            <a:r>
              <a:rPr lang="en-US" sz="1800" b="1" dirty="0"/>
              <a:t>Phone Number:</a:t>
            </a:r>
            <a:r>
              <a:rPr lang="en-US" sz="1800" dirty="0"/>
              <a:t> Cleans and standardizes phone numbers.</a:t>
            </a:r>
          </a:p>
          <a:p>
            <a:r>
              <a:rPr lang="en-US" sz="1800" b="1" dirty="0"/>
              <a:t>Data Type Correction:</a:t>
            </a:r>
          </a:p>
          <a:p>
            <a:pPr lvl="1"/>
            <a:r>
              <a:rPr lang="en-US" sz="1800" dirty="0"/>
              <a:t>Ensures fields like skills and experience are always lists. If the LLM returns a string, the system flags it as an error to be corrected.</a:t>
            </a:r>
          </a:p>
          <a:p>
            <a:r>
              <a:rPr lang="en-US" sz="1800" b="1" dirty="0"/>
              <a:t>Data Cleaning &amp; Normalization:</a:t>
            </a:r>
            <a:endParaRPr lang="en-US" sz="1800" dirty="0"/>
          </a:p>
          <a:p>
            <a:pPr lvl="1"/>
            <a:r>
              <a:rPr lang="en-US" sz="1800" dirty="0"/>
              <a:t>Standardizes "not found" values (N/A, None) to null</a:t>
            </a:r>
          </a:p>
          <a:p>
            <a:pPr lvl="1"/>
            <a:r>
              <a:rPr lang="en-US" sz="1800" dirty="0"/>
              <a:t>Removes empty strings from lists.</a:t>
            </a:r>
          </a:p>
        </p:txBody>
      </p:sp>
    </p:spTree>
    <p:extLst>
      <p:ext uri="{BB962C8B-B14F-4D97-AF65-F5344CB8AC3E}">
        <p14:creationId xmlns:p14="http://schemas.microsoft.com/office/powerpoint/2010/main" val="3248433844"/>
      </p:ext>
    </p:extLst>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TotalTime>
  <Words>1017</Words>
  <Application>Microsoft Office PowerPoint</Application>
  <PresentationFormat>Màn hình rộng</PresentationFormat>
  <Paragraphs>87</Paragraphs>
  <Slides>13</Slides>
  <Notes>6</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13</vt:i4>
      </vt:variant>
    </vt:vector>
  </HeadingPairs>
  <TitlesOfParts>
    <vt:vector size="19" baseType="lpstr">
      <vt:lpstr>Aptos</vt:lpstr>
      <vt:lpstr>Aptos (Thân)</vt:lpstr>
      <vt:lpstr>Aptos Display</vt:lpstr>
      <vt:lpstr>Arial</vt:lpstr>
      <vt:lpstr>Times New Roman</vt:lpstr>
      <vt:lpstr>Chủ đề Office</vt:lpstr>
      <vt:lpstr>Project: Building a CV Information Extraction Tool with LLMs</vt:lpstr>
      <vt:lpstr>Discussion Agenda</vt:lpstr>
      <vt:lpstr>Overview</vt:lpstr>
      <vt:lpstr>The Problem</vt:lpstr>
      <vt:lpstr>Our Solution</vt:lpstr>
      <vt:lpstr>How it work</vt:lpstr>
      <vt:lpstr>System Architecture (LangGraph)</vt:lpstr>
      <vt:lpstr>The "Magic" Behind the Tool</vt:lpstr>
      <vt:lpstr> The Advanced Validation &amp; Correction Layer</vt:lpstr>
      <vt:lpstr>Technology Stack</vt:lpstr>
      <vt:lpstr>Conclusion</vt:lpstr>
      <vt:lpstr>Future Development Roadmap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Khoa Đặng Lê</dc:creator>
  <cp:lastModifiedBy>Khoa Đặng Lê</cp:lastModifiedBy>
  <cp:revision>1</cp:revision>
  <dcterms:created xsi:type="dcterms:W3CDTF">2025-07-20T10:59:41Z</dcterms:created>
  <dcterms:modified xsi:type="dcterms:W3CDTF">2025-07-20T12:07:46Z</dcterms:modified>
</cp:coreProperties>
</file>