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2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15721-B755-4DB0-AFE8-0C448175E84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88FBC-06FD-4C93-891C-1AF359A9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</a:t>
            </a:r>
            <a:r>
              <a:rPr kumimoji="0" lang="en-US" dirty="0" err="1" smtClean="0"/>
              <a:t>ediDSt</a:t>
            </a:r>
            <a:r>
              <a:rPr kumimoji="0" lang="en-US" dirty="0" smtClean="0"/>
              <a:t>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B67952-4D27-42C6-B27C-199197B74A3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C%C3%B4ng_nghi%E1%BB%87p_4.0#cite_note-3" TargetMode="External"/><Relationship Id="rId3" Type="http://schemas.openxmlformats.org/officeDocument/2006/relationships/hyperlink" Target="https://vi.wikipedia.org/wiki/M%E1%BA%A1ng_l%C6%B0%E1%BB%9Bi_v%E1%BA%A1n_v%E1%BA%ADt_k%E1%BA%BFt_n%E1%BB%91i_Internet" TargetMode="External"/><Relationship Id="rId7" Type="http://schemas.openxmlformats.org/officeDocument/2006/relationships/hyperlink" Target="https://vi.wikipedia.org/wiki/C%C3%B4ng_nghi%E1%BB%87p_4.0#cite_note-2" TargetMode="External"/><Relationship Id="rId2" Type="http://schemas.openxmlformats.org/officeDocument/2006/relationships/hyperlink" Target="https://vi.wikipedia.org/wiki/T%E1%BB%B1_%C4%91%E1%BB%99ng_h%C3%B3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C%C3%B4ng_nghi%E1%BB%87p_4.0#cite_note-Definition-I4.0-1" TargetMode="External"/><Relationship Id="rId5" Type="http://schemas.openxmlformats.org/officeDocument/2006/relationships/hyperlink" Target="https://vi.wikipedia.org/w/index.php?title=%C4%90i%E1%BB%87n_to%C3%A1n_nh%E1%BA%ADn_th%E1%BB%A9c&amp;action=edit&amp;redlink=1" TargetMode="External"/><Relationship Id="rId10" Type="http://schemas.openxmlformats.org/officeDocument/2006/relationships/hyperlink" Target="https://vi.wikipedia.org/wiki/Chu%E1%BB%97i_gi%C3%A1_tr%E1%BB%8B" TargetMode="External"/><Relationship Id="rId4" Type="http://schemas.openxmlformats.org/officeDocument/2006/relationships/hyperlink" Target="https://vi.wikipedia.org/wiki/%C4%90i%E1%BB%87n_to%C3%A1n_%C4%91%C3%A1m_m%C3%A2y" TargetMode="External"/><Relationship Id="rId9" Type="http://schemas.openxmlformats.org/officeDocument/2006/relationships/hyperlink" Target="https://vi.wikipedia.org/wiki/C%C3%B4ng_nghi%E1%BB%87p_4.0#cite_note-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C%C3%A1ch_m%E1%BA%A1ng_k%E1%BB%B9_thu%E1%BA%ADt_s%E1%BB%91&amp;action=edit&amp;redlink=1" TargetMode="External"/><Relationship Id="rId2" Type="http://schemas.openxmlformats.org/officeDocument/2006/relationships/hyperlink" Target="https://vi.wikipedia.org/wiki/Ch%C3%ADnh_ph%E1%BB%A7_%C4%90%E1%BB%A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C%C3%B4ng_nghi%E1%BB%87p_4.0#cite_note-6" TargetMode="External"/><Relationship Id="rId5" Type="http://schemas.openxmlformats.org/officeDocument/2006/relationships/hyperlink" Target="https://vi.wikipedia.org/wiki/C%C3%A1ch_m%E1%BA%A1ng_C%C3%B4ng_nghi%E1%BB%87p_l%E1%BA%A7n_th%E1%BB%A9_t%C6%B0" TargetMode="External"/><Relationship Id="rId4" Type="http://schemas.openxmlformats.org/officeDocument/2006/relationships/hyperlink" Target="https://vi.wikipedia.org/wiki/C%C3%B4ng_nghi%E1%BB%87p_4.0#cite_note-5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bnews.vn/tag/ciem/87731/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%C3%B4ng_nghi%E1%BB%87p_4.0#cite_note-10" TargetMode="External"/><Relationship Id="rId2" Type="http://schemas.openxmlformats.org/officeDocument/2006/relationships/hyperlink" Target="https://vi.wikipedia.org/w/index.php?title=H%E1%BB%99i_ch%E1%BB%A3_Hannover&amp;action=edit&amp;redlink=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bnews.vn/cach-mang-cong-nghiep-4-0-thach-thuc-cho-gioi-doanh-nghiep-la-gi-/53048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 NGHIỆP 4.0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thách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VII. </a:t>
            </a:r>
            <a:r>
              <a:rPr lang="en-US" dirty="0" err="1">
                <a:solidFill>
                  <a:schemeClr val="bg1"/>
                </a:solidFill>
              </a:rPr>
              <a:t>Vai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4.0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tế</a:t>
            </a:r>
            <a:r>
              <a:rPr lang="en-US" dirty="0">
                <a:solidFill>
                  <a:schemeClr val="bg1"/>
                </a:solidFill>
              </a:rPr>
              <a:t> tri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ở </a:t>
            </a:r>
            <a:r>
              <a:rPr lang="en-US" dirty="0" err="1">
                <a:solidFill>
                  <a:schemeClr val="bg1"/>
                </a:solidFill>
              </a:rPr>
              <a:t>Việt</a:t>
            </a:r>
            <a:r>
              <a:rPr lang="en-US" dirty="0">
                <a:solidFill>
                  <a:schemeClr val="bg1"/>
                </a:solidFill>
              </a:rPr>
              <a:t> Nam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nay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ở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18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may.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Năm</a:t>
            </a:r>
            <a:r>
              <a:rPr lang="en-US" dirty="0"/>
              <a:t> 1784, James Watt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1785,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Edmund Cartwright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vải</a:t>
            </a:r>
            <a:r>
              <a:rPr lang="en-US" dirty="0"/>
              <a:t>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40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1784, Henry </a:t>
            </a:r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“</a:t>
            </a:r>
            <a:r>
              <a:rPr lang="en-US" dirty="0" err="1"/>
              <a:t>puddling</a:t>
            </a:r>
            <a:r>
              <a:rPr lang="en-US" dirty="0"/>
              <a:t>”.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Henry </a:t>
            </a:r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1885, Henry Bessemer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lò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gang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,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1804.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1829,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14 </a:t>
            </a:r>
            <a:r>
              <a:rPr lang="en-US" dirty="0" err="1"/>
              <a:t>dặm</a:t>
            </a:r>
            <a:r>
              <a:rPr lang="en-US" dirty="0"/>
              <a:t>/</a:t>
            </a:r>
            <a:r>
              <a:rPr lang="en-US" dirty="0" err="1"/>
              <a:t>giờ</a:t>
            </a:r>
            <a:r>
              <a:rPr lang="en-US" dirty="0"/>
              <a:t>.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ở </a:t>
            </a:r>
            <a:r>
              <a:rPr lang="en-US" dirty="0" err="1"/>
              <a:t>Châu</a:t>
            </a:r>
            <a:r>
              <a:rPr lang="en-US" dirty="0"/>
              <a:t> </a:t>
            </a:r>
            <a:r>
              <a:rPr lang="en-US" dirty="0" err="1"/>
              <a:t>Âu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1807, Robert Fulton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chèo</a:t>
            </a:r>
            <a:r>
              <a:rPr lang="en-US" dirty="0"/>
              <a:t> hay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buồm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xướng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-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F.W.Taylor</a:t>
            </a:r>
            <a:r>
              <a:rPr lang="en-US" dirty="0"/>
              <a:t> (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1909,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1913 - </a:t>
            </a:r>
            <a:r>
              <a:rPr lang="en-US" dirty="0" err="1"/>
              <a:t>hãng</a:t>
            </a:r>
            <a:r>
              <a:rPr lang="en-US" dirty="0"/>
              <a:t> Ford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).</a:t>
            </a:r>
          </a:p>
          <a:p>
            <a:pPr fontAlgn="base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polymer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ii.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triều</a:t>
            </a:r>
            <a:r>
              <a:rPr lang="en-US" dirty="0"/>
              <a:t>…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,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hỏa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, bay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…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đói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3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1960),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1970 </a:t>
            </a:r>
            <a:r>
              <a:rPr lang="en-US" dirty="0" err="1"/>
              <a:t>và</a:t>
            </a:r>
            <a:r>
              <a:rPr lang="en-US" dirty="0"/>
              <a:t> 1980) </a:t>
            </a:r>
            <a:r>
              <a:rPr lang="en-US" dirty="0" err="1"/>
              <a:t>và</a:t>
            </a:r>
            <a:r>
              <a:rPr lang="en-US" dirty="0"/>
              <a:t> Internet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1990).</a:t>
            </a:r>
          </a:p>
          <a:p>
            <a:pPr fontAlgn="base"/>
            <a:r>
              <a:rPr lang="en-US" dirty="0"/>
              <a:t>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bay,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Internet…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Năm</a:t>
            </a:r>
            <a:r>
              <a:rPr lang="en-US" dirty="0"/>
              <a:t> 2013,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4.0”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Internet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(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(VR),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(AR),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(SMAC)…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robot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AI,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ở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gấp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say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ẩu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8/2016,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Tesla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.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cỗ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IBM Watson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“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tuốt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lướt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 “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tuốt</a:t>
            </a:r>
            <a:r>
              <a:rPr lang="en-US" dirty="0"/>
              <a:t>”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VR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, hay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ngắm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di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thía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phi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cabin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bay </a:t>
            </a:r>
            <a:r>
              <a:rPr lang="en-US" dirty="0" err="1"/>
              <a:t>thật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600200"/>
            <a:ext cx="1057355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1.Cách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18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2,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19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“</a:t>
            </a:r>
            <a:r>
              <a:rPr lang="en-US" dirty="0" err="1"/>
              <a:t>ngọn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4.0”,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nhen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.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, </a:t>
            </a:r>
            <a:r>
              <a:rPr lang="en-US" dirty="0" err="1"/>
              <a:t>rô-bốt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(Internet of things – 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(big data analytics),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(VR</a:t>
            </a:r>
            <a:r>
              <a:rPr lang="en-US" dirty="0" smtClean="0"/>
              <a:t>),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I. KHÁI NIỆM VỀ CÔNG NGHIỆP 4.0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2215165"/>
            <a:ext cx="8963696" cy="42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</a:t>
            </a:r>
            <a:r>
              <a:rPr lang="en-US" b="1" dirty="0"/>
              <a:t> . </a:t>
            </a:r>
            <a:r>
              <a:rPr lang="en-US" b="1" dirty="0" err="1"/>
              <a:t>Những</a:t>
            </a:r>
            <a:r>
              <a:rPr lang="en-US" b="1" dirty="0"/>
              <a:t> con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đáng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 ý </a:t>
            </a:r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hé</a:t>
            </a:r>
            <a:r>
              <a:rPr lang="en-US" b="1" dirty="0"/>
              <a:t> </a:t>
            </a:r>
            <a:r>
              <a:rPr lang="en-US" b="1" dirty="0" err="1"/>
              <a:t>lộ</a:t>
            </a:r>
            <a:r>
              <a:rPr lang="en-US" b="1" dirty="0"/>
              <a:t> </a:t>
            </a:r>
            <a:r>
              <a:rPr lang="en-US" b="1" dirty="0" err="1"/>
              <a:t>viễn</a:t>
            </a:r>
            <a:r>
              <a:rPr lang="en-US" b="1" dirty="0"/>
              <a:t> </a:t>
            </a:r>
            <a:r>
              <a:rPr lang="en-US" b="1" dirty="0" err="1"/>
              <a:t>cảnh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lai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xa</a:t>
            </a:r>
            <a:r>
              <a:rPr lang="en-US" b="1" dirty="0"/>
              <a:t>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McKinsey &amp; Company,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  <a:p>
            <a:pPr lvl="0"/>
            <a:r>
              <a:rPr lang="en-US" dirty="0"/>
              <a:t>Theo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PwC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76% so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32% ở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907 </a:t>
            </a:r>
            <a:r>
              <a:rPr lang="en-US" dirty="0" err="1"/>
              <a:t>nghìn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la/ </a:t>
            </a:r>
            <a:r>
              <a:rPr lang="en-US" dirty="0" err="1"/>
              <a:t>năm</a:t>
            </a:r>
            <a:r>
              <a:rPr lang="en-US" dirty="0"/>
              <a:t> sang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–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5%  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/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65%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kỉ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Varun</a:t>
            </a:r>
            <a:r>
              <a:rPr lang="en-US" dirty="0"/>
              <a:t> </a:t>
            </a:r>
            <a:r>
              <a:rPr lang="en-US" dirty="0" err="1"/>
              <a:t>Bhaskar</a:t>
            </a:r>
            <a:r>
              <a:rPr lang="en-US" dirty="0"/>
              <a:t>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ở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PwC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tuyển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" y="1455313"/>
            <a:ext cx="9607638" cy="4971245"/>
          </a:xfrm>
        </p:spPr>
      </p:pic>
    </p:spTree>
    <p:extLst>
      <p:ext uri="{BB962C8B-B14F-4D97-AF65-F5344CB8AC3E}">
        <p14:creationId xmlns:p14="http://schemas.microsoft.com/office/powerpoint/2010/main" val="14393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?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?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lùng</a:t>
            </a:r>
            <a:r>
              <a:rPr lang="en-US" dirty="0"/>
              <a:t> </a:t>
            </a:r>
            <a:r>
              <a:rPr lang="en-US" dirty="0" err="1"/>
              <a:t>sục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(NLP),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qua video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506828"/>
            <a:ext cx="9672034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viễn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ô </a:t>
            </a:r>
            <a:r>
              <a:rPr lang="en-US" sz="2000" dirty="0" err="1"/>
              <a:t>tô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lái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ở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.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r>
              <a:rPr lang="en-US" sz="2000" dirty="0"/>
              <a:t> </a:t>
            </a:r>
            <a:r>
              <a:rPr lang="en-US" sz="2000" dirty="0" err="1"/>
              <a:t>tờ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,…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rô-bốt</a:t>
            </a:r>
            <a:r>
              <a:rPr lang="en-US" sz="2000" dirty="0"/>
              <a:t>.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rô-bốt</a:t>
            </a:r>
            <a:r>
              <a:rPr lang="en-US" sz="2000" dirty="0"/>
              <a:t> (RPA – Robotic Process Automation)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.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, </a:t>
            </a:r>
            <a:r>
              <a:rPr lang="en-US" sz="2000" dirty="0" err="1"/>
              <a:t>rô-bốt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trưa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3542563"/>
            <a:ext cx="9607639" cy="29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5.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nghĩa</a:t>
            </a:r>
            <a:r>
              <a:rPr lang="en-US" sz="2400" b="1" dirty="0"/>
              <a:t> </a:t>
            </a:r>
            <a:r>
              <a:rPr lang="en-US" sz="2400" b="1" dirty="0" err="1"/>
              <a:t>lại</a:t>
            </a:r>
            <a:r>
              <a:rPr lang="en-US" sz="2400" b="1" dirty="0"/>
              <a:t> </a:t>
            </a:r>
            <a:r>
              <a:rPr lang="en-US" sz="2400" b="1" dirty="0" err="1"/>
              <a:t>việc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nó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quả</a:t>
            </a:r>
            <a:r>
              <a:rPr lang="en-US" sz="2400" b="1" dirty="0"/>
              <a:t> </a:t>
            </a:r>
            <a:r>
              <a:rPr lang="en-US" sz="2400" b="1" dirty="0" err="1"/>
              <a:t>hơn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ML (Machine Learning)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TED talk,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674254"/>
            <a:ext cx="10225825" cy="47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1.1.khái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sz="1800" dirty="0" smtClean="0"/>
              <a:t>. </a:t>
            </a:r>
            <a:r>
              <a:rPr lang="en-US" sz="1800" b="1" dirty="0" err="1"/>
              <a:t>Công</a:t>
            </a:r>
            <a:r>
              <a:rPr lang="en-US" sz="1800" b="1" dirty="0"/>
              <a:t> </a:t>
            </a:r>
            <a:r>
              <a:rPr lang="en-US" sz="1800" b="1" dirty="0" err="1"/>
              <a:t>nghiệp</a:t>
            </a:r>
            <a:r>
              <a:rPr lang="en-US" sz="1800" b="1" dirty="0"/>
              <a:t> 4.0</a:t>
            </a:r>
            <a:r>
              <a:rPr lang="en-US" sz="1800" dirty="0"/>
              <a:t> 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xu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 </a:t>
            </a:r>
            <a:r>
              <a:rPr lang="en-US" sz="1800" u="sng" dirty="0" err="1">
                <a:hlinkClick r:id="rId2" tooltip="Tự động hóa"/>
              </a:rPr>
              <a:t>tự</a:t>
            </a:r>
            <a:r>
              <a:rPr lang="en-US" sz="1800" u="sng" dirty="0">
                <a:hlinkClick r:id="rId2" tooltip="Tự động hóa"/>
              </a:rPr>
              <a:t> </a:t>
            </a:r>
            <a:r>
              <a:rPr lang="en-US" sz="1800" u="sng" dirty="0" err="1">
                <a:hlinkClick r:id="rId2" tooltip="Tự động hóa"/>
              </a:rPr>
              <a:t>động</a:t>
            </a:r>
            <a:r>
              <a:rPr lang="en-US" sz="1800" u="sng" dirty="0">
                <a:hlinkClick r:id="rId2" tooltip="Tự động hóa"/>
              </a:rPr>
              <a:t> </a:t>
            </a:r>
            <a:r>
              <a:rPr lang="en-US" sz="1800" u="sng" dirty="0" err="1">
                <a:hlinkClick r:id="rId2" tooltip="Tự động hóa"/>
              </a:rPr>
              <a:t>hóa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.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(</a:t>
            </a:r>
            <a:r>
              <a:rPr lang="en-US" sz="1800" i="1" dirty="0"/>
              <a:t>cyber-physical system</a:t>
            </a:r>
            <a:r>
              <a:rPr lang="en-US" sz="1800" dirty="0"/>
              <a:t>), </a:t>
            </a:r>
            <a:r>
              <a:rPr lang="en-US" sz="1800" u="sng" dirty="0">
                <a:hlinkClick r:id="rId3" tooltip="Mạng lưới vạn vật kết nối Internet"/>
              </a:rPr>
              <a:t>Internet </a:t>
            </a:r>
            <a:r>
              <a:rPr lang="en-US" sz="1800" u="sng" dirty="0" err="1">
                <a:hlinkClick r:id="rId3" tooltip="Mạng lưới vạn vật kết nối Internet"/>
              </a:rPr>
              <a:t>Vạn</a:t>
            </a:r>
            <a:r>
              <a:rPr lang="en-US" sz="1800" u="sng" dirty="0">
                <a:hlinkClick r:id="rId3" tooltip="Mạng lưới vạn vật kết nối Internet"/>
              </a:rPr>
              <a:t> </a:t>
            </a:r>
            <a:r>
              <a:rPr lang="en-US" sz="1800" u="sng" dirty="0" err="1">
                <a:hlinkClick r:id="rId3" tooltip="Mạng lưới vạn vật kết nối Internet"/>
              </a:rPr>
              <a:t>Vật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u="sng" dirty="0" err="1">
                <a:hlinkClick r:id="rId4" tooltip="Điện toán đám mây"/>
              </a:rPr>
              <a:t>điện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toán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đám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mây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u="sng" dirty="0" err="1">
                <a:hlinkClick r:id="rId5" tooltip="Điện toán nhận thức (trang chưa được viết)"/>
              </a:rPr>
              <a:t>điện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toán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nhận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thức</a:t>
            </a:r>
            <a:r>
              <a:rPr lang="en-US" sz="1800" dirty="0"/>
              <a:t> (</a:t>
            </a:r>
            <a:r>
              <a:rPr lang="en-US" sz="1800" i="1" dirty="0"/>
              <a:t>cognitive computing</a:t>
            </a:r>
            <a:r>
              <a:rPr lang="en-US" sz="1800" dirty="0"/>
              <a:t>).</a:t>
            </a:r>
            <a:r>
              <a:rPr lang="en-US" sz="1800" u="sng" baseline="30000" dirty="0">
                <a:hlinkClick r:id="rId6"/>
              </a:rPr>
              <a:t>[1]</a:t>
            </a:r>
            <a:r>
              <a:rPr lang="en-US" sz="1800" u="sng" baseline="30000" dirty="0">
                <a:hlinkClick r:id="rId7"/>
              </a:rPr>
              <a:t>[2]</a:t>
            </a:r>
            <a:r>
              <a:rPr lang="en-US" sz="1800" u="sng" baseline="30000" dirty="0">
                <a:hlinkClick r:id="rId8"/>
              </a:rPr>
              <a:t>[3]</a:t>
            </a:r>
            <a:r>
              <a:rPr lang="en-US" sz="1800" u="sng" baseline="30000" dirty="0">
                <a:hlinkClick r:id="rId9"/>
              </a:rPr>
              <a:t>[4]</a:t>
            </a:r>
            <a:endParaRPr lang="en-US" sz="1800" dirty="0"/>
          </a:p>
          <a:p>
            <a:r>
              <a:rPr lang="en-US" dirty="0" smtClean="0"/>
              <a:t>Ii.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4.0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 </a:t>
            </a:r>
            <a:r>
              <a:rPr lang="en-US" sz="1800" i="1" dirty="0" err="1"/>
              <a:t>nhà</a:t>
            </a:r>
            <a:r>
              <a:rPr lang="en-US" sz="1800" i="1" dirty="0"/>
              <a:t> </a:t>
            </a:r>
            <a:r>
              <a:rPr lang="en-US" sz="1800" i="1" dirty="0" err="1"/>
              <a:t>máy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minh</a:t>
            </a:r>
            <a:r>
              <a:rPr lang="en-US" sz="1800" dirty="0"/>
              <a:t> (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: </a:t>
            </a:r>
            <a:r>
              <a:rPr lang="en-US" sz="1800" i="1" dirty="0"/>
              <a:t>smart factory</a:t>
            </a:r>
            <a:r>
              <a:rPr lang="en-US" sz="1800" dirty="0"/>
              <a:t>).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 </a:t>
            </a:r>
            <a:r>
              <a:rPr lang="en-US" sz="1800" i="1" dirty="0" err="1"/>
              <a:t>nhà</a:t>
            </a:r>
            <a:r>
              <a:rPr lang="en-US" sz="1800" i="1" dirty="0"/>
              <a:t> </a:t>
            </a:r>
            <a:r>
              <a:rPr lang="en-US" sz="1800" i="1" dirty="0" err="1"/>
              <a:t>máy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minh</a:t>
            </a:r>
            <a:r>
              <a:rPr lang="en-US" sz="1800" dirty="0"/>
              <a:t> 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</a:t>
            </a:r>
            <a:r>
              <a:rPr lang="en-US" sz="1800" dirty="0" err="1"/>
              <a:t>mô-đun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</a:t>
            </a:r>
            <a:r>
              <a:rPr lang="en-US" sz="1800" dirty="0" err="1"/>
              <a:t>giám</a:t>
            </a:r>
            <a:r>
              <a:rPr lang="en-US" sz="1800" dirty="0"/>
              <a:t> </a:t>
            </a:r>
            <a:r>
              <a:rPr lang="en-US" sz="1800" dirty="0" err="1"/>
              <a:t>sát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ảo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tán</a:t>
            </a:r>
            <a:r>
              <a:rPr lang="en-US" sz="1800" dirty="0"/>
              <a:t>. Qua Internet </a:t>
            </a:r>
            <a:r>
              <a:rPr lang="en-US" sz="1800" dirty="0" err="1"/>
              <a:t>Vạn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Internet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,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 </a:t>
            </a:r>
            <a:r>
              <a:rPr lang="en-US" sz="1800" u="sng" dirty="0" err="1">
                <a:hlinkClick r:id="rId10" tooltip="Chuỗi giá trị"/>
              </a:rPr>
              <a:t>chuỗi</a:t>
            </a:r>
            <a:r>
              <a:rPr lang="en-US" sz="1800" u="sng" dirty="0">
                <a:hlinkClick r:id="rId10" tooltip="Chuỗi giá trị"/>
              </a:rPr>
              <a:t> </a:t>
            </a:r>
            <a:r>
              <a:rPr lang="en-US" sz="1800" u="sng" dirty="0" err="1">
                <a:hlinkClick r:id="rId10" tooltip="Chuỗi giá trị"/>
              </a:rPr>
              <a:t>giá</a:t>
            </a:r>
            <a:r>
              <a:rPr lang="en-US" sz="1800" u="sng" dirty="0">
                <a:hlinkClick r:id="rId10" tooltip="Chuỗi giá trị"/>
              </a:rPr>
              <a:t> </a:t>
            </a:r>
            <a:r>
              <a:rPr lang="en-US" sz="1800" u="sng" dirty="0" err="1">
                <a:hlinkClick r:id="rId10" tooltip="Chuỗi giá trị"/>
              </a:rPr>
              <a:t>trị</a:t>
            </a:r>
            <a:r>
              <a:rPr lang="en-US" sz="1800" dirty="0"/>
              <a:t> 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71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hay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 smtClean="0"/>
              <a:t>chốt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cởi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khuyên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hay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 "</a:t>
            </a:r>
            <a:r>
              <a:rPr lang="vi-VN" b="1" dirty="0"/>
              <a:t>Key Performance Indicator</a:t>
            </a:r>
            <a:r>
              <a:rPr lang="vi-VN" dirty="0" smtClean="0"/>
              <a:t>"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1532587"/>
            <a:ext cx="9504609" cy="52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ở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hay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4.0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HR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“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“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dắt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” – </a:t>
            </a:r>
            <a:r>
              <a:rPr lang="en-US" dirty="0" err="1"/>
              <a:t>theo</a:t>
            </a:r>
            <a:r>
              <a:rPr lang="en-US" dirty="0"/>
              <a:t> Albert Einstein.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CÔNG NGHIỆP 4.0 Ở VIỆT 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 4.0 (CMCN 4.0)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Sáng</a:t>
            </a:r>
            <a:r>
              <a:rPr lang="en-US" dirty="0"/>
              <a:t> 13/7,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- Industry 4.0 Summit 2018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“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4.0”.</a:t>
            </a:r>
          </a:p>
          <a:p>
            <a:pPr fontAlgn="base"/>
            <a:r>
              <a:rPr lang="en-US" dirty="0"/>
              <a:t> 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i="1" dirty="0" err="1"/>
              <a:t>Thủ</a:t>
            </a:r>
            <a:r>
              <a:rPr lang="en-US" sz="2400" i="1" dirty="0"/>
              <a:t> </a:t>
            </a:r>
            <a:r>
              <a:rPr lang="en-US" sz="2400" i="1" dirty="0" err="1"/>
              <a:t>tướng</a:t>
            </a:r>
            <a:r>
              <a:rPr lang="en-US" sz="2400" i="1" dirty="0"/>
              <a:t> </a:t>
            </a:r>
            <a:r>
              <a:rPr lang="en-US" sz="2400" i="1" dirty="0" err="1"/>
              <a:t>Chính</a:t>
            </a:r>
            <a:r>
              <a:rPr lang="en-US" sz="2400" i="1" dirty="0"/>
              <a:t> </a:t>
            </a:r>
            <a:r>
              <a:rPr lang="en-US" sz="2400" i="1" dirty="0" err="1"/>
              <a:t>phủ</a:t>
            </a:r>
            <a:r>
              <a:rPr lang="en-US" sz="2400" i="1" dirty="0"/>
              <a:t> </a:t>
            </a:r>
            <a:r>
              <a:rPr lang="en-US" sz="2400" i="1" dirty="0" err="1"/>
              <a:t>Nguyễn</a:t>
            </a:r>
            <a:r>
              <a:rPr lang="en-US" sz="2400" i="1" dirty="0"/>
              <a:t> </a:t>
            </a:r>
            <a:r>
              <a:rPr lang="en-US" sz="2400" i="1" dirty="0" err="1"/>
              <a:t>Xuân</a:t>
            </a:r>
            <a:r>
              <a:rPr lang="en-US" sz="2400" i="1" dirty="0"/>
              <a:t> </a:t>
            </a:r>
            <a:r>
              <a:rPr lang="en-US" sz="2400" i="1" dirty="0" err="1"/>
              <a:t>Phúc</a:t>
            </a:r>
            <a:r>
              <a:rPr lang="en-US" sz="2400" i="1" dirty="0"/>
              <a:t> </a:t>
            </a:r>
            <a:r>
              <a:rPr lang="en-US" sz="2400" i="1" dirty="0" err="1"/>
              <a:t>thăm</a:t>
            </a:r>
            <a:r>
              <a:rPr lang="en-US" sz="2400" i="1" dirty="0"/>
              <a:t> 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lãm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thông</a:t>
            </a:r>
            <a:r>
              <a:rPr lang="en-US" sz="2400" i="1" dirty="0"/>
              <a:t> minh - Industry 4.0 Summit 2018.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8" y="1600200"/>
            <a:ext cx="839702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-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;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Minh,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;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Đam</a:t>
            </a:r>
            <a:r>
              <a:rPr lang="en-US" dirty="0"/>
              <a:t>;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Phùng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,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 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- Industry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ban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4.0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Industry 4.0,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minh Internet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iKorea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Made in China 2025…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đại</a:t>
            </a:r>
            <a:r>
              <a:rPr lang="en-US" sz="2400" i="1" dirty="0"/>
              <a:t>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cắt</a:t>
            </a:r>
            <a:r>
              <a:rPr lang="en-US" sz="2400" i="1" dirty="0"/>
              <a:t> </a:t>
            </a:r>
            <a:r>
              <a:rPr lang="en-US" sz="2400" i="1" dirty="0" err="1"/>
              <a:t>băng</a:t>
            </a:r>
            <a:r>
              <a:rPr lang="en-US" sz="2400" i="1" dirty="0"/>
              <a:t> </a:t>
            </a:r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mạc</a:t>
            </a:r>
            <a:r>
              <a:rPr lang="en-US" sz="2400" i="1" dirty="0"/>
              <a:t> </a:t>
            </a:r>
            <a:r>
              <a:rPr lang="en-US" sz="2400" i="1" dirty="0" err="1"/>
              <a:t>Diễn</a:t>
            </a:r>
            <a:r>
              <a:rPr lang="en-US" sz="2400" i="1" dirty="0"/>
              <a:t> </a:t>
            </a:r>
            <a:r>
              <a:rPr lang="en-US" sz="2400" i="1" dirty="0" err="1"/>
              <a:t>đàn</a:t>
            </a:r>
            <a:r>
              <a:rPr lang="en-US" sz="2400" i="1" dirty="0"/>
              <a:t> </a:t>
            </a:r>
            <a:r>
              <a:rPr lang="en-US" sz="2400" i="1" dirty="0" err="1"/>
              <a:t>cấp</a:t>
            </a:r>
            <a:r>
              <a:rPr lang="en-US" sz="2400" i="1" dirty="0"/>
              <a:t> </a:t>
            </a:r>
            <a:r>
              <a:rPr lang="en-US" sz="2400" i="1" dirty="0" err="1"/>
              <a:t>cao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lãm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thông</a:t>
            </a:r>
            <a:r>
              <a:rPr lang="en-US" sz="2400" i="1" dirty="0"/>
              <a:t> minh - Industry 4.0 Summit 2018.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600200"/>
            <a:ext cx="974930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2.Thuật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"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4.0"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: </a:t>
            </a:r>
            <a:r>
              <a:rPr lang="en-US" i="1" dirty="0" err="1"/>
              <a:t>Industrie</a:t>
            </a:r>
            <a:r>
              <a:rPr lang="en-US" i="1" dirty="0"/>
              <a:t> 4.0</a:t>
            </a:r>
            <a:r>
              <a:rPr lang="en-US" dirty="0"/>
              <a:t>)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</a:t>
            </a:r>
            <a:r>
              <a:rPr lang="en-US" u="sng" dirty="0" err="1">
                <a:hlinkClick r:id="rId2" tooltip="Chính phủ Đức"/>
              </a:rPr>
              <a:t>chính</a:t>
            </a:r>
            <a:r>
              <a:rPr lang="en-US" u="sng" dirty="0">
                <a:hlinkClick r:id="rId2" tooltip="Chính phủ Đức"/>
              </a:rPr>
              <a:t> </a:t>
            </a:r>
            <a:r>
              <a:rPr lang="en-US" u="sng" dirty="0" err="1">
                <a:hlinkClick r:id="rId2" tooltip="Chính phủ Đức"/>
              </a:rPr>
              <a:t>phủ</a:t>
            </a:r>
            <a:r>
              <a:rPr lang="en-US" u="sng" dirty="0">
                <a:hlinkClick r:id="rId2" tooltip="Chính phủ Đức"/>
              </a:rPr>
              <a:t> </a:t>
            </a:r>
            <a:r>
              <a:rPr lang="en-US" u="sng" dirty="0" err="1">
                <a:hlinkClick r:id="rId2" tooltip="Chính phủ Đức"/>
              </a:rPr>
              <a:t>Đức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 </a:t>
            </a:r>
            <a:r>
              <a:rPr lang="en-US" u="sng" dirty="0" err="1">
                <a:hlinkClick r:id="rId3" tooltip="Cách mạng kỹ thuật số (trang chưa được viết)"/>
              </a:rPr>
              <a:t>điện</a:t>
            </a:r>
            <a:r>
              <a:rPr lang="en-US" u="sng" dirty="0">
                <a:hlinkClick r:id="rId3" tooltip="Cách mạng kỹ thuật số (trang chưa được viết)"/>
              </a:rPr>
              <a:t> </a:t>
            </a:r>
            <a:r>
              <a:rPr lang="en-US" u="sng" dirty="0" err="1">
                <a:hlinkClick r:id="rId3" tooltip="Cách mạng kỹ thuật số (trang chưa được viết)"/>
              </a:rPr>
              <a:t>toán</a:t>
            </a:r>
            <a:r>
              <a:rPr lang="en-US" u="sng" dirty="0">
                <a:hlinkClick r:id="rId3" tooltip="Cách mạng kỹ thuật số (trang chưa được viết)"/>
              </a:rPr>
              <a:t> </a:t>
            </a:r>
            <a:r>
              <a:rPr lang="en-US" u="sng" dirty="0" err="1">
                <a:hlinkClick r:id="rId3" tooltip="Cách mạng kỹ thuật số (trang chưa được viết)"/>
              </a:rPr>
              <a:t>hóa</a:t>
            </a:r>
            <a:r>
              <a:rPr lang="en-US" dirty="0"/>
              <a:t> 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</a:t>
            </a:r>
            <a:r>
              <a:rPr lang="en-US" u="sng" baseline="30000" dirty="0">
                <a:hlinkClick r:id="rId4"/>
              </a:rPr>
              <a:t>[5]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 </a:t>
            </a:r>
            <a:r>
              <a:rPr lang="en-US" u="sng" dirty="0" err="1">
                <a:hlinkClick r:id="rId5" tooltip="Cách mạng Công nghiệp lần thứ tư"/>
              </a:rPr>
              <a:t>cách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mạng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Công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nghiệp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lần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thứ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tư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/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;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u="sng" baseline="30000" dirty="0">
                <a:hlinkClick r:id="rId6"/>
              </a:rPr>
              <a:t>[6]</a:t>
            </a:r>
            <a:r>
              <a:rPr lang="en-US" dirty="0"/>
              <a:t>;...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Theo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12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,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CNTT,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"Robot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"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- Sophia -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đàn</a:t>
            </a:r>
            <a:r>
              <a:rPr lang="en-US" sz="2800" dirty="0"/>
              <a:t> Industry 4.0 Summit 2018.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1519708"/>
            <a:ext cx="9401576" cy="49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/>
              <a:t>Năm</a:t>
            </a:r>
            <a:r>
              <a:rPr lang="en-US" dirty="0"/>
              <a:t> 2017,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ban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CMCN 4.0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CMCN 4.0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pPr fontAlgn="base"/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IV.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</a:t>
            </a:r>
          </a:p>
          <a:p>
            <a:r>
              <a:rPr lang="en-US" dirty="0" err="1"/>
              <a:t>Sáng</a:t>
            </a:r>
            <a:r>
              <a:rPr lang="en-US" dirty="0"/>
              <a:t> 9/11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CIEM</a:t>
            </a:r>
            <a:r>
              <a:rPr lang="en-US" dirty="0"/>
              <a:t>)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“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ở </a:t>
            </a:r>
            <a:r>
              <a:rPr lang="en-US" dirty="0" err="1"/>
              <a:t>Việt</a:t>
            </a:r>
            <a:r>
              <a:rPr lang="en-US" dirty="0"/>
              <a:t> Nam: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”.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,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CIEM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khép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i="1" dirty="0" err="1"/>
              <a:t>Hội</a:t>
            </a:r>
            <a:r>
              <a:rPr lang="en-US" sz="2400" b="1" i="1" dirty="0"/>
              <a:t> </a:t>
            </a:r>
            <a:r>
              <a:rPr lang="en-US" sz="2400" b="1" i="1" dirty="0" err="1"/>
              <a:t>thảo</a:t>
            </a:r>
            <a:r>
              <a:rPr lang="en-US" sz="2400" b="1" i="1" dirty="0"/>
              <a:t> “</a:t>
            </a:r>
            <a:r>
              <a:rPr lang="en-US" sz="2400" b="1" i="1" dirty="0" err="1"/>
              <a:t>Tiếp</a:t>
            </a:r>
            <a:r>
              <a:rPr lang="en-US" sz="2400" b="1" i="1" dirty="0"/>
              <a:t> </a:t>
            </a:r>
            <a:r>
              <a:rPr lang="en-US" sz="2400" b="1" i="1" dirty="0" err="1"/>
              <a:t>cận</a:t>
            </a:r>
            <a:r>
              <a:rPr lang="en-US" sz="2400" b="1" i="1" dirty="0"/>
              <a:t> </a:t>
            </a:r>
            <a:r>
              <a:rPr lang="en-US" sz="2400" b="1" i="1" dirty="0" err="1"/>
              <a:t>Nông</a:t>
            </a:r>
            <a:r>
              <a:rPr lang="en-US" sz="2400" b="1" i="1" dirty="0"/>
              <a:t> </a:t>
            </a:r>
            <a:r>
              <a:rPr lang="en-US" sz="2400" b="1" i="1" dirty="0" err="1"/>
              <a:t>nghiệp</a:t>
            </a:r>
            <a:r>
              <a:rPr lang="en-US" sz="2400" b="1" i="1" dirty="0"/>
              <a:t> 4.0 ở </a:t>
            </a:r>
            <a:r>
              <a:rPr lang="en-US" sz="2400" b="1" i="1" dirty="0" err="1"/>
              <a:t>Việt</a:t>
            </a:r>
            <a:r>
              <a:rPr lang="en-US" sz="2400" b="1" i="1" dirty="0"/>
              <a:t> Nam: </a:t>
            </a:r>
            <a:r>
              <a:rPr lang="en-US" sz="2400" b="1" i="1" dirty="0" err="1"/>
              <a:t>Vấn</a:t>
            </a:r>
            <a:r>
              <a:rPr lang="en-US" sz="2400" b="1" i="1" dirty="0"/>
              <a:t> </a:t>
            </a:r>
            <a:r>
              <a:rPr lang="en-US" sz="2400" b="1" i="1" dirty="0" err="1"/>
              <a:t>đề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kiến</a:t>
            </a:r>
            <a:r>
              <a:rPr lang="en-US" sz="2400" b="1" i="1" dirty="0"/>
              <a:t> </a:t>
            </a:r>
            <a:r>
              <a:rPr lang="en-US" sz="2400" b="1" i="1" dirty="0" err="1"/>
              <a:t>nghị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r>
              <a:rPr lang="en-US" sz="2400" b="1" i="1" dirty="0"/>
              <a:t> </a:t>
            </a:r>
            <a:r>
              <a:rPr lang="en-US" sz="2400" b="1" i="1" dirty="0" err="1"/>
              <a:t>sách</a:t>
            </a:r>
            <a:r>
              <a:rPr lang="en-US" sz="2400" b="1" i="1" dirty="0"/>
              <a:t>”. </a:t>
            </a:r>
            <a:r>
              <a:rPr lang="en-US" sz="2400" b="1" i="1" dirty="0" err="1"/>
              <a:t>Ảnh</a:t>
            </a:r>
            <a:r>
              <a:rPr lang="en-US" sz="2400" b="1" i="1" dirty="0"/>
              <a:t>: </a:t>
            </a:r>
            <a:r>
              <a:rPr lang="en-US" sz="2400" b="1" i="1" dirty="0" err="1"/>
              <a:t>Thúy</a:t>
            </a:r>
            <a:r>
              <a:rPr lang="en-US" sz="2400" b="1" i="1" dirty="0"/>
              <a:t> </a:t>
            </a:r>
            <a:r>
              <a:rPr lang="en-US" sz="2400" b="1" i="1" dirty="0" err="1"/>
              <a:t>Hiền</a:t>
            </a:r>
            <a:r>
              <a:rPr lang="en-US" sz="2400" b="1" i="1" dirty="0"/>
              <a:t>/BNEWS/TTXVN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 descr="https://image.bnews.vn/MediaUpload/Content/2018/11/09/104815_anh-9-11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841679"/>
            <a:ext cx="9556124" cy="4662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Luyến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CIEM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năm</a:t>
            </a:r>
            <a:r>
              <a:rPr lang="en-US" dirty="0"/>
              <a:t> 2017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8 </a:t>
            </a:r>
            <a:r>
              <a:rPr lang="en-US" dirty="0" err="1"/>
              <a:t>tỷ</a:t>
            </a:r>
            <a:r>
              <a:rPr lang="en-US" dirty="0"/>
              <a:t> USD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40%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IOT, CN </a:t>
            </a:r>
            <a:r>
              <a:rPr lang="en-US" dirty="0" err="1"/>
              <a:t>đèn</a:t>
            </a:r>
            <a:r>
              <a:rPr lang="en-US" dirty="0"/>
              <a:t> LED, drones, robot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minh. 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Israel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Luyến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Israel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khan </a:t>
            </a:r>
            <a:r>
              <a:rPr lang="en-US" dirty="0" err="1"/>
              <a:t>hiếm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2/3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cằn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cằn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Israel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i="1" dirty="0" err="1"/>
              <a:t>Tp.Hồ</a:t>
            </a:r>
            <a:r>
              <a:rPr lang="en-US" sz="2400" i="1" dirty="0"/>
              <a:t> </a:t>
            </a:r>
            <a:r>
              <a:rPr lang="en-US" sz="2400" i="1" dirty="0" err="1"/>
              <a:t>Chí</a:t>
            </a:r>
            <a:r>
              <a:rPr lang="en-US" sz="2400" i="1" dirty="0"/>
              <a:t> Minh </a:t>
            </a:r>
            <a:r>
              <a:rPr lang="en-US" sz="2400" i="1" dirty="0" err="1"/>
              <a:t>tiếp</a:t>
            </a:r>
            <a:r>
              <a:rPr lang="en-US" sz="2400" i="1" dirty="0"/>
              <a:t> </a:t>
            </a:r>
            <a:r>
              <a:rPr lang="en-US" sz="2400" i="1" dirty="0" err="1"/>
              <a:t>tục</a:t>
            </a:r>
            <a:r>
              <a:rPr lang="en-US" sz="2400" i="1" dirty="0"/>
              <a:t> </a:t>
            </a:r>
            <a:r>
              <a:rPr lang="en-US" sz="2400" i="1" dirty="0" err="1"/>
              <a:t>ưu</a:t>
            </a:r>
            <a:r>
              <a:rPr lang="en-US" sz="2400" i="1" dirty="0"/>
              <a:t> </a:t>
            </a:r>
            <a:r>
              <a:rPr lang="en-US" sz="2400" i="1" dirty="0" err="1"/>
              <a:t>tiên</a:t>
            </a:r>
            <a:r>
              <a:rPr lang="en-US" sz="2400" i="1" dirty="0"/>
              <a:t> </a:t>
            </a:r>
            <a:r>
              <a:rPr lang="en-US" sz="2400" i="1" dirty="0" err="1"/>
              <a:t>phát</a:t>
            </a:r>
            <a:r>
              <a:rPr lang="en-US" sz="2400" i="1" dirty="0"/>
              <a:t> 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nông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nghệ</a:t>
            </a:r>
            <a:r>
              <a:rPr lang="en-US" sz="2400" i="1" dirty="0"/>
              <a:t> </a:t>
            </a:r>
            <a:r>
              <a:rPr lang="en-US" sz="2400" i="1" dirty="0" err="1"/>
              <a:t>cao</a:t>
            </a:r>
            <a:r>
              <a:rPr lang="en-US" sz="2400" i="1" dirty="0"/>
              <a:t>. </a:t>
            </a:r>
            <a:r>
              <a:rPr lang="en-US" sz="2400" i="1" dirty="0" err="1"/>
              <a:t>Ảnh</a:t>
            </a:r>
            <a:r>
              <a:rPr lang="en-US" sz="2400" i="1" dirty="0"/>
              <a:t> minh </a:t>
            </a:r>
            <a:r>
              <a:rPr lang="en-US" sz="2400" i="1" dirty="0" err="1"/>
              <a:t>họa</a:t>
            </a:r>
            <a:r>
              <a:rPr lang="en-US" sz="2400" i="1" dirty="0"/>
              <a:t>: </a:t>
            </a:r>
            <a:r>
              <a:rPr lang="en-US" sz="2400" i="1" dirty="0" err="1"/>
              <a:t>Phạm</a:t>
            </a:r>
            <a:r>
              <a:rPr lang="en-US" sz="2400" i="1" dirty="0"/>
              <a:t> </a:t>
            </a:r>
            <a:r>
              <a:rPr lang="en-US" sz="2400" i="1" dirty="0" err="1"/>
              <a:t>Kiên</a:t>
            </a:r>
            <a:r>
              <a:rPr lang="en-US" sz="2400" i="1" dirty="0"/>
              <a:t> - TTXVN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https://image.bnews.vn/MediaUpload/Content/2018/10/30/124737_095818-an-toan-thuc-pham-phat-trien-trong-rau-an-toan-theo-huong-vietgap-o-xa-trung-nghia-thanh-pho-hung-yen-cho-hieu-qua-kinh-te-cao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9" y="1854559"/>
            <a:ext cx="8706119" cy="467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Israel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Israel,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hay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Israel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"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4.0"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nhắc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2011 </a:t>
            </a:r>
            <a:r>
              <a:rPr lang="en-US" sz="2800" dirty="0" err="1"/>
              <a:t>tại</a:t>
            </a:r>
            <a:r>
              <a:rPr lang="en-US" sz="2800" dirty="0"/>
              <a:t> </a:t>
            </a:r>
            <a:r>
              <a:rPr lang="en-US" sz="2800" u="sng" dirty="0" err="1">
                <a:hlinkClick r:id="rId2" tooltip="Hội chợ Hannover (trang chưa được viết)"/>
              </a:rPr>
              <a:t>Hội</a:t>
            </a:r>
            <a:r>
              <a:rPr lang="en-US" sz="2800" u="sng" dirty="0">
                <a:hlinkClick r:id="rId2" tooltip="Hội chợ Hannover (trang chưa được viết)"/>
              </a:rPr>
              <a:t> </a:t>
            </a:r>
            <a:r>
              <a:rPr lang="en-US" sz="2800" u="sng" dirty="0" err="1">
                <a:hlinkClick r:id="rId2" tooltip="Hội chợ Hannover (trang chưa được viết)"/>
              </a:rPr>
              <a:t>chợ</a:t>
            </a:r>
            <a:r>
              <a:rPr lang="en-US" sz="2800" u="sng" dirty="0">
                <a:hlinkClick r:id="rId2" tooltip="Hội chợ Hannover (trang chưa được viết)"/>
              </a:rPr>
              <a:t> Hannover</a:t>
            </a:r>
            <a:r>
              <a:rPr lang="en-US" sz="2800" dirty="0"/>
              <a:t>.</a:t>
            </a:r>
            <a:r>
              <a:rPr lang="en-US" sz="2800" u="sng" baseline="30000" dirty="0">
                <a:hlinkClick r:id="rId3"/>
              </a:rPr>
              <a:t>[10]</a:t>
            </a:r>
            <a:r>
              <a:rPr lang="en-US" sz="2800" dirty="0"/>
              <a:t> </a:t>
            </a:r>
            <a:r>
              <a:rPr lang="en-US" sz="2800" dirty="0" err="1"/>
              <a:t>Tháng</a:t>
            </a:r>
            <a:r>
              <a:rPr lang="en-US" sz="2800" dirty="0"/>
              <a:t> 10 </a:t>
            </a:r>
            <a:r>
              <a:rPr lang="en-US" sz="2800" dirty="0" err="1"/>
              <a:t>năm</a:t>
            </a:r>
            <a:r>
              <a:rPr lang="en-US" sz="2800" dirty="0"/>
              <a:t> 2012,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4,0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bày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loạt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nghị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phủ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bang </a:t>
            </a:r>
            <a:r>
              <a:rPr lang="en-US" sz="2800" dirty="0" err="1"/>
              <a:t>Đức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cha </a:t>
            </a:r>
            <a:r>
              <a:rPr lang="en-US" sz="2800" dirty="0" err="1"/>
              <a:t>sáng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đằng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Industry 4.0.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0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4.0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://www.itgvietnam.com/wp-content/uploads/2019/04/ung-dung-cong-nghe-4-0-vao-doanh-nghiep-2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" y="1159099"/>
            <a:ext cx="9955369" cy="531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​​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Internet of Things (</a:t>
            </a:r>
            <a:r>
              <a:rPr lang="en-US" dirty="0" err="1"/>
              <a:t>IoT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AI…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nghệ</a:t>
            </a:r>
            <a:r>
              <a:rPr lang="en-US" sz="2400" b="1" dirty="0"/>
              <a:t> 4.0 </a:t>
            </a:r>
            <a:r>
              <a:rPr lang="en-US" sz="2400" b="1" dirty="0" err="1"/>
              <a:t>đang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ngành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thế</a:t>
            </a:r>
            <a:r>
              <a:rPr lang="en-US" sz="2400" b="1" dirty="0"/>
              <a:t> </a:t>
            </a:r>
            <a:r>
              <a:rPr lang="en-US" sz="2400" b="1" dirty="0" err="1"/>
              <a:t>nào</a:t>
            </a:r>
            <a:r>
              <a:rPr lang="en-US" sz="2400" b="1" dirty="0"/>
              <a:t>?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Internet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vạn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( </a:t>
            </a:r>
            <a:r>
              <a:rPr lang="en-US" b="1" dirty="0" err="1"/>
              <a:t>IoT</a:t>
            </a:r>
            <a:r>
              <a:rPr lang="en-US" b="1" dirty="0"/>
              <a:t>)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 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  <p:pic>
        <p:nvPicPr>
          <p:cNvPr id="4" name="Content Placeholder 3" descr="ứng dụng công nghệ 4.0 vào doanh nghiệp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3" y="1600200"/>
            <a:ext cx="9684913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1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(AI)</a:t>
            </a:r>
            <a:endParaRPr lang="en-US" dirty="0"/>
          </a:p>
        </p:txBody>
      </p:sp>
      <p:pic>
        <p:nvPicPr>
          <p:cNvPr id="4" name="Content Placeholder 3" descr="http://www.itgvietnam.com/wp-content/uploads/2019/04/ung-dung-cong-nghe-4.0-vao-doanh-nghiep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1416677"/>
            <a:ext cx="10058400" cy="513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0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“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4.0”,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tru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mỏ</a:t>
            </a:r>
            <a:r>
              <a:rPr lang="en-US" dirty="0"/>
              <a:t> </a:t>
            </a:r>
            <a:r>
              <a:rPr lang="en-US" dirty="0" err="1"/>
              <a:t>khoáng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ở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Úc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nay.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, </a:t>
            </a:r>
            <a:r>
              <a:rPr lang="en-US" dirty="0" err="1"/>
              <a:t>Uber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OTTO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bang.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(autopilot)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Hay </a:t>
            </a:r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IBM chia </a:t>
            </a:r>
            <a:r>
              <a:rPr lang="en-US" dirty="0" err="1"/>
              <a:t>sẻ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/>
              <a:t>Lợi</a:t>
            </a:r>
            <a:r>
              <a:rPr lang="en-US" sz="2800" b="1" dirty="0"/>
              <a:t> </a:t>
            </a:r>
            <a:r>
              <a:rPr lang="en-US" sz="2800" b="1" dirty="0" err="1"/>
              <a:t>ích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nghệ</a:t>
            </a:r>
            <a:r>
              <a:rPr lang="en-US" sz="2800" b="1" dirty="0"/>
              <a:t> 4.0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doanh</a:t>
            </a:r>
            <a:r>
              <a:rPr lang="en-US" sz="2800" b="1" dirty="0"/>
              <a:t> </a:t>
            </a:r>
            <a:r>
              <a:rPr lang="en-US" sz="2800" b="1" dirty="0" err="1"/>
              <a:t>nghiệp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nhuận</a:t>
            </a:r>
            <a:endParaRPr lang="en-US" b="1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,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endParaRPr lang="en-US" b="1" dirty="0"/>
          </a:p>
          <a:p>
            <a:r>
              <a:rPr lang="en-US" dirty="0"/>
              <a:t> 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giữ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liền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 </a:t>
            </a:r>
            <a:r>
              <a:rPr lang="en-US" b="1" dirty="0" err="1"/>
              <a:t>gốc</a:t>
            </a:r>
            <a:endParaRPr lang="en-US" b="1" dirty="0"/>
          </a:p>
          <a:p>
            <a:r>
              <a:rPr lang="en-US" dirty="0"/>
              <a:t> 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  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V. </a:t>
            </a:r>
            <a:r>
              <a:rPr lang="en-US" sz="2400" b="1" dirty="0"/>
              <a:t>.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hội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thách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</a:t>
            </a:r>
            <a:r>
              <a:rPr lang="en-US" sz="2400" b="1" dirty="0" err="1"/>
              <a:t>nam</a:t>
            </a:r>
            <a:r>
              <a:rPr lang="en-US" sz="2400" b="1" dirty="0"/>
              <a:t> 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300766"/>
            <a:ext cx="9221273" cy="5087155"/>
          </a:xfrm>
        </p:spPr>
      </p:pic>
    </p:spTree>
    <p:extLst>
      <p:ext uri="{BB962C8B-B14F-4D97-AF65-F5344CB8AC3E}">
        <p14:creationId xmlns:p14="http://schemas.microsoft.com/office/powerpoint/2010/main" val="9152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Henning </a:t>
            </a:r>
            <a:r>
              <a:rPr lang="en-US" dirty="0" err="1"/>
              <a:t>Kagermann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Siegfried Dais</a:t>
            </a:r>
          </a:p>
          <a:p>
            <a:r>
              <a:rPr lang="en-US" dirty="0"/>
              <a:t>▪ WG 1 –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minh: Manfred </a:t>
            </a:r>
            <a:r>
              <a:rPr lang="en-US" dirty="0" err="1"/>
              <a:t>Wittensteiner</a:t>
            </a:r>
            <a:endParaRPr lang="en-US" dirty="0"/>
          </a:p>
          <a:p>
            <a:r>
              <a:rPr lang="en-US" dirty="0"/>
              <a:t>▪ WG 2 –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Siegfried </a:t>
            </a:r>
            <a:r>
              <a:rPr lang="en-US" dirty="0" err="1"/>
              <a:t>Russwurm</a:t>
            </a:r>
            <a:endParaRPr lang="en-US" dirty="0"/>
          </a:p>
          <a:p>
            <a:r>
              <a:rPr lang="en-US" dirty="0"/>
              <a:t>▪ WG 3 –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Stephan </a:t>
            </a:r>
            <a:r>
              <a:rPr lang="en-US" dirty="0" err="1"/>
              <a:t>Fische</a:t>
            </a:r>
            <a:endParaRPr lang="en-US" dirty="0"/>
          </a:p>
          <a:p>
            <a:r>
              <a:rPr lang="en-US" dirty="0"/>
              <a:t>▪ WG 4 –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Wolfgang </a:t>
            </a:r>
            <a:r>
              <a:rPr lang="en-US" dirty="0" err="1"/>
              <a:t>Wahlster</a:t>
            </a:r>
            <a:endParaRPr lang="en-US" dirty="0"/>
          </a:p>
          <a:p>
            <a:r>
              <a:rPr lang="en-US" dirty="0"/>
              <a:t>▪ WG 5 –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Heinz </a:t>
            </a:r>
            <a:r>
              <a:rPr lang="en-US" dirty="0" err="1"/>
              <a:t>Derenbach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cồng</a:t>
            </a:r>
            <a:r>
              <a:rPr lang="en-US" dirty="0"/>
              <a:t> </a:t>
            </a:r>
            <a:r>
              <a:rPr lang="en-US" dirty="0" err="1"/>
              <a:t>kềnh</a:t>
            </a:r>
            <a:r>
              <a:rPr lang="en-US" dirty="0"/>
              <a:t>,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bứt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)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phi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CMCN4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KH&amp;CN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hội;cần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ô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VI.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r>
              <a:rPr lang="en-US" dirty="0">
                <a:solidFill>
                  <a:schemeClr val="tx1"/>
                </a:solidFill>
              </a:rPr>
              <a:t> 4.0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1146220"/>
            <a:ext cx="9594760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r>
              <a:rPr lang="en-US" dirty="0" err="1"/>
              <a:t>Đảng</a:t>
            </a:r>
            <a:r>
              <a:rPr lang="en-US" dirty="0"/>
              <a:t> ta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XII: “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”.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Vườn</a:t>
            </a:r>
            <a:r>
              <a:rPr lang="en-US" dirty="0"/>
              <a:t> </a:t>
            </a:r>
            <a:r>
              <a:rPr lang="en-US" dirty="0" err="1"/>
              <a:t>ươm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… do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dạn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…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,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</a:t>
            </a:r>
            <a:r>
              <a:rPr lang="en-US" dirty="0" err="1"/>
              <a:t>khao</a:t>
            </a:r>
            <a:r>
              <a:rPr lang="en-US" dirty="0"/>
              <a:t> </a:t>
            </a:r>
            <a:r>
              <a:rPr lang="en-US" dirty="0" err="1"/>
              <a:t>vươn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tin,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Industry 4.0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.</a:t>
            </a:r>
          </a:p>
          <a:p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,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-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đối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mặt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với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những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thách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thức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/>
              <a:t>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1.0,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2.0, 3.0.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hay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hề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</a:t>
            </a:r>
          </a:p>
          <a:p>
            <a:r>
              <a:rPr lang="en-US" b="1" dirty="0"/>
              <a:t>▫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cỗ</a:t>
            </a:r>
            <a:r>
              <a:rPr lang="en-US" dirty="0"/>
              <a:t> </a:t>
            </a:r>
            <a:r>
              <a:rPr lang="en-US" dirty="0" err="1"/>
              <a:t>máy,thiết</a:t>
            </a:r>
            <a:r>
              <a:rPr lang="en-US" dirty="0"/>
              <a:t> </a:t>
            </a:r>
            <a:r>
              <a:rPr lang="en-US" dirty="0" err="1"/>
              <a:t>bị,máy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internet.</a:t>
            </a:r>
          </a:p>
          <a:p>
            <a:r>
              <a:rPr lang="en-US" b="1" dirty="0"/>
              <a:t> </a:t>
            </a:r>
            <a:r>
              <a:rPr lang="en-US" dirty="0"/>
              <a:t>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giàu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Internet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…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;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in 3D,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robot…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“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”. Theo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nhòa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.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,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VII.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nước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 ở </a:t>
            </a:r>
            <a:r>
              <a:rPr lang="en-US" sz="2400" b="1" dirty="0" err="1"/>
              <a:t>Việt</a:t>
            </a:r>
            <a:r>
              <a:rPr lang="en-US" sz="2400" b="1" dirty="0"/>
              <a:t> Nam </a:t>
            </a:r>
            <a:r>
              <a:rPr lang="en-US" sz="2400" b="1" dirty="0" err="1"/>
              <a:t>hiện</a:t>
            </a:r>
            <a:r>
              <a:rPr lang="en-US" sz="2400" b="1" dirty="0"/>
              <a:t> nay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1300767"/>
            <a:ext cx="9427336" cy="5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1.Cuộc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,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lôgíc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hay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,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…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kỷ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trưởng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đời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.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,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tảng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. 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nay,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sang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sang CMCN 4.0.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2.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nước</a:t>
            </a:r>
            <a:r>
              <a:rPr lang="en-US" sz="2400" b="1" dirty="0"/>
              <a:t>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bối</a:t>
            </a:r>
            <a:r>
              <a:rPr lang="en-US" sz="2400" b="1" dirty="0"/>
              <a:t> </a:t>
            </a:r>
            <a:r>
              <a:rPr lang="en-US" sz="2400" b="1" dirty="0" err="1"/>
              <a:t>cảnh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ở </a:t>
            </a:r>
            <a:r>
              <a:rPr lang="en-US" sz="2400" b="1" dirty="0" err="1"/>
              <a:t>Việt</a:t>
            </a:r>
            <a:r>
              <a:rPr lang="en-US" sz="2400" b="1" dirty="0"/>
              <a:t> Nam </a:t>
            </a:r>
            <a:r>
              <a:rPr lang="en-US" sz="2400" b="1" dirty="0" err="1"/>
              <a:t>hiện</a:t>
            </a:r>
            <a:r>
              <a:rPr lang="en-US" sz="2400" b="1" dirty="0"/>
              <a:t> nay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thấy</a:t>
            </a:r>
            <a:r>
              <a:rPr lang="en-US" sz="2100" dirty="0"/>
              <a:t>,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vai</a:t>
            </a:r>
            <a:r>
              <a:rPr lang="en-US" sz="2100" dirty="0"/>
              <a:t> </a:t>
            </a:r>
            <a:r>
              <a:rPr lang="en-US" sz="2100" dirty="0" err="1"/>
              <a:t>trò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trọng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giai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2016 - 2020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tầm</a:t>
            </a:r>
            <a:r>
              <a:rPr lang="en-US" sz="2100" dirty="0"/>
              <a:t> </a:t>
            </a:r>
            <a:r>
              <a:rPr lang="en-US" sz="2100" dirty="0" err="1"/>
              <a:t>nhìn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giai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2030 - 2035, </a:t>
            </a:r>
            <a:r>
              <a:rPr lang="en-US" sz="2100" dirty="0" err="1"/>
              <a:t>Nhà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hoàn</a:t>
            </a:r>
            <a:r>
              <a:rPr lang="en-US" sz="2100" dirty="0"/>
              <a:t> </a:t>
            </a:r>
            <a:r>
              <a:rPr lang="en-US" sz="2100" dirty="0" err="1"/>
              <a:t>thiện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,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, </a:t>
            </a:r>
            <a:r>
              <a:rPr lang="en-US" sz="2100" dirty="0" err="1"/>
              <a:t>dịch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, </a:t>
            </a:r>
            <a:r>
              <a:rPr lang="en-US" sz="2100" dirty="0" err="1"/>
              <a:t>tài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, </a:t>
            </a:r>
            <a:r>
              <a:rPr lang="en-US" sz="2100" dirty="0" err="1"/>
              <a:t>chứng</a:t>
            </a:r>
            <a:r>
              <a:rPr lang="en-US" sz="2100" dirty="0"/>
              <a:t> </a:t>
            </a:r>
            <a:r>
              <a:rPr lang="en-US" sz="2100" dirty="0" err="1"/>
              <a:t>khoán</a:t>
            </a:r>
            <a:r>
              <a:rPr lang="en-US" sz="2100" dirty="0"/>
              <a:t>, </a:t>
            </a:r>
            <a:r>
              <a:rPr lang="en-US" sz="2100" dirty="0" err="1"/>
              <a:t>bất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, </a:t>
            </a:r>
            <a:r>
              <a:rPr lang="en-US" sz="2100" dirty="0" err="1"/>
              <a:t>lao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, </a:t>
            </a:r>
            <a:r>
              <a:rPr lang="en-US" sz="2100" dirty="0" err="1"/>
              <a:t>khoa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r>
              <a:rPr lang="en-US" sz="2100" dirty="0"/>
              <a:t> -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nghệ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vận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 </a:t>
            </a:r>
            <a:r>
              <a:rPr lang="en-US" sz="2100" dirty="0" err="1"/>
              <a:t>thông</a:t>
            </a:r>
            <a:r>
              <a:rPr lang="en-US" sz="2100" dirty="0"/>
              <a:t> </a:t>
            </a:r>
            <a:r>
              <a:rPr lang="en-US" sz="2100" dirty="0" err="1"/>
              <a:t>suốt</a:t>
            </a:r>
            <a:r>
              <a:rPr lang="en-US" sz="2100" dirty="0"/>
              <a:t>,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ngày</a:t>
            </a:r>
            <a:r>
              <a:rPr lang="en-US" sz="2100" dirty="0"/>
              <a:t> </a:t>
            </a:r>
            <a:r>
              <a:rPr lang="en-US" sz="2100" dirty="0" err="1"/>
              <a:t>càng</a:t>
            </a:r>
            <a:r>
              <a:rPr lang="en-US" sz="2100" dirty="0"/>
              <a:t> </a:t>
            </a:r>
            <a:r>
              <a:rPr lang="en-US" sz="2100" dirty="0" err="1"/>
              <a:t>tốt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thế</a:t>
            </a:r>
            <a:r>
              <a:rPr lang="en-US" sz="2100" dirty="0"/>
              <a:t> </a:t>
            </a:r>
            <a:r>
              <a:rPr lang="en-US" sz="2100" dirty="0" err="1"/>
              <a:t>giới</a:t>
            </a:r>
            <a:r>
              <a:rPr lang="en-US" sz="2100" dirty="0"/>
              <a:t>,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quản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giám</a:t>
            </a:r>
            <a:r>
              <a:rPr lang="en-US" sz="2100" dirty="0"/>
              <a:t> </a:t>
            </a:r>
            <a:r>
              <a:rPr lang="en-US" sz="2100" dirty="0" err="1"/>
              <a:t>sát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. </a:t>
            </a:r>
          </a:p>
          <a:p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liền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đa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lĩnh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dịch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;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bình</a:t>
            </a:r>
            <a:r>
              <a:rPr lang="en-US" sz="2100" dirty="0"/>
              <a:t> </a:t>
            </a:r>
            <a:r>
              <a:rPr lang="en-US" sz="2100" dirty="0" err="1"/>
              <a:t>đẳng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.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rõ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ngành</a:t>
            </a:r>
            <a:r>
              <a:rPr lang="en-US" sz="2100" dirty="0"/>
              <a:t>, </a:t>
            </a:r>
            <a:r>
              <a:rPr lang="en-US" sz="2100" dirty="0" err="1"/>
              <a:t>nghề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phù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,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tư</a:t>
            </a:r>
            <a:r>
              <a:rPr lang="en-US" sz="2100" dirty="0"/>
              <a:t> </a:t>
            </a:r>
            <a:r>
              <a:rPr lang="en-US" sz="2100" dirty="0" err="1"/>
              <a:t>nhân</a:t>
            </a:r>
            <a:r>
              <a:rPr lang="en-US" sz="2100" dirty="0"/>
              <a:t> </a:t>
            </a:r>
            <a:r>
              <a:rPr lang="en-US" sz="2100" dirty="0" err="1"/>
              <a:t>tham</a:t>
            </a:r>
            <a:r>
              <a:rPr lang="en-US" sz="2100" dirty="0"/>
              <a:t> </a:t>
            </a:r>
            <a:r>
              <a:rPr lang="en-US" sz="2100" dirty="0" err="1"/>
              <a:t>gia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.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lành</a:t>
            </a:r>
            <a:r>
              <a:rPr lang="en-US" sz="2100" dirty="0"/>
              <a:t> </a:t>
            </a:r>
            <a:r>
              <a:rPr lang="en-US" sz="2100" dirty="0" err="1"/>
              <a:t>mạnh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nghiệp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vấn</a:t>
            </a:r>
            <a:r>
              <a:rPr lang="en-US" sz="2100" dirty="0"/>
              <a:t> </a:t>
            </a:r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Nhà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tâm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đảm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bối</a:t>
            </a:r>
            <a:r>
              <a:rPr lang="en-US" sz="2100" dirty="0"/>
              <a:t> </a:t>
            </a:r>
            <a:r>
              <a:rPr lang="en-US" sz="2100" dirty="0" err="1"/>
              <a:t>cảnh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,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thu</a:t>
            </a:r>
            <a:r>
              <a:rPr lang="en-US" sz="2100" dirty="0"/>
              <a:t> </a:t>
            </a:r>
            <a:r>
              <a:rPr lang="en-US" sz="2100" dirty="0" err="1"/>
              <a:t>hút</a:t>
            </a:r>
            <a:r>
              <a:rPr lang="en-US" sz="2100" dirty="0"/>
              <a:t> </a:t>
            </a:r>
            <a:r>
              <a:rPr lang="en-US" sz="2100" dirty="0" err="1"/>
              <a:t>mạnh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nguồn</a:t>
            </a:r>
            <a:r>
              <a:rPr lang="en-US" sz="2100" dirty="0"/>
              <a:t> </a:t>
            </a:r>
            <a:r>
              <a:rPr lang="en-US" sz="2100" dirty="0" err="1"/>
              <a:t>lực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tư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thúc</a:t>
            </a:r>
            <a:r>
              <a:rPr lang="en-US" sz="2100" dirty="0"/>
              <a:t> </a:t>
            </a:r>
            <a:r>
              <a:rPr lang="en-US" sz="2100" dirty="0" err="1"/>
              <a:t>đẩy</a:t>
            </a:r>
            <a:r>
              <a:rPr lang="en-US" sz="2100" dirty="0"/>
              <a:t> </a:t>
            </a:r>
            <a:r>
              <a:rPr lang="en-US" sz="2100" dirty="0" err="1"/>
              <a:t>đổi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nghệ</a:t>
            </a:r>
            <a:r>
              <a:rPr lang="en-US" sz="2100" dirty="0"/>
              <a:t>, </a:t>
            </a:r>
            <a:r>
              <a:rPr lang="en-US" sz="2100" dirty="0" err="1"/>
              <a:t>nâng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sức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đất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kịp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cuộc</a:t>
            </a:r>
            <a:r>
              <a:rPr lang="en-US" sz="2100" dirty="0"/>
              <a:t> CMCN 4.0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nền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tri </a:t>
            </a:r>
            <a:r>
              <a:rPr lang="en-US" sz="2100" dirty="0" err="1"/>
              <a:t>thức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3.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nguồn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lực</a:t>
            </a:r>
            <a:r>
              <a:rPr lang="en-US" sz="2400" b="1" dirty="0"/>
              <a:t> </a:t>
            </a:r>
            <a:r>
              <a:rPr lang="en-US" sz="2400" b="1" dirty="0" err="1"/>
              <a:t>chất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 </a:t>
            </a:r>
            <a:r>
              <a:rPr lang="en-US" sz="2400" b="1" dirty="0" err="1"/>
              <a:t>cao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CMCN 4.0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 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Đẩy</a:t>
            </a:r>
            <a:r>
              <a:rPr lang="en-US" i="1" dirty="0"/>
              <a:t> </a:t>
            </a:r>
            <a:r>
              <a:rPr lang="en-US" i="1" dirty="0" err="1"/>
              <a:t>mạnh</a:t>
            </a:r>
            <a:r>
              <a:rPr lang="en-US" i="1" dirty="0"/>
              <a:t>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nghệ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như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cụ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trọng</a:t>
            </a:r>
            <a:r>
              <a:rPr lang="en-US" i="1" dirty="0"/>
              <a:t> </a:t>
            </a:r>
            <a:r>
              <a:rPr lang="en-US" i="1" dirty="0" err="1"/>
              <a:t>bậc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cuộc</a:t>
            </a:r>
            <a:r>
              <a:rPr lang="en-US" i="1" dirty="0"/>
              <a:t> CMCN 4.0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 </a:t>
            </a:r>
            <a:r>
              <a:rPr lang="en-US" i="1" dirty="0" err="1"/>
              <a:t>kinh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 tri </a:t>
            </a:r>
            <a:r>
              <a:rPr lang="en-US" i="1" dirty="0" err="1"/>
              <a:t>thức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,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▫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.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nhì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mạng-vật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,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▫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thực-ảo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thể.Chỉ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,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II.LỊCH SỬ VỀ CÔNG NGHIỆP 4.0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661375"/>
            <a:ext cx="9787943" cy="4893971"/>
          </a:xfrm>
        </p:spPr>
      </p:pic>
    </p:spTree>
    <p:extLst>
      <p:ext uri="{BB962C8B-B14F-4D97-AF65-F5344CB8AC3E}">
        <p14:creationId xmlns:p14="http://schemas.microsoft.com/office/powerpoint/2010/main" val="20591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7733</Words>
  <Application>Microsoft Office PowerPoint</Application>
  <PresentationFormat>Custom</PresentationFormat>
  <Paragraphs>176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Oriel</vt:lpstr>
      <vt:lpstr>CÔNG NGHIỆP 4.0</vt:lpstr>
      <vt:lpstr>I. KHÁI NIỆM VỀ CÔNG NGHIỆP 4.0</vt:lpstr>
      <vt:lpstr>1.1.khái niệm về công nghiệp 4.0</vt:lpstr>
      <vt:lpstr>2.Thuật ngữ</vt:lpstr>
      <vt:lpstr>khái niệm về công nghiệp 4.0</vt:lpstr>
      <vt:lpstr>3. Các nhóm làm việc công nghiệp 4.0</vt:lpstr>
      <vt:lpstr>4. Nguyên tắc</vt:lpstr>
      <vt:lpstr>PowerPoint Presentation</vt:lpstr>
      <vt:lpstr>II.LỊCH SỬ VỀ CÔNG NGHIỆP 4.0</vt:lpstr>
      <vt:lpstr>1. Cách mạng công nghiệp lần thứ nhất</vt:lpstr>
      <vt:lpstr>PowerPoint Presentation</vt:lpstr>
      <vt:lpstr>2.Cách mạng công nghiệp lần thứ hai </vt:lpstr>
      <vt:lpstr>PowerPoint Presentation</vt:lpstr>
      <vt:lpstr>3. Cách mạng công nghiệp lần thứ ba</vt:lpstr>
      <vt:lpstr>4. Cách mạng công nghiệp lần thứ tư</vt:lpstr>
      <vt:lpstr>PowerPoint Presentation</vt:lpstr>
      <vt:lpstr>III. Viễn cảnh tương lai của công nghiệp 4.0</vt:lpstr>
      <vt:lpstr>1.Cách mạng Công nghiệp 4.0 và Tương lai của ngành nhân sự </vt:lpstr>
      <vt:lpstr>PowerPoint Presentation</vt:lpstr>
      <vt:lpstr>2. . Những con số đáng chú ý dưới đây sẽ phần nào hé lộ viễn cảnh của một tương lai không xa: </vt:lpstr>
      <vt:lpstr>PowerPoint Presentation</vt:lpstr>
      <vt:lpstr>3. Định nghĩa lại công việc tìm kiếm và tuyển dụng </vt:lpstr>
      <vt:lpstr>PowerPoint Presentation</vt:lpstr>
      <vt:lpstr>PowerPoint Presentation</vt:lpstr>
      <vt:lpstr>PowerPoint Presentation</vt:lpstr>
      <vt:lpstr>4. Lược bỏ những công việc thừa trong vận hành</vt:lpstr>
      <vt:lpstr>5. Định nghĩa lại việc phát triển nhân sự và làm nó hiệu quả hơn </vt:lpstr>
      <vt:lpstr>PowerPoint Presentation</vt:lpstr>
      <vt:lpstr>MACHINE LEARNING</vt:lpstr>
      <vt:lpstr>6. Các chương trình, ứng dụng cho công cụ quản lý sản xuất </vt:lpstr>
      <vt:lpstr>PowerPoint Presentation</vt:lpstr>
      <vt:lpstr> "Key Performance Indicator"</vt:lpstr>
      <vt:lpstr>PowerPoint Presentation</vt:lpstr>
      <vt:lpstr>PowerPoint Presentation</vt:lpstr>
      <vt:lpstr>III. CÔNG NGHIỆP 4.0 Ở VIỆT NAM</vt:lpstr>
      <vt:lpstr>Thủ tướng Chính phủ Nguyễn Xuân Phúc thăm triển lãm quốc tế về Công nghiệp thông minh - Industry 4.0 Summit 2018.</vt:lpstr>
      <vt:lpstr>PowerPoint Presentation</vt:lpstr>
      <vt:lpstr>PowerPoint Presentation</vt:lpstr>
      <vt:lpstr>Các đại biểu cắt băng khai mạc Diễn đàn cấp cao và Triển lãm quốc tế về Công nghiệp thông minh - Industry 4.0 Summit 2018.</vt:lpstr>
      <vt:lpstr>PowerPoint Presentation</vt:lpstr>
      <vt:lpstr>"Robot công dân" đầu tiên trên thế giới - Sophia - trả lời các câu hỏi tại Diễn đàn Industry 4.0 Summit 2018.</vt:lpstr>
      <vt:lpstr>PowerPoint Presentation</vt:lpstr>
      <vt:lpstr>PowerPoint Presentation</vt:lpstr>
      <vt:lpstr>IV. Ứng dụng công nghiệp 4.0</vt:lpstr>
      <vt:lpstr>Hội thảo “Tiếp cận Nông nghiệp 4.0 ở Việt Nam: Vấn đề và kiến nghị chính sách”. Ảnh: Thúy Hiền/BNEWS/TTXVN </vt:lpstr>
      <vt:lpstr>PowerPoint Presentation</vt:lpstr>
      <vt:lpstr>PowerPoint Presentation</vt:lpstr>
      <vt:lpstr>Tp.Hồ Chí Minh tiếp tục ưu tiên phát triển nông nghiệp công nghệ cao. Ảnh minh họa: Phạm Kiên - TTXVN </vt:lpstr>
      <vt:lpstr>PowerPoint Presentation</vt:lpstr>
      <vt:lpstr>2. Ứng dụng công nghiệp 4.0 vào doanh nghiệp làm thay đổi sản xuất như thế nào ?  </vt:lpstr>
      <vt:lpstr>PowerPoint Presentation</vt:lpstr>
      <vt:lpstr>Công nghệ 4.0 đang cách mạng hóa ngành công nghiệp sản xuất như thế nào? </vt:lpstr>
      <vt:lpstr>INTERNET OF THINGS</vt:lpstr>
      <vt:lpstr>Trí tuệ nhân tạo (AI)</vt:lpstr>
      <vt:lpstr>PowerPoint Presentation</vt:lpstr>
      <vt:lpstr>Lợi ích của ứng dụng công nghệ 4.0 vào doanh nghiệp </vt:lpstr>
      <vt:lpstr>PowerPoint Presentation</vt:lpstr>
      <vt:lpstr>Kết luận </vt:lpstr>
      <vt:lpstr>V. . Cơ hội và thách thức của cuộc cách mạng công nghiệp 4.0 đối với việt nam  </vt:lpstr>
      <vt:lpstr>1. Cơ hội</vt:lpstr>
      <vt:lpstr>2. Thách thức</vt:lpstr>
      <vt:lpstr>PowerPoint Presentation</vt:lpstr>
      <vt:lpstr>VI. Tuổi trẻ thời cách mạng công nghiệp 4.0 </vt:lpstr>
      <vt:lpstr>PowerPoint Presentation</vt:lpstr>
      <vt:lpstr>PowerPoint Presentation</vt:lpstr>
      <vt:lpstr>PowerPoint Presentation</vt:lpstr>
      <vt:lpstr>PowerPoint Presentation</vt:lpstr>
      <vt:lpstr>1. Thách thức làm chủ công nghệ</vt:lpstr>
      <vt:lpstr>PowerPoint Presentation</vt:lpstr>
      <vt:lpstr>2. Cơ hội để bứt phá</vt:lpstr>
      <vt:lpstr>PowerPoint Presentation</vt:lpstr>
      <vt:lpstr>VII. Vai trò của nhà nước trong cuộc cách mạng công nghiệp 4.0 với sự phát triển kinh tế tri thức ở Việt Nam hiện nay </vt:lpstr>
      <vt:lpstr>1.Cuộc cách mạng công nghiệp 4.0 với phát triển kinh tế tri thức </vt:lpstr>
      <vt:lpstr>2. Vai trò của Nhà nước đối với phát triển kinh tế tri thức trong bối cảnh cuộc cách mạng công nghiệp 4.0 ở Việt Nam hiện nay </vt:lpstr>
      <vt:lpstr>3. Phát triển nguồn nhân lực chất lượng cao cho cuộc CMCN 4.0 và phát triển kinh tế tri thức 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Nhật</dc:creator>
  <cp:lastModifiedBy>PC</cp:lastModifiedBy>
  <cp:revision>11</cp:revision>
  <dcterms:created xsi:type="dcterms:W3CDTF">2019-05-29T09:29:30Z</dcterms:created>
  <dcterms:modified xsi:type="dcterms:W3CDTF">2019-05-29T14:00:40Z</dcterms:modified>
</cp:coreProperties>
</file>