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B67952-4D27-42C6-B27C-199197B74A3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298129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67952-4D27-42C6-B27C-199197B74A3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298319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67952-4D27-42C6-B27C-199197B74A3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143727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67952-4D27-42C6-B27C-199197B74A3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221898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67952-4D27-42C6-B27C-199197B74A3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79071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B67952-4D27-42C6-B27C-199197B74A3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151203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B67952-4D27-42C6-B27C-199197B74A32}"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195147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B67952-4D27-42C6-B27C-199197B74A32}"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135868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B67952-4D27-42C6-B27C-199197B74A32}" type="datetimeFigureOut">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55137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67952-4D27-42C6-B27C-199197B74A32}" type="datetimeFigureOut">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46851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67952-4D27-42C6-B27C-199197B74A32}"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285102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B67952-4D27-42C6-B27C-199197B74A32}"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CF2FF-6732-4DD0-A90E-F1D94F988499}" type="slidenum">
              <a:rPr lang="en-US" smtClean="0"/>
              <a:t>‹#›</a:t>
            </a:fld>
            <a:endParaRPr lang="en-US"/>
          </a:p>
        </p:txBody>
      </p:sp>
    </p:spTree>
    <p:extLst>
      <p:ext uri="{BB962C8B-B14F-4D97-AF65-F5344CB8AC3E}">
        <p14:creationId xmlns:p14="http://schemas.microsoft.com/office/powerpoint/2010/main" val="1882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67952-4D27-42C6-B27C-199197B74A32}" type="datetimeFigureOut">
              <a:rPr lang="en-US" smtClean="0"/>
              <a:t>5/29/2019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CF2FF-6732-4DD0-A90E-F1D94F988499}" type="slidenum">
              <a:rPr lang="en-US" smtClean="0"/>
              <a:t>‹#›</a:t>
            </a:fld>
            <a:endParaRPr lang="en-US"/>
          </a:p>
        </p:txBody>
      </p:sp>
    </p:spTree>
    <p:extLst>
      <p:ext uri="{BB962C8B-B14F-4D97-AF65-F5344CB8AC3E}">
        <p14:creationId xmlns:p14="http://schemas.microsoft.com/office/powerpoint/2010/main" val="2441897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hyperlink" Target="https://vi.wikipedia.org/wiki/An_ninh_m%E1%BA%A1ng" TargetMode="Externa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8" Type="http://schemas.openxmlformats.org/officeDocument/2006/relationships/hyperlink" Target="https://en.wikipedia.org/wiki/Digital_magnetic_compass" TargetMode="External"/><Relationship Id="rId3" Type="http://schemas.openxmlformats.org/officeDocument/2006/relationships/hyperlink" Target="https://en.wikipedia.org/wiki/Smartphone" TargetMode="External"/><Relationship Id="rId7" Type="http://schemas.openxmlformats.org/officeDocument/2006/relationships/hyperlink" Target="https://en.wikipedia.org/wiki/GPS" TargetMode="External"/><Relationship Id="rId2" Type="http://schemas.openxmlformats.org/officeDocument/2006/relationships/hyperlink" Target="https://en.wikipedia.org/wiki/Mobile_computing" TargetMode="External"/><Relationship Id="rId1" Type="http://schemas.openxmlformats.org/officeDocument/2006/relationships/slideLayout" Target="../slideLayouts/slideLayout12.xml"/><Relationship Id="rId6" Type="http://schemas.openxmlformats.org/officeDocument/2006/relationships/hyperlink" Target="https://en.wikipedia.org/wiki/Accelerometer" TargetMode="External"/><Relationship Id="rId5" Type="http://schemas.openxmlformats.org/officeDocument/2006/relationships/hyperlink" Target="https://en.wikipedia.org/wiki/MEMS" TargetMode="External"/><Relationship Id="rId4" Type="http://schemas.openxmlformats.org/officeDocument/2006/relationships/hyperlink" Target="https://en.wikipedia.org/wiki/Tablet_computer" TargetMode="External"/><Relationship Id="rId9" Type="http://schemas.openxmlformats.org/officeDocument/2006/relationships/hyperlink" Target="https://en.wikipedia.org/wiki/Augmented_reality" TargetMode="External"/></Relationships>
</file>

<file path=ppt/slides/_rels/slide105.xml.rels><?xml version="1.0" encoding="UTF-8" standalone="yes"?>
<Relationships xmlns="http://schemas.openxmlformats.org/package/2006/relationships"><Relationship Id="rId2" Type="http://schemas.openxmlformats.org/officeDocument/2006/relationships/hyperlink" Target="https://en.wikipedia.org/wiki/Waveguide_(optics)" TargetMode="Externa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hyperlink" Target="https://en.wikipedia.org/wiki/Superstorm" TargetMode="External"/><Relationship Id="rId2" Type="http://schemas.openxmlformats.org/officeDocument/2006/relationships/hyperlink" Target="https://en.wikipedia.org/wiki/Public_security" TargetMode="Externa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hyperlink" Target="https://en.wikipedia.org/wiki/Augmented_reality" TargetMode="Externa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hyperlink" Target="https://vi.wikipedia.org/wiki/Linux" TargetMode="External"/><Relationship Id="rId2" Type="http://schemas.openxmlformats.org/officeDocument/2006/relationships/hyperlink" Target="https://vi.wikipedia.org/wiki/Amazon.com" TargetMode="Externa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hyperlink" Target="https://vi.wikipedia.org/wiki/Facebook" TargetMode="Externa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hyperlink" Target="https://vi.wikipedia.org/wiki/Google" TargetMode="Externa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hyperlink" Target="https://vi.wikipedia.org/wiki/NoSQL" TargetMode="External"/><Relationship Id="rId2" Type="http://schemas.openxmlformats.org/officeDocument/2006/relationships/hyperlink" Target="https://vi.wikipedia.org/wiki/Oracle" TargetMode="Externa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hyperlink" Target="http://bnews.vn/cach-mang-cong-nghiep-4-0-thach-thuc-cho-gioi-doanh-nghiep-la-gi-/53048.html" TargetMode="Externa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bnews.vn/tag/ciem/87731/1.html"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hyperlink" Target="https://bnews.vn/doanh-nghiep/6/trang-1.html"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vi.wikipedia.org/w/index.php?title=C%C3%A1ch_m%E1%BA%A1ng_k%E1%BB%B9_thu%E1%BA%ADt_s%E1%BB%91&amp;action=edit&amp;redlink=1" TargetMode="External"/><Relationship Id="rId2" Type="http://schemas.openxmlformats.org/officeDocument/2006/relationships/hyperlink" Target="https://vi.wikipedia.org/wiki/Ch%C3%ADnh_ph%E1%BB%A7_%C4%90%E1%BB%A9c" TargetMode="External"/><Relationship Id="rId1" Type="http://schemas.openxmlformats.org/officeDocument/2006/relationships/slideLayout" Target="../slideLayouts/slideLayout12.xml"/><Relationship Id="rId4" Type="http://schemas.openxmlformats.org/officeDocument/2006/relationships/hyperlink" Target="https://vi.wikipedia.org/wiki/C%C3%B4ng_nghi%E1%BB%87p_4.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vi.wikipedia.org/wiki/C%C3%B4ng_nghi%E1%BB%87p_4.0" TargetMode="External"/><Relationship Id="rId2" Type="http://schemas.openxmlformats.org/officeDocument/2006/relationships/hyperlink" Target="https://vi.wikipedia.org/wiki/C%C3%A1ch_m%E1%BA%A1ng_C%C3%B4ng_nghi%E1%BB%87p_l%E1%BA%A7n_th%E1%BB%A9_t%C6%B0" TargetMode="Externa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vi.wikipedia.org/wiki/C%C3%B4ng_nghi%E1%BB%87p_4.0" TargetMode="External"/><Relationship Id="rId2" Type="http://schemas.openxmlformats.org/officeDocument/2006/relationships/hyperlink" Target="https://vi.wikipedia.org/w/index.php?title=H%E1%BB%99i_ch%E1%BB%A3_Hannover&amp;action=edit&amp;redlink=1" TargetMode="Externa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hyperlink" Target="https://vi.wikipedia.org/wiki/Th%E1%BA%ADp_ni%C3%AAn_1980" TargetMode="External"/><Relationship Id="rId2" Type="http://schemas.openxmlformats.org/officeDocument/2006/relationships/hyperlink" Target="https://vi.wikipedia.org/wiki/%C4%90i%E1%BB%87n_to%C3%A1n_l%C6%B0%E1%BB%9Bi" TargetMode="External"/><Relationship Id="rId1" Type="http://schemas.openxmlformats.org/officeDocument/2006/relationships/slideLayout" Target="../slideLayouts/slideLayout12.xml"/><Relationship Id="rId5" Type="http://schemas.openxmlformats.org/officeDocument/2006/relationships/hyperlink" Target="https://vi.wikipedia.org/wiki/Ph%E1%BA%A7n_m%E1%BB%81m_d%E1%BB%8Bch_v%E1%BB%A5" TargetMode="External"/><Relationship Id="rId4" Type="http://schemas.openxmlformats.org/officeDocument/2006/relationships/hyperlink" Target="https://vi.wikipedia.org/w/index.php?title=%C4%90i%E1%BB%87n_to%C3%A1n_theo_nhu_c%E1%BA%A7u&amp;action=edit&amp;redlink=1" TargetMode="External"/></Relationships>
</file>

<file path=ppt/slides/_rels/slide76.xml.rels><?xml version="1.0" encoding="UTF-8" standalone="yes"?>
<Relationships xmlns="http://schemas.openxmlformats.org/package/2006/relationships"><Relationship Id="rId2" Type="http://schemas.openxmlformats.org/officeDocument/2006/relationships/hyperlink" Target="https://vi.wikipedia.org/w/index.php?title=T%E1%BA%A3i_c%C3%B4ng_vi%E1%BB%87c&amp;action=edit&amp;redlink=1" TargetMode="Externa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hyperlink" Target="https://vi.wikipedia.org/wiki/Web_2.0" TargetMode="External"/><Relationship Id="rId2" Type="http://schemas.openxmlformats.org/officeDocument/2006/relationships/hyperlink" Target="https://vi.wikipedia.org/wiki/Web" TargetMode="Externa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hyperlink" Target="https://vi.wikipedia.org/wiki/1999" TargetMode="Externa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hyperlink" Target="https://vi.wikipedia.org/wiki/Internet_V%E1%BA%A1n_V%E1%BA%ADt" TargetMode="External"/><Relationship Id="rId2" Type="http://schemas.openxmlformats.org/officeDocument/2006/relationships/hyperlink" Target="https://vi.wikipedia.org/wiki/H%C3%A3ng_ARM"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hyperlink" Target="https://vi.wikipedia.org/wiki/Internet_V%E1%BA%A1n_V%E1%BA%ADt" TargetMode="External"/><Relationship Id="rId2" Type="http://schemas.openxmlformats.org/officeDocument/2006/relationships/hyperlink" Target="https://vi.wikipedia.org/wiki/IPv4" TargetMode="Externa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hyperlink" Target="https://vi.wikipedia.org/wiki/Internet_V%E1%BA%A1n_V%E1%BA%ADt" TargetMode="External"/><Relationship Id="rId2" Type="http://schemas.openxmlformats.org/officeDocument/2006/relationships/hyperlink" Target="https://vi.wikipedia.org/w/index.php?title=Axel_Pawlik&amp;action=edit&amp;redlink=1" TargetMode="Externa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hyperlink" Target="https://vi.wikipedia.org/wiki/Internet_V%E1%BA%A1n_V%E1%BA%ADt" TargetMode="External"/><Relationship Id="rId2" Type="http://schemas.openxmlformats.org/officeDocument/2006/relationships/hyperlink" Target="https://vi.wikipedia.org/w/index.php?title=Lan_Pearson&amp;action=edit&amp;redlink=1" TargetMode="Externa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hyperlink" Target="https://vi.wikipedia.org/wiki/Internet_V%E1%BA%A1n_V%E1%BA%ADt" TargetMode="External"/><Relationship Id="rId7" Type="http://schemas.openxmlformats.org/officeDocument/2006/relationships/hyperlink" Target="https://vi.wikipedia.org/wiki/2025" TargetMode="External"/><Relationship Id="rId2" Type="http://schemas.openxmlformats.org/officeDocument/2006/relationships/hyperlink" Target="https://vi.wikipedia.org/wiki/2020" TargetMode="External"/><Relationship Id="rId1" Type="http://schemas.openxmlformats.org/officeDocument/2006/relationships/slideLayout" Target="../slideLayouts/slideLayout12.xml"/><Relationship Id="rId6" Type="http://schemas.openxmlformats.org/officeDocument/2006/relationships/hyperlink" Target="https://vi.wikipedia.org/w/index.php?title=D%E1%BB%B1_%C3%A1n_Internet_Pew_Research&amp;action=edit&amp;redlink=1" TargetMode="External"/><Relationship Id="rId5" Type="http://schemas.openxmlformats.org/officeDocument/2006/relationships/hyperlink" Target="https://vi.wikipedia.org/w/index.php?title=K%E1%BA%BFt_n%E1%BB%91i_kh%C3%B4ng_d%C3%A2y&amp;action=edit&amp;redlink=1" TargetMode="External"/><Relationship Id="rId4" Type="http://schemas.openxmlformats.org/officeDocument/2006/relationships/hyperlink" Target="https://vi.wikipedia.org/w/index.php?title=ABI_Research&amp;action=edit&amp;redlink=1"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s://vi.wikipedia.org/wiki/IPv6" TargetMode="External"/><Relationship Id="rId2" Type="http://schemas.openxmlformats.org/officeDocument/2006/relationships/hyperlink" Target="https://vi.wikipedia.org/wiki/IPv4" TargetMode="External"/><Relationship Id="rId1" Type="http://schemas.openxmlformats.org/officeDocument/2006/relationships/slideLayout" Target="../slideLayouts/slideLayout12.xml"/><Relationship Id="rId4" Type="http://schemas.openxmlformats.org/officeDocument/2006/relationships/hyperlink" Target="https://vi.wikipedia.org/wiki/Internet_V%E1%BA%A1n_V%E1%BA%ADt"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s://vi.wikipedia.org/wiki/Th%C3%A0nh_ph%E1%BB%91_th%C3%B4ng_minh" TargetMode="External"/><Relationship Id="rId2" Type="http://schemas.openxmlformats.org/officeDocument/2006/relationships/hyperlink" Target="https://vi.wikipedia.org/wiki/Nh%C3%A0_th%C3%B4ng_minh" TargetMode="External"/><Relationship Id="rId1" Type="http://schemas.openxmlformats.org/officeDocument/2006/relationships/slideLayout" Target="../slideLayouts/slideLayout12.xml"/><Relationship Id="rId6" Type="http://schemas.openxmlformats.org/officeDocument/2006/relationships/hyperlink" Target="https://vi.wikipedia.org/wiki/Internet_V%E1%BA%A1n_V%E1%BA%ADt" TargetMode="External"/><Relationship Id="rId5" Type="http://schemas.openxmlformats.org/officeDocument/2006/relationships/hyperlink" Target="https://vi.wikipedia.org/w/index.php?title=Doanh_nghi%E1%BB%87p_th%C3%B4ng_minh&amp;action=edit&amp;redlink=1" TargetMode="External"/><Relationship Id="rId4" Type="http://schemas.openxmlformats.org/officeDocument/2006/relationships/hyperlink" Target="https://vi.wikipedia.org/w/index.php?title=M%C3%B4i_tr%C6%B0%E1%BB%9Dng_th%C3%B4ng_minh&amp;action=edit&amp;redlink=1"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hyperlink" Target="https://vi.wikipedia.org/w/index.php?title=Thi%E1%BA%BFt_b%E1%BB%8B&amp;action=edit&amp;redlink=1" TargetMode="External"/><Relationship Id="rId2" Type="http://schemas.openxmlformats.org/officeDocument/2006/relationships/hyperlink" Target="https://vi.wikipedia.org/wiki/Internet" TargetMode="External"/><Relationship Id="rId1" Type="http://schemas.openxmlformats.org/officeDocument/2006/relationships/slideLayout" Target="../slideLayouts/slideLayout12.xml"/><Relationship Id="rId5" Type="http://schemas.openxmlformats.org/officeDocument/2006/relationships/hyperlink" Target="https://vi.wikipedia.org/wiki/Internet_V%E1%BA%A1n_V%E1%BA%ADt" TargetMode="External"/><Relationship Id="rId4" Type="http://schemas.openxmlformats.org/officeDocument/2006/relationships/hyperlink" Target="https://vi.wikipedia.org/w/index.php?title=K%E1%BA%BFt_n%E1%BB%91i&amp;action=edit&amp;redlink=1" TargetMode="External"/></Relationships>
</file>

<file path=ppt/slides/_rels/slide88.xml.rels><?xml version="1.0" encoding="UTF-8" standalone="yes"?>
<Relationships xmlns="http://schemas.openxmlformats.org/package/2006/relationships"><Relationship Id="rId8" Type="http://schemas.openxmlformats.org/officeDocument/2006/relationships/hyperlink" Target="https://vi.wikipedia.org/wiki/POP" TargetMode="External"/><Relationship Id="rId3" Type="http://schemas.openxmlformats.org/officeDocument/2006/relationships/hyperlink" Target="https://vi.wikipedia.org/w/index.php?title=Protocols&amp;action=edit&amp;redlink=1" TargetMode="External"/><Relationship Id="rId7" Type="http://schemas.openxmlformats.org/officeDocument/2006/relationships/hyperlink" Target="https://vi.wikipedia.org/wiki/SMTP" TargetMode="External"/><Relationship Id="rId12" Type="http://schemas.openxmlformats.org/officeDocument/2006/relationships/hyperlink" Target="https://vi.wikipedia.org/wiki/Internet_V%E1%BA%A1n_V%E1%BA%ADt" TargetMode="External"/><Relationship Id="rId2" Type="http://schemas.openxmlformats.org/officeDocument/2006/relationships/hyperlink" Target="https://vi.wikipedia.org/wiki/Giao_th%E1%BB%A9c" TargetMode="External"/><Relationship Id="rId1" Type="http://schemas.openxmlformats.org/officeDocument/2006/relationships/slideLayout" Target="../slideLayouts/slideLayout12.xml"/><Relationship Id="rId6" Type="http://schemas.openxmlformats.org/officeDocument/2006/relationships/hyperlink" Target="https://vi.wikipedia.org/wiki/HTTP" TargetMode="External"/><Relationship Id="rId11" Type="http://schemas.openxmlformats.org/officeDocument/2006/relationships/hyperlink" Target="https://vi.wikipedia.org/wiki/FTP" TargetMode="External"/><Relationship Id="rId5" Type="http://schemas.openxmlformats.org/officeDocument/2006/relationships/hyperlink" Target="https://vi.wikipedia.org/wiki/HyperText_Transfer_Protocol" TargetMode="External"/><Relationship Id="rId10" Type="http://schemas.openxmlformats.org/officeDocument/2006/relationships/hyperlink" Target="https://vi.wikipedia.org/wiki/Email" TargetMode="External"/><Relationship Id="rId4" Type="http://schemas.openxmlformats.org/officeDocument/2006/relationships/hyperlink" Target="https://vi.wikipedia.org/wiki/Ng%C3%B4n_ng%E1%BB%AF" TargetMode="External"/><Relationship Id="rId9" Type="http://schemas.openxmlformats.org/officeDocument/2006/relationships/hyperlink" Target="https://vi.wikipedia.org/wiki/IMAP" TargetMode="External"/></Relationships>
</file>

<file path=ppt/slides/_rels/slide89.xml.rels><?xml version="1.0" encoding="UTF-8" standalone="yes"?>
<Relationships xmlns="http://schemas.openxmlformats.org/package/2006/relationships"><Relationship Id="rId8" Type="http://schemas.openxmlformats.org/officeDocument/2006/relationships/hyperlink" Target="https://vi.wikipedia.org/wiki/Giao_ti%E1%BA%BFp" TargetMode="External"/><Relationship Id="rId3" Type="http://schemas.openxmlformats.org/officeDocument/2006/relationships/hyperlink" Target="https://vi.wikipedia.org/wiki/Web" TargetMode="External"/><Relationship Id="rId7" Type="http://schemas.openxmlformats.org/officeDocument/2006/relationships/hyperlink" Target="https://vi.wikipedia.org/wiki/D%E1%BB%AF_li%E1%BB%87u" TargetMode="External"/><Relationship Id="rId2" Type="http://schemas.openxmlformats.org/officeDocument/2006/relationships/hyperlink" Target="https://vi.wikipedia.org/wiki/Giao_th%E1%BB%A9c" TargetMode="External"/><Relationship Id="rId1" Type="http://schemas.openxmlformats.org/officeDocument/2006/relationships/slideLayout" Target="../slideLayouts/slideLayout12.xml"/><Relationship Id="rId6" Type="http://schemas.openxmlformats.org/officeDocument/2006/relationships/hyperlink" Target="https://vi.wikipedia.org/wiki/M%C3%A1y_m%C3%B3c" TargetMode="External"/><Relationship Id="rId5" Type="http://schemas.openxmlformats.org/officeDocument/2006/relationships/hyperlink" Target="https://vi.wikipedia.org/wiki/FTP" TargetMode="External"/><Relationship Id="rId4" Type="http://schemas.openxmlformats.org/officeDocument/2006/relationships/hyperlink" Target="https://vi.wikipedia.org/w/index.php?title=Mail&amp;action=edit&amp;redlink=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hyperlink" Target="https://vi.wikipedia.org/wiki/K%E1%BA%BFt_n%E1%BB%91i_c%C3%A1c_h%E1%BB%87_th%E1%BB%91ng_m%E1%BB%9F" TargetMode="External"/><Relationship Id="rId7" Type="http://schemas.openxmlformats.org/officeDocument/2006/relationships/hyperlink" Target="https://vi.wikipedia.org/wiki/Internet_V%E1%BA%A1n_V%E1%BA%ADt" TargetMode="External"/><Relationship Id="rId2" Type="http://schemas.openxmlformats.org/officeDocument/2006/relationships/hyperlink" Target="https://vi.wikipedia.org/wiki/Giao_ti%E1%BA%BFp" TargetMode="External"/><Relationship Id="rId1" Type="http://schemas.openxmlformats.org/officeDocument/2006/relationships/slideLayout" Target="../slideLayouts/slideLayout12.xml"/><Relationship Id="rId6" Type="http://schemas.openxmlformats.org/officeDocument/2006/relationships/hyperlink" Target="https://vi.wikipedia.org/w/index.php?title=Subnetwork&amp;action=edit&amp;redlink=1" TargetMode="External"/><Relationship Id="rId5" Type="http://schemas.openxmlformats.org/officeDocument/2006/relationships/hyperlink" Target="https://vi.wikipedia.org/wiki/Phi%C3%AAn_d%E1%BB%8Bch" TargetMode="External"/><Relationship Id="rId4" Type="http://schemas.openxmlformats.org/officeDocument/2006/relationships/hyperlink" Target="https://vi.wikipedia.org/wiki/Ph%C3%A1t_tri%E1%BB%83n" TargetMode="External"/></Relationships>
</file>

<file path=ppt/slides/_rels/slide91.xml.rels><?xml version="1.0" encoding="UTF-8" standalone="yes"?>
<Relationships xmlns="http://schemas.openxmlformats.org/package/2006/relationships"><Relationship Id="rId8" Type="http://schemas.openxmlformats.org/officeDocument/2006/relationships/hyperlink" Target="https://vi.wikipedia.org/wiki/Audi" TargetMode="External"/><Relationship Id="rId3" Type="http://schemas.openxmlformats.org/officeDocument/2006/relationships/hyperlink" Target="https://vi.wikipedia.org/w/index.php?title=Ford_Focus&amp;action=edit&amp;redlink=1" TargetMode="External"/><Relationship Id="rId7" Type="http://schemas.openxmlformats.org/officeDocument/2006/relationships/hyperlink" Target="https://vi.wikipedia.org/wiki/Honda" TargetMode="External"/><Relationship Id="rId12" Type="http://schemas.openxmlformats.org/officeDocument/2006/relationships/hyperlink" Target="https://vi.wikipedia.org/wiki/Internet_V%E1%BA%A1n_V%E1%BA%ADt" TargetMode="External"/><Relationship Id="rId2" Type="http://schemas.openxmlformats.org/officeDocument/2006/relationships/hyperlink" Target="https://vi.wikipedia.org/wiki/%C3%94_t%C3%B4" TargetMode="External"/><Relationship Id="rId1" Type="http://schemas.openxmlformats.org/officeDocument/2006/relationships/slideLayout" Target="../slideLayouts/slideLayout12.xml"/><Relationship Id="rId6" Type="http://schemas.openxmlformats.org/officeDocument/2006/relationships/hyperlink" Target="https://vi.wikipedia.org/w/index.php?title=H%E1%BB%87_th%E1%BB%91ng_c%E1%BA%A3nh_b%C3%A1o&amp;action=edit&amp;redlink=1" TargetMode="External"/><Relationship Id="rId11" Type="http://schemas.openxmlformats.org/officeDocument/2006/relationships/hyperlink" Target="https://vi.wikipedia.org/wiki/Ng%C3%B4n_ng%E1%BB%AF" TargetMode="External"/><Relationship Id="rId5" Type="http://schemas.openxmlformats.org/officeDocument/2006/relationships/hyperlink" Target="https://vi.wikipedia.org/w/index.php?title=Th%C3%B4ng_b%C3%A1o&amp;action=edit&amp;redlink=1" TargetMode="External"/><Relationship Id="rId10" Type="http://schemas.openxmlformats.org/officeDocument/2006/relationships/hyperlink" Target="https://vi.wikipedia.org/wiki/BMW" TargetMode="External"/><Relationship Id="rId4" Type="http://schemas.openxmlformats.org/officeDocument/2006/relationships/hyperlink" Target="https://vi.wikipedia.org/wiki/Ford" TargetMode="External"/><Relationship Id="rId9" Type="http://schemas.openxmlformats.org/officeDocument/2006/relationships/hyperlink" Target="https://vi.wikipedia.org/wiki/Mercedes" TargetMode="External"/></Relationships>
</file>

<file path=ppt/slides/_rels/slide92.xml.rels><?xml version="1.0" encoding="UTF-8" standalone="yes"?>
<Relationships xmlns="http://schemas.openxmlformats.org/package/2006/relationships"><Relationship Id="rId8" Type="http://schemas.openxmlformats.org/officeDocument/2006/relationships/hyperlink" Target="https://vi.wikipedia.org/wiki/Giao_th%E1%BB%A9c" TargetMode="External"/><Relationship Id="rId3" Type="http://schemas.openxmlformats.org/officeDocument/2006/relationships/hyperlink" Target="https://vi.wikipedia.org/wiki/K%E1%BA%BFt_n%E1%BB%91i_c%C3%A1c_h%E1%BB%87_th%E1%BB%91ng_m%E1%BB%9F" TargetMode="External"/><Relationship Id="rId7" Type="http://schemas.openxmlformats.org/officeDocument/2006/relationships/hyperlink" Target="https://vi.wikipedia.org/w/index.php?title=C%C3%B4ng_ngh%E1%BB%87_kh%C3%B4ng_d%C3%A2y&amp;action=edit&amp;redlink=1" TargetMode="External"/><Relationship Id="rId2" Type="http://schemas.openxmlformats.org/officeDocument/2006/relationships/hyperlink" Target="https://vi.wikipedia.org/wiki/Ki%E1%BA%BFn_tr%C3%BAc" TargetMode="External"/><Relationship Id="rId1" Type="http://schemas.openxmlformats.org/officeDocument/2006/relationships/slideLayout" Target="../slideLayouts/slideLayout12.xml"/><Relationship Id="rId6" Type="http://schemas.openxmlformats.org/officeDocument/2006/relationships/hyperlink" Target="https://vi.wikipedia.org/wiki/NFC" TargetMode="External"/><Relationship Id="rId5" Type="http://schemas.openxmlformats.org/officeDocument/2006/relationships/hyperlink" Target="https://vi.wikipedia.org/wiki/Bluetooth" TargetMode="External"/><Relationship Id="rId4" Type="http://schemas.openxmlformats.org/officeDocument/2006/relationships/hyperlink" Target="https://vi.wikipedia.org/w/index.php?title=Li%C3%AAn_l%E1%BA%A1c&amp;action=edit&amp;redlink=1" TargetMode="External"/><Relationship Id="rId9" Type="http://schemas.openxmlformats.org/officeDocument/2006/relationships/hyperlink" Target="https://vi.wikipedia.org/wiki/Internet_V%E1%BA%A1n_V%E1%BA%ADt"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8" Type="http://schemas.openxmlformats.org/officeDocument/2006/relationships/hyperlink" Target="https://vi.wikipedia.org/wiki/Giao_th%E1%BB%A9c" TargetMode="External"/><Relationship Id="rId3" Type="http://schemas.openxmlformats.org/officeDocument/2006/relationships/hyperlink" Target="https://vi.wikipedia.org/w/index.php?title=H%E1%BA%A7m_ch%E1%BB%A9a&amp;action=edit&amp;redlink=1" TargetMode="External"/><Relationship Id="rId7" Type="http://schemas.openxmlformats.org/officeDocument/2006/relationships/hyperlink" Target="https://vi.wikipedia.org/wiki/D%E1%BB%AF_li%E1%BB%87u" TargetMode="External"/><Relationship Id="rId2" Type="http://schemas.openxmlformats.org/officeDocument/2006/relationships/hyperlink" Target="https://vi.wikipedia.org/wiki/Xu_h%C6%B0%E1%BB%9Bng" TargetMode="External"/><Relationship Id="rId1" Type="http://schemas.openxmlformats.org/officeDocument/2006/relationships/slideLayout" Target="../slideLayouts/slideLayout12.xml"/><Relationship Id="rId6" Type="http://schemas.openxmlformats.org/officeDocument/2006/relationships/hyperlink" Target="https://vi.wikipedia.org/w/index.php?title=K%E1%BA%BFt_n%E1%BB%91i&amp;action=edit&amp;redlink=1" TargetMode="External"/><Relationship Id="rId11" Type="http://schemas.openxmlformats.org/officeDocument/2006/relationships/hyperlink" Target="https://vi.wikipedia.org/wiki/Internet_V%E1%BA%A1n_V%E1%BA%ADt" TargetMode="External"/><Relationship Id="rId5" Type="http://schemas.openxmlformats.org/officeDocument/2006/relationships/hyperlink" Target="https://vi.wikipedia.org/w/index.php?title=Centralized_silo&amp;action=edit&amp;redlink=1" TargetMode="External"/><Relationship Id="rId10" Type="http://schemas.openxmlformats.org/officeDocument/2006/relationships/hyperlink" Target="https://vi.wikipedia.org/wiki/Quy%E1%BB%81n_ri%C3%AAng_t%C6%B0" TargetMode="External"/><Relationship Id="rId4" Type="http://schemas.openxmlformats.org/officeDocument/2006/relationships/hyperlink" Target="https://vi.wikipedia.org/w/index.php?title=T%E1%BA%ADp_trung&amp;action=edit&amp;redlink=1" TargetMode="External"/><Relationship Id="rId9" Type="http://schemas.openxmlformats.org/officeDocument/2006/relationships/hyperlink" Target="https://vi.wikipedia.org/wiki/B%E1%BA%A3o_m%E1%BA%ADt" TargetMode="External"/></Relationships>
</file>

<file path=ppt/slides/_rels/slide95.xml.rels><?xml version="1.0" encoding="UTF-8" standalone="yes"?>
<Relationships xmlns="http://schemas.openxmlformats.org/package/2006/relationships"><Relationship Id="rId8" Type="http://schemas.openxmlformats.org/officeDocument/2006/relationships/hyperlink" Target="https://vi.wikipedia.org/wiki/T%E1%BB%B1_%C4%91%E1%BB%99ng_h%C3%B3a" TargetMode="External"/><Relationship Id="rId3" Type="http://schemas.openxmlformats.org/officeDocument/2006/relationships/hyperlink" Target="https://vi.wikipedia.org/w/index.php?title=Th%E1%BB%91ng_nh%E1%BA%A5t&amp;action=edit&amp;redlink=1" TargetMode="External"/><Relationship Id="rId7" Type="http://schemas.openxmlformats.org/officeDocument/2006/relationships/hyperlink" Target="https://vi.wikipedia.org/w/index.php?title=Linh_ho%E1%BA%A1t&amp;action=edit&amp;redlink=1" TargetMode="External"/><Relationship Id="rId2" Type="http://schemas.openxmlformats.org/officeDocument/2006/relationships/hyperlink" Target="https://vi.wikipedia.org/wiki/Nh%C3%A0_s%E1%BA%A3n_xu%E1%BA%A5t" TargetMode="External"/><Relationship Id="rId1" Type="http://schemas.openxmlformats.org/officeDocument/2006/relationships/slideLayout" Target="../slideLayouts/slideLayout12.xml"/><Relationship Id="rId6" Type="http://schemas.openxmlformats.org/officeDocument/2006/relationships/hyperlink" Target="https://vi.wikipedia.org/wiki/B%E1%BA%A3o_m%E1%BA%ADt" TargetMode="External"/><Relationship Id="rId5" Type="http://schemas.openxmlformats.org/officeDocument/2006/relationships/hyperlink" Target="https://vi.wikipedia.org/wiki/D%E1%BB%AF_li%E1%BB%87u" TargetMode="External"/><Relationship Id="rId4" Type="http://schemas.openxmlformats.org/officeDocument/2006/relationships/hyperlink" Target="https://vi.wikipedia.org/wiki/Giao_ti%E1%BA%BFp" TargetMode="External"/><Relationship Id="rId9" Type="http://schemas.openxmlformats.org/officeDocument/2006/relationships/hyperlink" Target="https://vi.wikipedia.org/wiki/Internet_V%E1%BA%A1n_V%E1%BA%ADt" TargetMode="External"/></Relationships>
</file>

<file path=ppt/slides/_rels/slide96.xml.rels><?xml version="1.0" encoding="UTF-8" standalone="yes"?>
<Relationships xmlns="http://schemas.openxmlformats.org/package/2006/relationships"><Relationship Id="rId3" Type="http://schemas.openxmlformats.org/officeDocument/2006/relationships/hyperlink" Target="https://vi.wikipedia.org/wiki/Exploit_(an_ninh_m%E1%BA%A1ng)" TargetMode="External"/><Relationship Id="rId2" Type="http://schemas.openxmlformats.org/officeDocument/2006/relationships/hyperlink" Target="https://vi.wikipedia.org/w/index.php?title=Common_Vulnerabilities_and_Exposures&amp;action=edit&amp;redlink=1" TargetMode="External"/><Relationship Id="rId1" Type="http://schemas.openxmlformats.org/officeDocument/2006/relationships/slideLayout" Target="../slideLayouts/slideLayout12.xml"/><Relationship Id="rId4" Type="http://schemas.openxmlformats.org/officeDocument/2006/relationships/hyperlink" Target="https://vi.wikipedia.org/wiki/An_ninh_m%E1%BA%A1ng"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hyperlink" Target="https://vi.wikipedia.org/wiki/Backdoor" TargetMode="Externa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1" i="0" u="none" strike="noStrike" baseline="0" smtClean="0">
              <a:solidFill>
                <a:srgbClr val="FF0000"/>
              </a:solidFill>
              <a:latin typeface="Verdana" panose="020B0604030504040204" pitchFamily="34"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9049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1" i="0" u="none" strike="noStrike" baseline="0" smtClean="0">
                <a:solidFill>
                  <a:srgbClr val="000000"/>
                </a:solidFill>
                <a:latin typeface="Arial" panose="020B0604020202020204" pitchFamily="34" charset="0"/>
              </a:rPr>
              <a:t>Để khai thác được tiềm năng và chuyển đổi cách sản xuất, tiếp cận sự đổi mới ứng dụng công nghệ mới cần nghiên cứu chính sách và doanh nghiệp trong việc thúc đẩy tiếp cận cách mạng công nghiệp 4.0.</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52841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Các cuộc tấn công từ chối dịch vụ (DoS) được thiết kế để làm cho tài nguyên mạng hoặc máy không sẵn sàng để phục vụ cho người dùng dự định của nó. [5] Kẻ tấn công có thể từ chối dịch vụ cho từng nạn nhân, chẳng hạn như cố tình nhập sai mật khẩu đủ lần liên tục để khiến tài khoản nạn nhân bị khóa hoặc chúng có thể làm quá tải khả năng của máy hoặc mạng và chặn tất cả người dùng cùng một lúc. Mặc dù một cuộc tấn công mạng từ một địa chỉ IP duy nhất có thể bị chặn bằng cách thêm quy tắc tường lửa mới, nhiều hình thức tấn công từ chối dịch vụ phân tán (DDoS) là có thể, trong đó cuộc tấn công đến từ một số lượng lớn mấy tính - và việc bảo vệ khó khăn hơn nhiều. Các cuộc tấn công như vậy có thể bắt nguồn từ các máy tính zombie của botnet, nhưng một loạt các kỹ thuật khác có thể bao gồm các cuộc tấn công phản xạ và khuếch đại, trong đó các hệ thống vô tội bị lừa gửi dữ liệu đến máy nạn nhân.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33804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222222"/>
                </a:solidFill>
                <a:latin typeface="Arial" panose="020B0604020202020204" pitchFamily="34" charset="0"/>
              </a:rPr>
              <a:t>Tham khảo : </a:t>
            </a:r>
            <a:r>
              <a:rPr lang="en-US" b="0" i="0" u="sng" strike="noStrike" baseline="0" smtClean="0">
                <a:solidFill>
                  <a:srgbClr val="0000FF"/>
                </a:solidFill>
                <a:latin typeface="Times New Roman" panose="02020603050405020304" pitchFamily="18" charset="0"/>
                <a:hlinkClick r:id="rId2"/>
              </a:rPr>
              <a:t>https://vi.wikipedia.org/wiki/An_ninh_m%E1%BA%A1ng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85234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sng" strike="noStrike" baseline="0" smtClean="0">
              <a:solidFill>
                <a:srgbClr val="0000FF"/>
              </a:solidFill>
              <a:latin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71457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1" i="0" u="none" strike="noStrike" baseline="0" smtClean="0">
              <a:solidFill>
                <a:srgbClr val="222222"/>
              </a:solidFill>
              <a:latin typeface="Arial" panose="020B0604020202020204" pitchFamily="34" charset="0"/>
            </a:endParaRPr>
          </a:p>
        </p:txBody>
      </p:sp>
      <p:sp>
        <p:nvSpPr>
          <p:cNvPr id="3" name="Text Placeholder 2"/>
          <p:cNvSpPr>
            <a:spLocks noGrp="1"/>
          </p:cNvSpPr>
          <p:nvPr>
            <p:ph type="body" idx="1"/>
          </p:nvPr>
        </p:nvSpPr>
        <p:spPr/>
        <p:txBody>
          <a:bodyPr/>
          <a:lstStyle/>
          <a:p>
            <a:pPr marR="0" lvl="0" rtl="0"/>
            <a:r>
              <a:rPr lang="en-US" b="1" i="0" u="none" strike="noStrike" baseline="0" smtClean="0">
                <a:solidFill>
                  <a:srgbClr val="44546A"/>
                </a:solidFill>
                <a:latin typeface="Arial" panose="020B0604020202020204" pitchFamily="34" charset="0"/>
              </a:rPr>
              <a:t>4. Augmented Reality (Hiện thực mở rộng)</a:t>
            </a:r>
          </a:p>
          <a:p>
            <a:pPr marR="0" lvl="1" rtl="0"/>
            <a:r>
              <a:rPr lang="en-US" b="0" i="0" u="none" strike="noStrike" baseline="0" smtClean="0">
                <a:solidFill>
                  <a:srgbClr val="1F4D78"/>
                </a:solidFill>
                <a:latin typeface="Calibri Light" panose="020F0302020204030204" pitchFamily="34" charset="0"/>
              </a:rPr>
              <a:t>4.1. Khái niệm</a:t>
            </a:r>
          </a:p>
          <a:p>
            <a:pPr marR="0" lvl="0" rtl="0"/>
            <a:r>
              <a:rPr lang="en-US" b="0" i="0" u="none" strike="noStrike" baseline="0" smtClean="0">
                <a:solidFill>
                  <a:srgbClr val="2E74B5"/>
                </a:solidFill>
                <a:latin typeface="Calibri Light" panose="020F0302020204030204" pitchFamily="34" charset="0"/>
              </a:rPr>
              <a:t>4.2.Công nghệ</a:t>
            </a:r>
          </a:p>
          <a:p>
            <a:pPr marR="0" lvl="1" rtl="0"/>
            <a:r>
              <a:rPr lang="en-US" b="0" i="0" u="none" strike="noStrike" baseline="0" smtClean="0">
                <a:solidFill>
                  <a:srgbClr val="1F4D78"/>
                </a:solidFill>
                <a:latin typeface="Calibri Light" panose="020F0302020204030204" pitchFamily="34" charset="0"/>
              </a:rPr>
              <a:t>4.2.1. Phần cứng</a:t>
            </a:r>
          </a:p>
        </p:txBody>
      </p:sp>
    </p:spTree>
    <p:extLst>
      <p:ext uri="{BB962C8B-B14F-4D97-AF65-F5344CB8AC3E}">
        <p14:creationId xmlns:p14="http://schemas.microsoft.com/office/powerpoint/2010/main" val="389511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latin typeface="Times New Roman" panose="02020603050405020304" pitchFamily="18" charset="0"/>
              </a:rPr>
              <a:t>i. </a:t>
            </a:r>
            <a:r>
              <a:rPr lang="vi-VN" b="0" i="0" u="none" strike="noStrike" baseline="0" smtClean="0">
                <a:solidFill>
                  <a:srgbClr val="222222"/>
                </a:solidFill>
                <a:latin typeface="Arial" panose="020B0604020202020204" pitchFamily="34" charset="0"/>
              </a:rPr>
              <a:t>Các thành phần phần cứng cho thực tế tăng cường là: bộ xử lý, màn hình, cảm biến và thiết bị đầu vào. Các thiết bị </a:t>
            </a:r>
            <a:r>
              <a:rPr lang="vi-VN" b="0" i="0" u="sng" strike="noStrike" baseline="0" smtClean="0">
                <a:solidFill>
                  <a:srgbClr val="0B0080"/>
                </a:solidFill>
                <a:latin typeface="Arial" panose="020B0604020202020204" pitchFamily="34" charset="0"/>
                <a:hlinkClick r:id="rId2" tooltip="Ðiện toán di ðộng"/>
              </a:rPr>
              <a:t>điện toán di động</a:t>
            </a:r>
            <a:r>
              <a:rPr lang="vi-VN" b="0" i="0" u="none" strike="noStrike" baseline="0" smtClean="0">
                <a:solidFill>
                  <a:srgbClr val="222222"/>
                </a:solidFill>
                <a:latin typeface="Arial" panose="020B0604020202020204" pitchFamily="34" charset="0"/>
                <a:hlinkClick r:id="rId2" tooltip="Ðiện toán di ðộng"/>
              </a:rPr>
              <a:t> hiện đại như </a:t>
            </a:r>
            <a:r>
              <a:rPr lang="vi-VN" b="0" i="0" u="sng" strike="noStrike" baseline="0" smtClean="0">
                <a:solidFill>
                  <a:srgbClr val="0B0080"/>
                </a:solidFill>
                <a:latin typeface="Arial" panose="020B0604020202020204" pitchFamily="34" charset="0"/>
                <a:hlinkClick r:id="rId3" tooltip="Ðiện thoại thông minh"/>
              </a:rPr>
              <a:t>điện thoại thông minh</a:t>
            </a:r>
            <a:r>
              <a:rPr lang="vi-VN" b="0" i="0" u="none" strike="noStrike" baseline="0" smtClean="0">
                <a:solidFill>
                  <a:srgbClr val="222222"/>
                </a:solidFill>
                <a:latin typeface="Arial" panose="020B0604020202020204" pitchFamily="34" charset="0"/>
                <a:hlinkClick r:id="rId3" tooltip="Ðiện thoại thông minh"/>
              </a:rPr>
              <a:t> và </a:t>
            </a:r>
            <a:r>
              <a:rPr lang="vi-VN" b="0" i="0" u="sng" strike="noStrike" baseline="0" smtClean="0">
                <a:solidFill>
                  <a:srgbClr val="0B0080"/>
                </a:solidFill>
                <a:latin typeface="Arial" panose="020B0604020202020204" pitchFamily="34" charset="0"/>
                <a:hlinkClick r:id="rId4" tooltip="Máy tính bảng"/>
              </a:rPr>
              <a:t>máy tính bảng</a:t>
            </a:r>
            <a:r>
              <a:rPr lang="vi-VN" b="0" i="0" u="none" strike="noStrike" baseline="0" smtClean="0">
                <a:solidFill>
                  <a:srgbClr val="222222"/>
                </a:solidFill>
                <a:latin typeface="Arial" panose="020B0604020202020204" pitchFamily="34" charset="0"/>
                <a:hlinkClick r:id="rId4" tooltip="Máy tính bảng"/>
              </a:rPr>
              <a:t> có chứa các yếu tố này, thường bao gồm camera và cảm biến </a:t>
            </a:r>
            <a:r>
              <a:rPr lang="vi-VN" b="0" i="0" u="sng" strike="noStrike" baseline="0" smtClean="0">
                <a:solidFill>
                  <a:srgbClr val="0B0080"/>
                </a:solidFill>
                <a:latin typeface="Arial" panose="020B0604020202020204" pitchFamily="34" charset="0"/>
                <a:hlinkClick r:id="rId5" tooltip="MEMS"/>
              </a:rPr>
              <a:t>MEMS</a:t>
            </a:r>
            <a:r>
              <a:rPr lang="vi-VN" b="0" i="0" u="none" strike="noStrike" baseline="0" smtClean="0">
                <a:solidFill>
                  <a:srgbClr val="222222"/>
                </a:solidFill>
                <a:latin typeface="Arial" panose="020B0604020202020204" pitchFamily="34" charset="0"/>
                <a:hlinkClick r:id="rId5" tooltip="MEMS"/>
              </a:rPr>
              <a:t> như </a:t>
            </a:r>
            <a:r>
              <a:rPr lang="vi-VN" b="0" i="0" u="sng" strike="noStrike" baseline="0" smtClean="0">
                <a:solidFill>
                  <a:srgbClr val="0B0080"/>
                </a:solidFill>
                <a:latin typeface="Arial" panose="020B0604020202020204" pitchFamily="34" charset="0"/>
                <a:hlinkClick r:id="rId6" tooltip="Gia tốc kế"/>
              </a:rPr>
              <a:t>gia tốc kế</a:t>
            </a:r>
            <a:r>
              <a:rPr lang="vi-VN" b="0" i="0" u="none" strike="noStrike" baseline="0" smtClean="0">
                <a:solidFill>
                  <a:srgbClr val="222222"/>
                </a:solidFill>
                <a:latin typeface="Arial" panose="020B0604020202020204" pitchFamily="34" charset="0"/>
                <a:hlinkClick r:id="rId6" tooltip="Gia tốc kế"/>
              </a:rPr>
              <a:t> , </a:t>
            </a:r>
            <a:r>
              <a:rPr lang="vi-VN" b="0" i="0" u="sng" strike="noStrike" baseline="0" smtClean="0">
                <a:solidFill>
                  <a:srgbClr val="0B0080"/>
                </a:solidFill>
                <a:latin typeface="Arial" panose="020B0604020202020204" pitchFamily="34" charset="0"/>
                <a:hlinkClick r:id="rId7" tooltip="GPS"/>
              </a:rPr>
              <a:t>GPS</a:t>
            </a:r>
            <a:r>
              <a:rPr lang="vi-VN" b="0" i="0" u="none" strike="noStrike" baseline="0" smtClean="0">
                <a:solidFill>
                  <a:srgbClr val="222222"/>
                </a:solidFill>
                <a:latin typeface="Arial" panose="020B0604020202020204" pitchFamily="34" charset="0"/>
                <a:hlinkClick r:id="rId7" tooltip="GPS"/>
              </a:rPr>
              <a:t>và </a:t>
            </a:r>
            <a:r>
              <a:rPr lang="vi-VN" b="0" i="0" u="sng" strike="noStrike" baseline="0" smtClean="0">
                <a:solidFill>
                  <a:srgbClr val="0B0080"/>
                </a:solidFill>
                <a:latin typeface="Arial" panose="020B0604020202020204" pitchFamily="34" charset="0"/>
                <a:hlinkClick r:id="rId8" tooltip="La bàn từ tính kỹ thuật số"/>
              </a:rPr>
              <a:t>la bàn trạng thái rắn</a:t>
            </a:r>
            <a:r>
              <a:rPr lang="vi-VN" b="0" i="0" u="none" strike="noStrike" baseline="0" smtClean="0">
                <a:solidFill>
                  <a:srgbClr val="222222"/>
                </a:solidFill>
                <a:latin typeface="Arial" panose="020B0604020202020204" pitchFamily="34" charset="0"/>
                <a:hlinkClick r:id="rId8" tooltip="La bàn từ tính kỹ thuật số"/>
              </a:rPr>
              <a:t> , biến chúng thành nền tảng AR phù hợp. </a:t>
            </a:r>
            <a:r>
              <a:rPr lang="vi-VN" b="0" i="0" u="sng" strike="noStrike" baseline="30000" smtClean="0">
                <a:solidFill>
                  <a:srgbClr val="0B0080"/>
                </a:solidFill>
                <a:latin typeface="Arial" panose="020B0604020202020204" pitchFamily="34" charset="0"/>
                <a:hlinkClick r:id="rId9"/>
              </a:rPr>
              <a:t>[17]</a:t>
            </a:r>
            <a:endParaRPr lang="vi-VN" b="0" i="0" u="none" strike="noStrike" baseline="0" smtClean="0">
              <a:solidFill>
                <a:srgbClr val="222222"/>
              </a:solidFill>
              <a:latin typeface="Arial" panose="020B0604020202020204" pitchFamily="34" charset="0"/>
              <a:hlinkClick r:id="rId9"/>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63674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Có 2 công nghệ: </a:t>
            </a:r>
            <a:r>
              <a:rPr lang="vi-VN" b="0" i="0" u="sng" strike="noStrike" baseline="0" smtClean="0">
                <a:solidFill>
                  <a:srgbClr val="0B0080"/>
                </a:solidFill>
                <a:latin typeface="Arial" panose="020B0604020202020204" pitchFamily="34" charset="0"/>
                <a:hlinkClick r:id="rId2" tooltip="Ống dẫn sóng (quang học)"/>
              </a:rPr>
              <a:t>ống dẫn sóng</a:t>
            </a:r>
            <a:r>
              <a:rPr lang="vi-VN" b="0" i="0" u="none" strike="noStrike" baseline="0" smtClean="0">
                <a:solidFill>
                  <a:srgbClr val="222222"/>
                </a:solidFill>
                <a:latin typeface="Arial" panose="020B0604020202020204" pitchFamily="34" charset="0"/>
                <a:hlinkClick r:id="rId2" tooltip="Ống dẫn sóng (quang học)"/>
              </a:rPr>
              <a:t> nhiễu xạ và ống dẫn sóng phản xạ. Giáo sư hệ thống thực tế mở rộng, Karl Guttag, đã so sánh quang học của các ống dẫn sóng nhiễu xạ so với công nghệ cạnh tranh, ống dẫn sóng phản xạ.</a:t>
            </a:r>
          </a:p>
        </p:txBody>
      </p:sp>
      <p:sp>
        <p:nvSpPr>
          <p:cNvPr id="3" name="Text Placeholder 2"/>
          <p:cNvSpPr>
            <a:spLocks noGrp="1"/>
          </p:cNvSpPr>
          <p:nvPr>
            <p:ph type="body" idx="1"/>
          </p:nvPr>
        </p:nvSpPr>
        <p:spPr/>
        <p:txBody>
          <a:bodyPr/>
          <a:lstStyle/>
          <a:p>
            <a:pPr marR="0" lvl="0" rtl="0"/>
            <a:r>
              <a:rPr lang="en-US" b="0" i="0" u="none" strike="noStrike" baseline="0" smtClean="0">
                <a:solidFill>
                  <a:srgbClr val="2E74B5"/>
                </a:solidFill>
                <a:latin typeface="Calibri Light" panose="020F0302020204030204" pitchFamily="34" charset="0"/>
              </a:rPr>
              <a:t>4.3. Cộng tác từ xa </a:t>
            </a:r>
          </a:p>
          <a:p>
            <a:pPr marR="0" lvl="1" rtl="0"/>
            <a:r>
              <a:rPr lang="en-US" b="0" i="0" u="none" strike="noStrike" baseline="0" smtClean="0">
                <a:solidFill>
                  <a:srgbClr val="1F4D78"/>
                </a:solidFill>
                <a:latin typeface="Calibri Light" panose="020F0302020204030204" pitchFamily="34" charset="0"/>
              </a:rPr>
              <a:t>4.3.1. Quản lý khẩn cấp/ tìm kiếm và cứu hộ</a:t>
            </a:r>
            <a:endParaRPr lang="en-US" b="0" i="0" u="none" strike="noStrike" baseline="0" smtClean="0">
              <a:solidFill>
                <a:srgbClr val="1F4D78"/>
              </a:solidFill>
              <a:latin typeface="Times New Roman" panose="02020603050405020304" pitchFamily="18" charset="0"/>
            </a:endParaRPr>
          </a:p>
        </p:txBody>
      </p:sp>
    </p:spTree>
    <p:extLst>
      <p:ext uri="{BB962C8B-B14F-4D97-AF65-F5344CB8AC3E}">
        <p14:creationId xmlns:p14="http://schemas.microsoft.com/office/powerpoint/2010/main" val="42051783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latin typeface="Times New Roman" panose="02020603050405020304" pitchFamily="18" charset="0"/>
              </a:rPr>
              <a:t>i.</a:t>
            </a:r>
            <a:r>
              <a:rPr lang="vi-VN" b="1" i="0" u="none" strike="noStrike" baseline="0" smtClean="0">
                <a:solidFill>
                  <a:srgbClr val="222222"/>
                </a:solidFill>
                <a:latin typeface="Arial" panose="020B0604020202020204" pitchFamily="34" charset="0"/>
              </a:rPr>
              <a:t> </a:t>
            </a:r>
            <a:r>
              <a:rPr lang="vi-VN" b="0" i="0" u="none" strike="noStrike" baseline="0" smtClean="0">
                <a:solidFill>
                  <a:srgbClr val="222222"/>
                </a:solidFill>
                <a:latin typeface="Arial" panose="020B0604020202020204" pitchFamily="34" charset="0"/>
              </a:rPr>
              <a:t>Các hệ thống thực tế mở rộng được sử dụng trong </a:t>
            </a:r>
            <a:r>
              <a:rPr lang="vi-VN" b="0" i="0" u="sng" strike="noStrike" baseline="0" smtClean="0">
                <a:solidFill>
                  <a:srgbClr val="0B0080"/>
                </a:solidFill>
                <a:latin typeface="Arial" panose="020B0604020202020204" pitchFamily="34" charset="0"/>
                <a:hlinkClick r:id="rId2" tooltip="Công an"/>
              </a:rPr>
              <a:t>các</a:t>
            </a:r>
            <a:r>
              <a:rPr lang="vi-VN" b="0" i="0" u="none" strike="noStrike" baseline="0" smtClean="0">
                <a:solidFill>
                  <a:srgbClr val="222222"/>
                </a:solidFill>
                <a:latin typeface="Arial" panose="020B0604020202020204" pitchFamily="34" charset="0"/>
                <a:hlinkClick r:id="rId2" tooltip="Công an"/>
              </a:rPr>
              <a:t> tình huống </a:t>
            </a:r>
            <a:r>
              <a:rPr lang="vi-VN" b="0" i="0" u="sng" strike="noStrike" baseline="0" smtClean="0">
                <a:solidFill>
                  <a:srgbClr val="0B0080"/>
                </a:solidFill>
                <a:latin typeface="Arial" panose="020B0604020202020204" pitchFamily="34" charset="0"/>
                <a:hlinkClick r:id="rId2" tooltip="Công an"/>
              </a:rPr>
              <a:t>an toàn công cộng</a:t>
            </a:r>
            <a:r>
              <a:rPr lang="vi-VN" b="0" i="0" u="none" strike="noStrike" baseline="0" smtClean="0">
                <a:solidFill>
                  <a:srgbClr val="222222"/>
                </a:solidFill>
                <a:latin typeface="Arial" panose="020B0604020202020204" pitchFamily="34" charset="0"/>
                <a:hlinkClick r:id="rId2" tooltip="Công an"/>
              </a:rPr>
              <a:t> , từ </a:t>
            </a:r>
            <a:r>
              <a:rPr lang="vi-VN" b="0" i="0" u="sng" strike="noStrike" baseline="0" smtClean="0">
                <a:solidFill>
                  <a:srgbClr val="0B0080"/>
                </a:solidFill>
                <a:latin typeface="Arial" panose="020B0604020202020204" pitchFamily="34" charset="0"/>
                <a:hlinkClick r:id="rId3" tooltip="Siêu bão"/>
              </a:rPr>
              <a:t>siêu bão</a:t>
            </a:r>
            <a:r>
              <a:rPr lang="vi-VN" b="0" i="0" u="none" strike="noStrike" baseline="0" smtClean="0">
                <a:solidFill>
                  <a:srgbClr val="222222"/>
                </a:solidFill>
                <a:latin typeface="Arial" panose="020B0604020202020204" pitchFamily="34" charset="0"/>
                <a:hlinkClick r:id="rId3" tooltip="Siêu bão"/>
              </a:rPr>
              <a:t> đến nghi phạm lớn.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185504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Đầu năm 2009, hai bài báo từ tạp chí </a:t>
            </a:r>
            <a:r>
              <a:rPr lang="vi-VN" b="0" i="1" u="none" strike="noStrike" baseline="0" smtClean="0">
                <a:solidFill>
                  <a:srgbClr val="222222"/>
                </a:solidFill>
                <a:latin typeface="Arial" panose="020B0604020202020204" pitchFamily="34" charset="0"/>
              </a:rPr>
              <a:t>Quản lý khẩn cấp</a:t>
            </a:r>
            <a:r>
              <a:rPr lang="vi-VN" b="0" i="0" u="none" strike="noStrike" baseline="0" smtClean="0">
                <a:solidFill>
                  <a:srgbClr val="222222"/>
                </a:solidFill>
                <a:latin typeface="Arial" panose="020B0604020202020204" pitchFamily="34" charset="0"/>
              </a:rPr>
              <a:t> đã thảo luận về sức mạnh của công nghệ này đối với việc quản lý khẩn cấp. Đầu tiên là "Thực tế tăng cường - Công nghệ mới nổi để quản lý khẩn cấp" của Gerald Baron. </a:t>
            </a:r>
            <a:r>
              <a:rPr lang="vi-VN" b="0" i="0" u="sng" strike="noStrike" baseline="30000" smtClean="0">
                <a:solidFill>
                  <a:srgbClr val="0B0080"/>
                </a:solidFill>
                <a:latin typeface="Arial" panose="020B0604020202020204" pitchFamily="34" charset="0"/>
                <a:hlinkClick r:id="rId2"/>
              </a:rPr>
              <a:t>[143]</a:t>
            </a:r>
            <a:r>
              <a:rPr lang="vi-VN" b="0" i="0" u="none" strike="noStrike" baseline="0" smtClean="0">
                <a:solidFill>
                  <a:srgbClr val="222222"/>
                </a:solidFill>
                <a:latin typeface="Arial" panose="020B0604020202020204" pitchFamily="34" charset="0"/>
                <a:hlinkClick r:id="rId2"/>
              </a:rPr>
              <a:t> Per Adam Crowe: "Các công nghệ như thực tế tăng cường (ví dụ: Google Glass) và kỳ vọng ngày càng tăng của công chúng sẽ tiếp tục buộc các nhà quản lý khẩn cấp chuyên nghiệp thay đổi hoàn toàn khi nào, ở đâu và làm thế nào công nghệ được triển khai trước, trong và sau thảm họa. " </a:t>
            </a:r>
            <a:r>
              <a:rPr lang="vi-VN" b="0" i="0" u="sng" strike="noStrike" baseline="30000" smtClean="0">
                <a:solidFill>
                  <a:srgbClr val="0B0080"/>
                </a:solidFill>
                <a:latin typeface="Arial" panose="020B0604020202020204" pitchFamily="34" charset="0"/>
                <a:hlinkClick r:id="rId2"/>
              </a:rPr>
              <a:t>[144]</a:t>
            </a:r>
            <a:endParaRPr lang="vi-VN" b="0" i="0" u="none" strike="noStrike" baseline="0" smtClean="0">
              <a:solidFill>
                <a:srgbClr val="222222"/>
              </a:solidFill>
              <a:latin typeface="Arial" panose="020B0604020202020204" pitchFamily="34" charset="0"/>
              <a:hlinkClick r:id="rId2"/>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88010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Một ví dụ ban đầu khác là một chiếc máy bay tìm kiếm tìm kiếm một người leo núi bị lạc trong địa hình núi non hiểm trở. Các hệ thống thực tế mở rộng đã cung cấp cho các nhà khai thác máy ảnh trên không nhận thức về địa lý về tên đường và vị trí đường rừng được pha trộn với video camera. Người vận hành máy ảnh có thể tìm kiếm người đi bộ tốt hơn khi biết bối cảnh địa lý của hình ảnh camera. Khi đã được định vị, người vận hành có thể hướng các nhân viên cứu hộ đến vị trí của người đi bộ một cách hiệu quả hơn vì vị trí địa lý và các mốc tham chiếu được dán nhãn rõ ràng. </a:t>
            </a:r>
          </a:p>
        </p:txBody>
      </p:sp>
      <p:sp>
        <p:nvSpPr>
          <p:cNvPr id="3" name="Text Placeholder 2"/>
          <p:cNvSpPr>
            <a:spLocks noGrp="1"/>
          </p:cNvSpPr>
          <p:nvPr>
            <p:ph type="body" idx="1"/>
          </p:nvPr>
        </p:nvSpPr>
        <p:spPr/>
        <p:txBody>
          <a:bodyPr/>
          <a:lstStyle/>
          <a:p>
            <a:pPr marR="0" lvl="1" rtl="0"/>
            <a:r>
              <a:rPr lang="en-US" b="0" i="0" u="none" strike="noStrike" baseline="0" smtClean="0">
                <a:solidFill>
                  <a:srgbClr val="1F4D78"/>
                </a:solidFill>
                <a:latin typeface="Calibri Light" panose="020F0302020204030204" pitchFamily="34" charset="0"/>
              </a:rPr>
              <a:t>4.3.2. Kiểu dáng công nghiệp</a:t>
            </a:r>
          </a:p>
          <a:p>
            <a:pPr marR="0" lvl="0" rtl="0"/>
            <a:r>
              <a:rPr lang="vi-VN" b="0" i="0" u="none" strike="noStrike" baseline="0" smtClean="0">
                <a:solidFill>
                  <a:srgbClr val="000000"/>
                </a:solidFill>
                <a:latin typeface="Calibri Light" panose="020F0302020204030204" pitchFamily="34" charset="0"/>
              </a:rPr>
              <a:t>4.4. Sự khác biệt giữa thực tế ảo và thực tế tang cường </a:t>
            </a:r>
          </a:p>
          <a:p>
            <a:pPr marR="0" lvl="0" rtl="0"/>
            <a:r>
              <a:rPr lang="en-US" b="1" i="0" u="none" strike="noStrike" baseline="0" smtClean="0">
                <a:solidFill>
                  <a:srgbClr val="1F4E79"/>
                </a:solidFill>
                <a:latin typeface="Calibri Light" panose="020F0302020204030204" pitchFamily="34" charset="0"/>
              </a:rPr>
              <a:t>5. BIG DATA (Dữ liệu lớn)</a:t>
            </a:r>
          </a:p>
          <a:p>
            <a:pPr marR="0" lvl="1" rtl="0"/>
            <a:r>
              <a:rPr lang="en-US" b="0" i="0" u="none" strike="noStrike" baseline="0" smtClean="0">
                <a:solidFill>
                  <a:srgbClr val="1F4D78"/>
                </a:solidFill>
                <a:latin typeface="Calibri Light" panose="020F0302020204030204" pitchFamily="34" charset="0"/>
              </a:rPr>
              <a:t>5.1. Khái niệm</a:t>
            </a:r>
          </a:p>
          <a:p>
            <a:pPr marR="0" lvl="1" rtl="0"/>
            <a:r>
              <a:rPr lang="vi-VN" b="0" i="0" u="none" strike="noStrike" baseline="0" smtClean="0">
                <a:solidFill>
                  <a:srgbClr val="1F4D78"/>
                </a:solidFill>
                <a:latin typeface="Calibri Light" panose="020F0302020204030204" pitchFamily="34" charset="0"/>
              </a:rPr>
              <a:t>5.2.Đặc trưng</a:t>
            </a:r>
          </a:p>
          <a:p>
            <a:pPr marR="0" lvl="1" rtl="0"/>
            <a:r>
              <a:rPr lang="en-US" b="0" i="0" u="none" strike="noStrike" baseline="0" smtClean="0">
                <a:solidFill>
                  <a:srgbClr val="000000"/>
                </a:solidFill>
                <a:latin typeface="Calibri Light" panose="020F0302020204030204" pitchFamily="34" charset="0"/>
              </a:rPr>
              <a:t>5.3. Ứng dụng </a:t>
            </a:r>
          </a:p>
        </p:txBody>
      </p:sp>
    </p:spTree>
    <p:extLst>
      <p:ext uri="{BB962C8B-B14F-4D97-AF65-F5344CB8AC3E}">
        <p14:creationId xmlns:p14="http://schemas.microsoft.com/office/powerpoint/2010/main" val="9268483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Từ năm 2015, dữ liệu lớn trở nên nổi bật trong hoạt động kinh doanh như một công cụ để giúp nhân viên làm việc hiệu quả hơn cũng như tối ưu hóa việc thu thập và chia sẻ thông tin. Việc sử dụng dữ liệu lớn để giải quyết các vấn đề thu thập dữ liệu và CNTT trong một doanh nghiệp được gọi là IT Operations Analytics (ITOA). Bằng cách áp dụng các nguyên tắc dữ liệu lớn vào các khái niệm về trí thông minh của máy móc và tính toán sâu, các bộ phận CNTT có thể dự đoán các vấn đề tiềm ẩn và đưa ra các giải pháp trước khi vấn đề xảy ra. Vào thời điểm này, các doanh nghiệp ITOA cũng bắt đầu đóng vai trò quan trọng trong việc quản lý hệ thống bằng cách cung cấp các nền tảng mang các dữ liệu cá nhân riêng biệt và tạo ra những hiểu biết sâu sắc từ toàn bộ hệ thống chứ không phải từ các dữ liệu riêng lẻ.</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081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000000"/>
              </a:solidFill>
              <a:latin typeface="Arial" panose="020B0604020202020204" pitchFamily="34"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166356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 Amazon.com xử lý hàng triệu hoạt động back-end hàng ngày, cũng như các truy vấn từ hơn nửa triệu người bán hàng bên thứ ba. Công nghệ cốt lõi mà </a:t>
            </a:r>
            <a:r>
              <a:rPr lang="vi-VN" b="0" i="0" u="sng" strike="noStrike" baseline="0" smtClean="0">
                <a:solidFill>
                  <a:srgbClr val="0B0080"/>
                </a:solidFill>
                <a:latin typeface="Arial" panose="020B0604020202020204" pitchFamily="34" charset="0"/>
                <a:hlinkClick r:id="rId2" tooltip="Amazon.com"/>
              </a:rPr>
              <a:t>Amazon</a:t>
            </a:r>
            <a:r>
              <a:rPr lang="vi-VN" b="0" i="0" u="none" strike="noStrike" baseline="0" smtClean="0">
                <a:solidFill>
                  <a:srgbClr val="222222"/>
                </a:solidFill>
                <a:latin typeface="Arial" panose="020B0604020202020204" pitchFamily="34" charset="0"/>
                <a:hlinkClick r:id="rId2" tooltip="Amazon.com"/>
              </a:rPr>
              <a:t> hoạt động dựa trên </a:t>
            </a:r>
            <a:r>
              <a:rPr lang="vi-VN" b="0" i="0" u="sng" strike="noStrike" baseline="0" smtClean="0">
                <a:solidFill>
                  <a:srgbClr val="0B0080"/>
                </a:solidFill>
                <a:latin typeface="Arial" panose="020B0604020202020204" pitchFamily="34" charset="0"/>
                <a:hlinkClick r:id="rId3" tooltip="Linux"/>
              </a:rPr>
              <a:t>Linux</a:t>
            </a:r>
            <a:r>
              <a:rPr lang="vi-VN" b="0" i="0" u="none" strike="noStrike" baseline="0" smtClean="0">
                <a:solidFill>
                  <a:srgbClr val="222222"/>
                </a:solidFill>
                <a:latin typeface="Arial" panose="020B0604020202020204" pitchFamily="34" charset="0"/>
                <a:hlinkClick r:id="rId3" tooltip="Linux"/>
              </a:rPr>
              <a:t> và đến năm 2005 họ có ba cơ sở dữ liệu Linux lớn nhất thế giới, với dung lượng 7,8 TB, 18,5 TB và 24,7 TB.</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10288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 </a:t>
            </a:r>
            <a:r>
              <a:rPr lang="vi-VN" b="0" i="0" u="sng" strike="noStrike" baseline="0" smtClean="0">
                <a:solidFill>
                  <a:srgbClr val="0B0080"/>
                </a:solidFill>
                <a:latin typeface="Arial" panose="020B0604020202020204" pitchFamily="34" charset="0"/>
                <a:hlinkClick r:id="rId2" tooltip="Facebook"/>
              </a:rPr>
              <a:t>Facebook</a:t>
            </a:r>
            <a:r>
              <a:rPr lang="vi-VN" b="0" i="0" u="none" strike="noStrike" baseline="0" smtClean="0">
                <a:solidFill>
                  <a:srgbClr val="222222"/>
                </a:solidFill>
                <a:latin typeface="Arial" panose="020B0604020202020204" pitchFamily="34" charset="0"/>
                <a:hlinkClick r:id="rId2" tooltip="Facebook"/>
              </a:rPr>
              <a:t> xử lý 50 tỷ hình ảnh từ cơ sở người dùng của nó.</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76550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 </a:t>
            </a:r>
            <a:r>
              <a:rPr lang="vi-VN" b="0" i="0" u="sng" strike="noStrike" baseline="0" smtClean="0">
                <a:solidFill>
                  <a:srgbClr val="0B0080"/>
                </a:solidFill>
                <a:latin typeface="Arial" panose="020B0604020202020204" pitchFamily="34" charset="0"/>
                <a:hlinkClick r:id="rId2" tooltip="Google"/>
              </a:rPr>
              <a:t>Google</a:t>
            </a:r>
            <a:r>
              <a:rPr lang="vi-VN" b="0" i="0" u="none" strike="noStrike" baseline="0" smtClean="0">
                <a:solidFill>
                  <a:srgbClr val="222222"/>
                </a:solidFill>
                <a:latin typeface="Arial" panose="020B0604020202020204" pitchFamily="34" charset="0"/>
                <a:hlinkClick r:id="rId2" tooltip="Google"/>
              </a:rPr>
              <a:t> đã xử lý khoảng 100 tỷ lượt tìm kiếm mỗi tháng vào tháng 8 năm 2012.</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50963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 Cơ sở dữ liệu </a:t>
            </a:r>
            <a:r>
              <a:rPr lang="vi-VN" b="0" i="0" u="sng" strike="noStrike" baseline="0" smtClean="0">
                <a:solidFill>
                  <a:srgbClr val="0B0080"/>
                </a:solidFill>
                <a:latin typeface="Arial" panose="020B0604020202020204" pitchFamily="34" charset="0"/>
                <a:hlinkClick r:id="rId2" tooltip="Oracle"/>
              </a:rPr>
              <a:t>Oracle</a:t>
            </a:r>
            <a:r>
              <a:rPr lang="vi-VN" b="0" i="0" u="none" strike="noStrike" baseline="0" smtClean="0">
                <a:solidFill>
                  <a:srgbClr val="222222"/>
                </a:solidFill>
                <a:latin typeface="Arial" panose="020B0604020202020204" pitchFamily="34" charset="0"/>
                <a:hlinkClick r:id="rId2" tooltip="Oracle"/>
              </a:rPr>
              <a:t> </a:t>
            </a:r>
            <a:r>
              <a:rPr lang="vi-VN" b="0" i="0" u="sng" strike="noStrike" baseline="0" smtClean="0">
                <a:solidFill>
                  <a:srgbClr val="0B0080"/>
                </a:solidFill>
                <a:latin typeface="Arial" panose="020B0604020202020204" pitchFamily="34" charset="0"/>
                <a:hlinkClick r:id="rId3" tooltip="NoSQL"/>
              </a:rPr>
              <a:t>NoSQL</a:t>
            </a:r>
            <a:r>
              <a:rPr lang="vi-VN" b="0" i="0" u="none" strike="noStrike" baseline="0" smtClean="0">
                <a:solidFill>
                  <a:srgbClr val="222222"/>
                </a:solidFill>
                <a:latin typeface="Arial" panose="020B0604020202020204" pitchFamily="34" charset="0"/>
                <a:hlinkClick r:id="rId3" tooltip="NoSQL"/>
              </a:rPr>
              <a:t> đã được kiểm tra để vượt qua mốc 1 triệu xử lý mỗi giây với 8 nhân và đạt tốc độ 1.2 triệu xử lý mỗi giây với 10 nhân.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43695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1" i="0" u="none" strike="noStrike" kern="1800" baseline="0" smtClean="0">
                <a:solidFill>
                  <a:srgbClr val="44546A"/>
                </a:solidFill>
                <a:latin typeface="Times New Roman" panose="02020603050405020304" pitchFamily="18" charset="0"/>
              </a:rPr>
              <a:t>V. Cơ hội và thách thức của cuộc cách mạng công nghiệp 4.0 đối với việt nam </a:t>
            </a:r>
            <a:endParaRPr lang="vi-VN" b="0" i="0" u="none" strike="noStrike" kern="1800" baseline="0" smtClean="0">
              <a:solidFill>
                <a:srgbClr val="44546A"/>
              </a:solidFill>
              <a:latin typeface="Times New Roman" panose="02020603050405020304" pitchFamily="18" charset="0"/>
            </a:endParaRPr>
          </a:p>
        </p:txBody>
      </p:sp>
      <p:sp>
        <p:nvSpPr>
          <p:cNvPr id="3" name="Text Placeholder 2"/>
          <p:cNvSpPr>
            <a:spLocks noGrp="1"/>
          </p:cNvSpPr>
          <p:nvPr>
            <p:ph type="body" idx="1"/>
          </p:nvPr>
        </p:nvSpPr>
        <p:spPr/>
        <p:txBody>
          <a:bodyPr/>
          <a:lstStyle/>
          <a:p>
            <a:pPr marR="0" lvl="0" rtl="0"/>
            <a:r>
              <a:rPr lang="vi-VN" b="0" i="0" u="none" strike="noStrike" baseline="0" smtClean="0">
                <a:solidFill>
                  <a:srgbClr val="44546A"/>
                </a:solidFill>
                <a:latin typeface="Calibri Light" panose="020F0302020204030204" pitchFamily="34" charset="0"/>
              </a:rPr>
              <a:t>1.Cơ hội </a:t>
            </a:r>
          </a:p>
          <a:p>
            <a:pPr marR="0" lvl="0" rtl="0"/>
            <a:r>
              <a:rPr lang="en-US" b="0" i="0" u="none" strike="noStrike" baseline="0" smtClean="0">
                <a:solidFill>
                  <a:srgbClr val="2E74B5"/>
                </a:solidFill>
                <a:latin typeface="Calibri Light" panose="020F0302020204030204" pitchFamily="34" charset="0"/>
              </a:rPr>
              <a:t>2. Thách thức</a:t>
            </a:r>
            <a:endParaRPr lang="en-US" b="0" i="0" u="none" strike="noStrike" baseline="0" smtClean="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14143620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1" i="0" u="none" strike="noStrike" kern="1800" baseline="0" smtClean="0">
                <a:latin typeface="Times New Roman" panose="02020603050405020304" pitchFamily="18" charset="0"/>
              </a:rPr>
              <a:t>VI. Vai trò của nhà nước trong cuộc cách mạng công nghiệp 4.0 với sự phát triển kinh tế tri thức ở Việt Nam hiện nay</a:t>
            </a:r>
          </a:p>
        </p:txBody>
      </p:sp>
      <p:sp>
        <p:nvSpPr>
          <p:cNvPr id="3" name="Text Placeholder 2"/>
          <p:cNvSpPr>
            <a:spLocks noGrp="1"/>
          </p:cNvSpPr>
          <p:nvPr>
            <p:ph type="body" idx="1"/>
          </p:nvPr>
        </p:nvSpPr>
        <p:spPr/>
        <p:txBody>
          <a:bodyPr/>
          <a:lstStyle/>
          <a:p>
            <a:pPr marR="0" lvl="0" rtl="0"/>
            <a:r>
              <a:rPr lang="en-US" b="0" i="0" u="none" strike="noStrike" baseline="0" smtClean="0">
                <a:solidFill>
                  <a:srgbClr val="2E74B5"/>
                </a:solidFill>
                <a:latin typeface="Calibri Light" panose="020F0302020204030204" pitchFamily="34" charset="0"/>
              </a:rPr>
              <a:t>1.Cuộc cách mạng công nghiệp 4.0 với phát triển kinh tế tri thức</a:t>
            </a:r>
          </a:p>
          <a:p>
            <a:pPr marR="0" lvl="0" rtl="0"/>
            <a:r>
              <a:rPr lang="vi-VN" b="0" i="0" u="none" strike="noStrike" baseline="0" smtClean="0">
                <a:solidFill>
                  <a:srgbClr val="2E74B5"/>
                </a:solidFill>
                <a:latin typeface="Calibri Light" panose="020F0302020204030204" pitchFamily="34" charset="0"/>
              </a:rPr>
              <a:t>2. </a:t>
            </a:r>
            <a:r>
              <a:rPr lang="vi-VN" b="0" i="0" u="none" strike="noStrike" baseline="0" smtClean="0">
                <a:solidFill>
                  <a:srgbClr val="000000"/>
                </a:solidFill>
                <a:latin typeface="Calibri Light" panose="020F0302020204030204" pitchFamily="34" charset="0"/>
              </a:rPr>
              <a:t>Vai trò của Nhà nước đối với phát triển kinh tế tri thức trong bối cảnh cuộc cách mạng công nghiệp 4.0 ở Việt Nam hiện nay</a:t>
            </a:r>
          </a:p>
          <a:p>
            <a:pPr marR="0" lvl="0" rtl="0"/>
            <a:r>
              <a:rPr lang="vi-VN" b="0" i="0" u="none" strike="noStrike" baseline="0" smtClean="0">
                <a:solidFill>
                  <a:srgbClr val="2E74B5"/>
                </a:solidFill>
                <a:latin typeface="Calibri Light" panose="020F0302020204030204" pitchFamily="34" charset="0"/>
              </a:rPr>
              <a:t>3. </a:t>
            </a:r>
            <a:r>
              <a:rPr lang="vi-VN" b="0" i="0" u="none" strike="noStrike" baseline="0" smtClean="0">
                <a:solidFill>
                  <a:srgbClr val="000000"/>
                </a:solidFill>
                <a:latin typeface="Calibri Light" panose="020F0302020204030204" pitchFamily="34" charset="0"/>
              </a:rPr>
              <a:t>Phát triển nguồn nhân lực chất lượng cao cho cuộc CMCN 4.0 và phát triển kinh tế tri thức </a:t>
            </a:r>
            <a:endParaRPr lang="vi-VN" b="0" i="0" u="none" strike="noStrike" baseline="0" smtClean="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16846531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VII.Tuổi trẻ thời cách mạng công nghiệp 4.0</a:t>
            </a:r>
          </a:p>
        </p:txBody>
      </p:sp>
      <p:sp>
        <p:nvSpPr>
          <p:cNvPr id="3" name="Text Placeholder 2"/>
          <p:cNvSpPr>
            <a:spLocks noGrp="1"/>
          </p:cNvSpPr>
          <p:nvPr>
            <p:ph type="body" idx="1"/>
          </p:nvPr>
        </p:nvSpPr>
        <p:spPr/>
        <p:txBody>
          <a:bodyPr/>
          <a:lstStyle/>
          <a:p>
            <a:pPr marR="0" lvl="0" rtl="0"/>
            <a:r>
              <a:rPr lang="en-US" b="0" i="0" u="none" strike="noStrike" baseline="0" smtClean="0">
                <a:solidFill>
                  <a:srgbClr val="000000"/>
                </a:solidFill>
                <a:latin typeface="Calibri Light" panose="020F0302020204030204" pitchFamily="34" charset="0"/>
              </a:rPr>
              <a:t>1. Thách thức làm chủ công nghệ </a:t>
            </a:r>
            <a:endParaRPr lang="en-US" b="0" i="0" u="none" strike="noStrike" baseline="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741588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Như bất kì một cuộc cách mạng nào khác, Industry 4.0 mang lại những cơ hội khổng lồ nếu biết tận dụng và đồng thời là thách thức bị tụt hậu và loại bỏ.</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682712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Ông Nguyễn Phú Cường, Vụ trưởng Vụ Khoa học và Công nghệ - Bộ Công Thương cho rằng, nếu không bắt kịp nhịp độ phát triển của thế giới và khu vực, Việt Nam sẽ phải </a:t>
            </a:r>
            <a:r>
              <a:rPr lang="vi-VN" b="0" i="0" u="sng" strike="noStrike" baseline="0" smtClean="0">
                <a:solidFill>
                  <a:srgbClr val="0000FF"/>
                </a:solidFill>
                <a:latin typeface="Arial" panose="020B0604020202020204" pitchFamily="34" charset="0"/>
                <a:hlinkClick r:id="rId2"/>
              </a:rPr>
              <a:t>đối mặt với những thách thức</a:t>
            </a:r>
            <a:r>
              <a:rPr lang="vi-VN" b="0" i="0" u="none" strike="noStrike" baseline="0" smtClean="0">
                <a:solidFill>
                  <a:srgbClr val="000000"/>
                </a:solidFill>
                <a:latin typeface="Arial" panose="020B0604020202020204" pitchFamily="34" charset="0"/>
                <a:hlinkClick r:id="rId2"/>
              </a:rPr>
              <a:t>, tác động tiêu cực như sự tụt hậu về công nghệ, suy giảm sản xuất, kinh doanh, dư thừa lao động có kỹ năng và trình độ thấp gây phá vỡ thị trường lao động truyền thống. </a:t>
            </a:r>
            <a:br>
              <a:rPr lang="vi-VN" b="0" i="0" u="none" strike="noStrike" baseline="0" smtClean="0">
                <a:solidFill>
                  <a:srgbClr val="000000"/>
                </a:solidFill>
                <a:latin typeface="Arial" panose="020B0604020202020204" pitchFamily="34" charset="0"/>
                <a:hlinkClick r:id="rId2"/>
              </a:rPr>
            </a:br>
            <a:r>
              <a:rPr lang="vi-VN" b="0" i="0" u="none" strike="noStrike" baseline="0" smtClean="0">
                <a:solidFill>
                  <a:srgbClr val="000000"/>
                </a:solidFill>
                <a:latin typeface="Arial" panose="020B0604020202020204" pitchFamily="34" charset="0"/>
                <a:hlinkClick r:id="rId2"/>
              </a:rPr>
              <a:t/>
            </a:r>
            <a:br>
              <a:rPr lang="vi-VN" b="0" i="0" u="none" strike="noStrike" baseline="0" smtClean="0">
                <a:solidFill>
                  <a:srgbClr val="000000"/>
                </a:solidFill>
                <a:latin typeface="Arial" panose="020B0604020202020204" pitchFamily="34" charset="0"/>
                <a:hlinkClick r:id="rId2"/>
              </a:rPr>
            </a:br>
            <a:r>
              <a:rPr lang="vi-VN" b="0" i="0" u="none" strike="noStrike" baseline="0" smtClean="0">
                <a:solidFill>
                  <a:srgbClr val="000000"/>
                </a:solidFill>
                <a:latin typeface="Arial" panose="020B0604020202020204" pitchFamily="34" charset="0"/>
                <a:hlinkClick r:id="rId2"/>
              </a:rPr>
              <a:t>Ông Cường cũng cho rằng, Việt Nam không bắt kịp Công nghiệp 4.0 còn có khả năng xuất hiện làn sóng đẩy công nghệ lạc hậu từ các nước phát triển sang các nước đang phát triển và chậm phát triển. </a:t>
            </a:r>
            <a:br>
              <a:rPr lang="vi-VN" b="0" i="0" u="none" strike="noStrike" baseline="0" smtClean="0">
                <a:solidFill>
                  <a:srgbClr val="000000"/>
                </a:solidFill>
                <a:latin typeface="Arial" panose="020B0604020202020204" pitchFamily="34" charset="0"/>
                <a:hlinkClick r:id="rId2"/>
              </a:rPr>
            </a:br>
            <a:r>
              <a:rPr lang="vi-VN" b="0" i="0" u="none" strike="noStrike" baseline="0" smtClean="0">
                <a:solidFill>
                  <a:srgbClr val="000000"/>
                </a:solidFill>
                <a:latin typeface="Arial" panose="020B0604020202020204" pitchFamily="34" charset="0"/>
                <a:hlinkClick r:id="rId2"/>
              </a:rPr>
              <a:t/>
            </a:r>
            <a:br>
              <a:rPr lang="vi-VN" b="0" i="0" u="none" strike="noStrike" baseline="0" smtClean="0">
                <a:solidFill>
                  <a:srgbClr val="000000"/>
                </a:solidFill>
                <a:latin typeface="Arial" panose="020B0604020202020204" pitchFamily="34" charset="0"/>
                <a:hlinkClick r:id="rId2"/>
              </a:rPr>
            </a:br>
            <a:r>
              <a:rPr lang="vi-VN" b="0" i="0" u="none" strike="noStrike" baseline="0" smtClean="0">
                <a:solidFill>
                  <a:srgbClr val="000000"/>
                </a:solidFill>
                <a:latin typeface="Arial" panose="020B0604020202020204" pitchFamily="34" charset="0"/>
                <a:hlinkClick r:id="rId2"/>
              </a:rPr>
              <a:t>Đây là những nhận định hết sức rõ ràng và thực tế về những cơ hội và nguy cơ mà Việt Nam sẽ phải đối mặt trong bối cạnh của cuộc cách mạng công nghiệp lần thứ 4. </a:t>
            </a:r>
            <a:br>
              <a:rPr lang="vi-VN" b="0" i="0" u="none" strike="noStrike" baseline="0" smtClean="0">
                <a:solidFill>
                  <a:srgbClr val="000000"/>
                </a:solidFill>
                <a:latin typeface="Arial" panose="020B0604020202020204" pitchFamily="34" charset="0"/>
                <a:hlinkClick r:id="rId2"/>
              </a:rPr>
            </a:br>
            <a:r>
              <a:rPr lang="vi-VN" b="0" i="0" u="none" strike="noStrike" baseline="0" smtClean="0">
                <a:solidFill>
                  <a:srgbClr val="000000"/>
                </a:solidFill>
                <a:latin typeface="Arial" panose="020B0604020202020204" pitchFamily="34" charset="0"/>
                <a:hlinkClick r:id="rId2"/>
              </a:rPr>
              <a:t/>
            </a:r>
            <a:br>
              <a:rPr lang="vi-VN" b="0" i="0" u="none" strike="noStrike" baseline="0" smtClean="0">
                <a:solidFill>
                  <a:srgbClr val="000000"/>
                </a:solidFill>
                <a:latin typeface="Arial" panose="020B0604020202020204" pitchFamily="34" charset="0"/>
                <a:hlinkClick r:id="rId2"/>
              </a:rPr>
            </a:br>
            <a:r>
              <a:rPr lang="vi-VN" b="0" i="0" u="none" strike="noStrike" baseline="0" smtClean="0">
                <a:solidFill>
                  <a:srgbClr val="000000"/>
                </a:solidFill>
                <a:latin typeface="Arial" panose="020B0604020202020204" pitchFamily="34" charset="0"/>
                <a:hlinkClick r:id="rId2"/>
              </a:rPr>
              <a:t>Ông Lê Quốc Phương, nguyên Phó Giám đốc Trung tâm Thông tin Bộ Công Thương cho rằng, thách thức đầu tiên Việt Nam gặp phải là trình độ phát triển.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61891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Ở Việt Nam hiện nay, trình độ sản xuất có nơi vẫn áp dụng cách mạng công nghiệp 1.0, có nơi áp dụng cách mạng công nghiệp 2.0, 3.0. Trình độ phát triển ở mức thấp cho nên việc đi tắt đón đầu hay nhảy vọt lên là điều không hề dễ dàng.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Bên cạnh đó, theo ông Phương, công nghiệp 4.0 đòi hỏi phải thay đổi hoàn toàn lề lối sinh hoạt và quản lý nhằm tận dụng kết nối Internet vạn vật và trí tuệ thông minh. Tuy nhiên, phương thức sản xuất, cách sống và sinh hoạt hiện tại ở Việt Nam vẫn còn quá xa vời để tiếp cận được.</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0063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000000"/>
              </a:solidFill>
              <a:latin typeface="Arial" panose="020B0604020202020204" pitchFamily="34" charset="0"/>
            </a:endParaRPr>
          </a:p>
        </p:txBody>
      </p:sp>
      <p:sp>
        <p:nvSpPr>
          <p:cNvPr id="3" name="Text Placeholder 2"/>
          <p:cNvSpPr>
            <a:spLocks noGrp="1"/>
          </p:cNvSpPr>
          <p:nvPr>
            <p:ph type="body" idx="1"/>
          </p:nvPr>
        </p:nvSpPr>
        <p:spPr/>
        <p:txBody>
          <a:bodyPr/>
          <a:lstStyle/>
          <a:p>
            <a:pPr marR="0" lvl="0" rtl="0"/>
            <a:r>
              <a:rPr lang="en-US" b="1" i="1" u="none" strike="noStrike" baseline="0" smtClean="0">
                <a:solidFill>
                  <a:srgbClr val="000000"/>
                </a:solidFill>
                <a:latin typeface="inherit"/>
              </a:rPr>
              <a:t>Hội thảo “Tiếp cận Nông nghiệp 4.0 ở Việt Nam: Vấn đề và kiến nghị chính sách”. Ảnh: Thúy Hiền/BNEWS/TTXVN</a:t>
            </a:r>
            <a:endParaRPr lang="en-US" b="0" i="0" u="none" strike="noStrike" baseline="0" smtClean="0">
              <a:solidFill>
                <a:srgbClr val="000000"/>
              </a:solidFill>
              <a:latin typeface="inherit"/>
            </a:endParaRPr>
          </a:p>
        </p:txBody>
      </p:sp>
    </p:spTree>
    <p:extLst>
      <p:ext uri="{BB962C8B-B14F-4D97-AF65-F5344CB8AC3E}">
        <p14:creationId xmlns:p14="http://schemas.microsoft.com/office/powerpoint/2010/main" val="120428770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TS. Phạm Đình Thưởng, Phó Vụ trưởng Vụ Pháp chế (Bộ Công Thương) cho rằng, thách thức đối với Việt Nam là cần chính sách để tạo được những doanh nghiệp nội địa có thể ứng dụng những công nghệ nổi bật của cuộc cách mạng này và làm sao để phát triển một nền kinh tế chia sẻ.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Ông Thưởng cho rằng, thách thức lớn nhất đối với Việt Nam chính là làm chủ công nghệ. Tuy nhiên, làm chủ công nghệ không bao giờ là một việc dễ dàng, nhưng cũng không phải là không thể.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Cách mạng công nghiệp 4.0 cũng đang đặt ra nhiều thách thức đối với các nhà quản lý chính sách tại Việt Nam, bao gồm tạo môi trường kinh doanh thuận lợi, bảo đảm hài hòa lợi ích đối với các mô hình kinh doanh dịch vụ truyền thống; kiểm soát việc minh bạch về thông tin; quản lý giao dịch điện tử, thanh toán quốc tế về thương mại bằng thẻ; quản lý chất lượng dịch vụ, sản phẩm; chống thất thoát thuế (thuế thu nhập doanh nghiệp và thuế thu nhập cá nhân) và một số vấn đề xã hội khác nảy sinh như lao động, việc làm và an sinh xã hội.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Bên cạnh thách thức về làm chủ công nghệ, các chuyên gia cũng cho rằng công nghiệp 4.0 có thể tác động lớn đến thị trường lao động khi thiếu nguồn nhân lực chất lượng cao nhưng tỷ lệ thất nghiệp sẽ tăng trong một số ngành.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Cách mạng 4.0 sẽ triệt tiêu lao động giản đơn, nhất là người lao động trong lĩnh vực nông nghiệp và thủ công.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41060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Điều này có thể sẽ tạo ra thất nghiệp, bất ổn xã hội. Báo cáo về tương lai nghề nghiệp của Diễn đàn kinh tế thế giới năm 2016 dự đoán, "cơn bão" 4.0 sẽ khiến nhu cầu lao động các ngành sản xuất - chế tạo, máy tính – toán học, kiến trúc – kỹ thuật tại khu vực ASEAN suy giảm.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37325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Việt Nam là nước có nhiều ngành sử dụng nhiều lao động cao nên thách thức lại càng thể hiện rõ hơn.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Báo cáo gần đây của Tổ chức Lao động Quốc tế (ILO) dự đoán, robot sẽ thay thế 85% công nhân trong ngành dệt may Việt Nam trong vài thập kỷ tới.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Công nghệ 4.0 là một cơ hội cho sự chuyển mình của ngành công nghiệp dệt may, tuy nhiên cũng tiềm ẩn những thách thức không nhỏ trong vấn đề đầu tư, tái cơ cấu và lao động. Việc lựa chọn hướng đi nào sẽ phụ thuộc vào cách mỗi doanh nghiệp tiếp cận với công nghệ và xác định rõ tiềm lực bản thân doanh nghiệp để lựa chọn đường đi hiệu quả nhất.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Để tận dụng cơ hội của công nghiệp 4.0. theo TS. Lê Quốc Phương, Chính phủ cần có ngay chương trình cụ thể hỗ trợ và thúc đẩy các trường học, đặc biệt là các đại học và trung tâm hướng nghiệp đào tạo nguồn nhân lực mạnh trên các lĩnh vực trên.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931303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Bên cạnh đó, cần có chính sách hỗ trợ cho các doanh nhân để họ học hỏi, triển khai ứng dụng thông qua việc đưa những thành tựu, sản phẩm.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430815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Quan trọng hơn, Chính phủ cần cam kết hỗ trợ mạnh mẽ như có chính sách miễn, giảm thuế, cho vay ưu đãi.. đối với các doanh nghiệp startup, những người sẽ là nòng cốt của cuộc công nghiệp 4.0.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Ông Nguyễn Phú Cường cho rằng, để có thể tiếp cận và khai thác thành công những cơ hội mà công nghệ 4.0 mang lại, về phía doanh nghiệp, trước hết cần phải hiểu đúng, đầy đủ về công nghiệp 4.0, những yêu cầu mà doanh nghiệp cần phải đáp ứng nếu như không muốn tụt lại phía sau.</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85386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Từ đó, mỗi doanh nghiệp cần xây dựng cho mình một chiến lược phát triển lâu dài và những bước đi cụ thể, vững chắc để bước vào cuộc cách mạng này.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Cách mạng công nghiệp 4.0 mang lại cơ hội để bứt phá nhưng cũng là một thách thức không nhỏ với kinh tế Việt Nam khi chúng ta vốn chưa qua đầy đủ các cuộc cách mạng trước đó.</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25132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Tuy nhiên, đây vẫn là cuộc cách mạng tất yếu mà Việt Nam chỉ có thể chọn cách tham gia hoặc bị loại khỏi “cuộc chơi”.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Để bắt kịp được công nghiệp 4.0, theo các chuyên gia cần hành động nhiều hơn từ các bộ ngành nhưng đối với mỗi doanh nghiệp cũng cần phải chuẩn bị sẵn sàng để không bị bỏ lại trong cuộc cách mạng này./. </a:t>
            </a:r>
          </a:p>
        </p:txBody>
      </p:sp>
      <p:sp>
        <p:nvSpPr>
          <p:cNvPr id="3" name="Text Placeholder 2"/>
          <p:cNvSpPr>
            <a:spLocks noGrp="1"/>
          </p:cNvSpPr>
          <p:nvPr>
            <p:ph type="body" idx="1"/>
          </p:nvPr>
        </p:nvSpPr>
        <p:spPr/>
        <p:txBody>
          <a:bodyPr/>
          <a:lstStyle/>
          <a:p>
            <a:pPr marR="0" lvl="0" rtl="0"/>
            <a:r>
              <a:rPr lang="vi-VN" b="0" i="0" u="none" strike="noStrike" baseline="0" smtClean="0">
                <a:solidFill>
                  <a:srgbClr val="000000"/>
                </a:solidFill>
                <a:latin typeface="Calibri Light" panose="020F0302020204030204" pitchFamily="34" charset="0"/>
              </a:rPr>
              <a:t>2. Cơ hội để bứt phá</a:t>
            </a:r>
            <a:endParaRPr lang="vi-VN" b="0" i="0" u="none" strike="noStrike" baseline="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3880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Sáng 9/11 tại Hà Nội, Viện nghiên cứu quản lý kinh tế Trung ương (</a:t>
            </a:r>
            <a:r>
              <a:rPr lang="vi-VN" b="0" i="0" u="sng" strike="noStrike" baseline="0" smtClean="0">
                <a:solidFill>
                  <a:srgbClr val="0000FF"/>
                </a:solidFill>
                <a:latin typeface="Arial" panose="020B0604020202020204" pitchFamily="34" charset="0"/>
                <a:hlinkClick r:id="rId2"/>
              </a:rPr>
              <a:t>CIEM</a:t>
            </a:r>
            <a:r>
              <a:rPr lang="vi-VN" b="0" i="0" u="none" strike="noStrike" baseline="0" smtClean="0">
                <a:solidFill>
                  <a:srgbClr val="000000"/>
                </a:solidFill>
                <a:latin typeface="Arial" panose="020B0604020202020204" pitchFamily="34" charset="0"/>
                <a:hlinkClick r:id="rId2"/>
              </a:rPr>
              <a:t>) tổ chức hội thảo “Tiếp cận nông nghiệp 4.0 ở Việt Nam: Vấn đề và kiến nghị chính sách”. </a:t>
            </a:r>
            <a:br>
              <a:rPr lang="vi-VN" b="0" i="0" u="none" strike="noStrike" baseline="0" smtClean="0">
                <a:solidFill>
                  <a:srgbClr val="000000"/>
                </a:solidFill>
                <a:latin typeface="Arial" panose="020B0604020202020204" pitchFamily="34" charset="0"/>
                <a:hlinkClick r:id="rId2"/>
              </a:rPr>
            </a:br>
            <a:r>
              <a:rPr lang="vi-VN" b="0" i="0" u="none" strike="noStrike" baseline="0" smtClean="0">
                <a:solidFill>
                  <a:srgbClr val="000000"/>
                </a:solidFill>
                <a:latin typeface="Arial" panose="020B0604020202020204" pitchFamily="34" charset="0"/>
                <a:hlinkClick r:id="rId2"/>
              </a:rPr>
              <a:t/>
            </a:r>
            <a:br>
              <a:rPr lang="vi-VN" b="0" i="0" u="none" strike="noStrike" baseline="0" smtClean="0">
                <a:solidFill>
                  <a:srgbClr val="000000"/>
                </a:solidFill>
                <a:latin typeface="Arial" panose="020B0604020202020204" pitchFamily="34" charset="0"/>
                <a:hlinkClick r:id="rId2"/>
              </a:rPr>
            </a:br>
            <a:r>
              <a:rPr lang="vi-VN" b="0" i="0" u="none" strike="noStrike" baseline="0" smtClean="0">
                <a:solidFill>
                  <a:srgbClr val="000000"/>
                </a:solidFill>
                <a:latin typeface="Arial" panose="020B0604020202020204" pitchFamily="34" charset="0"/>
                <a:hlinkClick r:id="rId2"/>
              </a:rPr>
              <a:t>Phát biểu khai mạc, ông Phan Đức Hiếu, Phó Viện trưởng CIEM cho biết, cách mạng công nghiệp 4.0 trong lĩnh vực nông nghiệp được các nước ứng dụng vào sản xuất, đem lại hiệu quả cao. Tại Việt Nam một số doanh nghiệp đã áp dụng số hoá vào sản xuất kinh doanh từ giống, canh tác, thu hoạch, phân phối tiêu dùng, khép kín.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351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Ứng dụng cách mạng công nghiệp 4.0 giảm thiểu sức lao động và tăng năng xuất lao động. Tuy nhiên, ứng dụng này mới được một số doanh nghiệp triển khai. Để khai thác được tiềm năng và chuyển đổi cách sản xuất, tiếp cận sự đổi mới ứng dụng công nghệ mới cần nghiên cứu chính sách và doanh nghiệp trong việc thúc đẩy sự tiếp cận cách mạng công nghiệp 4.0.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Bà Nguyễn Thị Luyến, Trưởng ban Thể chế kinh tế, CIEM cho biết, ngành nông nghiệp có vai trò quan trọng góp phần vào tăng trưởng kinh tế. Cụ thể, xuất siêu thương mại ngày càng tăng; trong đó, năm 2017 đạt trên 8 tỷ USD và giải quyết ước tính chiếm trên 40% lao động đang làm việc trong các ngành kinh tế. Làn sóng đổi mới, ứng dụng khoa học kỹ thuật sẽ diễn ra mạnh mẽ trong quá trình hội nhập kinh tế quốc tế, tự do hoá thương mại.</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4772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Theo đó, sức ép cạnh tranh cũng lớn hơn. Tuy nhiên, để đáp ứng được nhu cầu của người tiêu dùng thì cần nghiên cứu, áp dụng những thành tựu 4.0 vào sản xuất như: ứng dụng cảm biến, IOT, CN đèn LED, drones, robot nông nghiệp và quản trị tài chính trang trại thông minh. </a:t>
            </a:r>
            <a:br>
              <a:rPr lang="vi-VN" b="0" i="0" u="none" strike="noStrike" baseline="0" smtClean="0">
                <a:solidFill>
                  <a:srgbClr val="000000"/>
                </a:solidFill>
                <a:latin typeface="Arial" panose="020B0604020202020204" pitchFamily="34" charset="0"/>
              </a:rPr>
            </a:br>
            <a:endParaRPr lang="vi-VN" b="0" i="0" u="none" strike="noStrike" baseline="0" smtClean="0">
              <a:solidFill>
                <a:srgbClr val="000000"/>
              </a:solidFill>
              <a:latin typeface="Arial" panose="020B0604020202020204" pitchFamily="34"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507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000000"/>
              </a:solidFill>
              <a:latin typeface="Arial" panose="020B0604020202020204" pitchFamily="34" charset="0"/>
            </a:endParaRPr>
          </a:p>
        </p:txBody>
      </p:sp>
      <p:sp>
        <p:nvSpPr>
          <p:cNvPr id="3" name="Text Placeholder 2"/>
          <p:cNvSpPr>
            <a:spLocks noGrp="1"/>
          </p:cNvSpPr>
          <p:nvPr>
            <p:ph type="body" idx="1"/>
          </p:nvPr>
        </p:nvSpPr>
        <p:spPr/>
        <p:txBody>
          <a:bodyPr/>
          <a:lstStyle/>
          <a:p>
            <a:pPr marR="0" lvl="1" rtl="0"/>
            <a:r>
              <a:rPr lang="vi-VN" b="0" i="1" u="none" strike="noStrike" baseline="0" smtClean="0">
                <a:solidFill>
                  <a:srgbClr val="000000"/>
                </a:solidFill>
                <a:latin typeface="inherit"/>
              </a:rPr>
              <a:t>Tp.Hồ Chí Minh tiếp tục ưu tiên phát triển nông nghiệp công nghệ cao. Ảnh minh họa: Phạm Kiên - TTXVN</a:t>
            </a:r>
          </a:p>
        </p:txBody>
      </p:sp>
    </p:spTree>
    <p:extLst>
      <p:ext uri="{BB962C8B-B14F-4D97-AF65-F5344CB8AC3E}">
        <p14:creationId xmlns:p14="http://schemas.microsoft.com/office/powerpoint/2010/main" val="292966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Dẫn chứng về kinh nghiệm của Israel trong việc ứng dụng cách mạng công nghiệp 4.0, bà Luyến cho biết, Israel diện tích nhỏ, thiếu nguồn nước tự nhiên, lượng mưa khan hiếm. Đồng thời, có 2/3 diện tích là bán khô cằn và khô cằn, thiếu lao động nông nghiệp và môi trường địa chính trị phức tạp. Tuy nhiên, Israel lại dẫn đầu thế giới về công nghệ nông nghiệp.</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219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Nông nghiệp Israel được xây dựng dựa trên công nghệ đổi mới và tiến bộ không dựa trên lợi thế so sánh về tự nhiên. Tại Israel, một số công ty cung ứng công nghệ nông nghiệp chính xác theo hướng giải pháp toàn diện. Nên tất cả các trang trại hay nhà lưới của Israel đều trang bị hệ thống điều khiển kỹ thuật số với cảm biến và điều khiển tự động.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Tại Việt Nam, trong thời gian qua ứng dụng cách mạng công nghiệp 4.0 vào nông nghiệp đã có những điểm sáng, một số doanh nghiệp, hợp tác xã, người dân ứng dụng công nghệ thông minh trong các khâu, công đoạn khác nhau mang lại nhiều kết quả tích cực.</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4724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Đơn cử như, Công ty cổ phần nông nghiệp công nghệ cao (VIFARM) đã ứng dụng công nghệ thuỷ canh hồi lưu; nuôi trồng không sử dụng đất, không tưới nước, môi trường sống được kiểm soát bởi hệ thống máy tính và các thiết bị IOT nhằm đảm bảo môi trường tốt cho cây. Còn Cầu Đất Farm thì đầu tư quy trình sản xuất nông sản khép kín, tự động, hiện đại.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Để đạt được kết quả này, theo bà Luyến, trong thời gian qua nhiều chủ trương, chính sách được ban hành tạo nền tảng cho tiếp cận và thực hành nông nghiệp 4.0. Tuy nhiên, sự tham gia ứng dụng cách mạng công nghiệp 4.0 vào nông nghiệp chưa nhiều; tập trung chủ yếu vào một số khâu, công đoạn và còn manh mún, tự phát.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918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000000"/>
                </a:solidFill>
                <a:latin typeface="Verdana" panose="020B0604030504040204" pitchFamily="34" charset="0"/>
              </a:rPr>
              <a:t>Mục lục:</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2132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Khoảng cách giữa hiện trạng và đòi hỏi của nông nghiệp 4.0 còn khá lớn. Công nghệ sản xuất nông nghiệp ở tất cả các cấp độ từ đơn giản, thô sơ, lạc hậu, chủ yếu dựa vào thời tiết và kinh nghiệm chiếm tỷ lệ lớn; sản xuất nhỏ lẻ, manh mún thiếu liên kết giữa các chủ thể, thiếu vốn đầu tư, nguồn lực tài chính và năng lực hạn chế.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PGS. TS. Đinh Dũng Sỹ, Vụ trưởng Vụ Pháp luật, Văn phòng Chính phủ cho rằng, dư địa cho phát triển nông nghiệp Việt Nam rất lớn trong xuất khẩu hàng nông sản và thị trường trong nước. Nhưng, nếu không tận dụng được cơ hội trong cách mạng công nghiệp 4.0 trong nông nghiệp để gia tăng năng xuất, chất lượng hàng hoá thì chúng ta sẽ tụt hậu.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Theo ông Sỹ, cần phải đặt đầu tư cho nông nghiệp, tạo bước phát triển đột phá và bền vững trong nông nghiệp là trọng tâm phát triển kinh tế - xã hội trong 10 năm tới. Do đó, phải kết nối được các doanh nghiệp, nhà đầu tư với nông dân; mở rộng hạn điền và cho phép chuyển đổi sử dụng mục đích đất nông nghiệp một cách thông thoáng, linh hoạt hơn nhất là chuyển đổi đất trồng lúa sang trồng các loại cây trồng khác hoặc nuôi trồng thuỷ sản, gia súc, gia cầm có giá trị kinh tế cao hơn. Bên cạnh đó, khuyến khích thành lập doanh nghiệp nông nghiệp.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Cuộc cách mạng công nghiệp 4.0 là cơ hội để Việt Nam nắm bắt công nghệ mới, thu hẹp khoảng cách phát triển với các nước trong việc tiếp tục tái cơ cấu nông nghiệp theo hướng nông nghiệp thông minh hơn, bền vững hơn, thích ứng với biến đổi khí hậu và hội nhập kinh tế quốc tế.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Tuy nhiên, “phải lựa chọn công nghệ phù hợp, sản phẩm phù hợp gắn với mỗi vùng miền và thị trường. Thực hiện ưu tiên phát triển nông nghiệp 4.0 ở các nơi các nơi có điều kiện nhưng không loại trừ các hình thái sản xuất nông nghiệp truyền thống. Đặc biệt, lấy doanh nghiệp làm trung tâm, ứng dụng và chuyển giao công nghệ tiên tiến, hình thành các chuỗi giá trị nông sản thực phẩm bền vững, an toàn, cạnh tranh.”, ông Phan Đức Hiếu nói.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
            </a:r>
            <a:br>
              <a:rPr lang="vi-VN" b="0" i="0" u="none" strike="noStrike" baseline="0" smtClean="0">
                <a:solidFill>
                  <a:srgbClr val="000000"/>
                </a:solidFill>
                <a:latin typeface="Arial" panose="020B0604020202020204" pitchFamily="34" charset="0"/>
              </a:rPr>
            </a:br>
            <a:r>
              <a:rPr lang="vi-VN" b="0" i="0" u="none" strike="noStrike" baseline="0" smtClean="0">
                <a:solidFill>
                  <a:srgbClr val="000000"/>
                </a:solidFill>
                <a:latin typeface="Arial" panose="020B0604020202020204" pitchFamily="34" charset="0"/>
              </a:rPr>
              <a:t>Theo CIEM, để phát triển nông nghiệp bền vững cần có giải pháp về nguồn nhân lực, đất đai, cơ sở hạ tầng, cơ sở dữ liệu, vấn đề về tài chính và thị trường và tổ chức sản xuất. Theo đó, cần thay đổi tư duy nông dân và doanh nghiệp, cần lấy thị trường làm căn cứ để xác định mặt hàng, chất lượng… gia tăng được độ tin cậy của người tiêu dùng. Đồng thời, người tiêu dùng cũng cần phải thay đổi tư duy trong việc ứng dụng công nghệ thông tin trong việc kiểm tra truy xuất nguồn gốc sản phẩm.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815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333333"/>
                </a:solidFill>
                <a:latin typeface="Arial" panose="020B0604020202020204" pitchFamily="34" charset="0"/>
              </a:rPr>
              <a:t>Việc ứng dụng công nghệ 4.0 vào doanh nghiệp giúp thay đổi rất nhiều mặt lợi ích. Công nghiệp 4.0, một sáng kiến ​​chiến lược của Đức, nhằm tạo ra các nhà máy thông minh, nơi các công nghệ sản xuất được nâng cấp và biến đổi bởi Internet of Things (IoT) và điện toán đám mây, AI… Trong kỷ nguyên Công nghiệp 4.0 con người, máy móc có thể giao tiếp với nhau tại thời gian thực. Công nghiệp 4.0 kết hợp các công nghệ hệ thống sản xuất nhúng với các quy trình sản xuất thông minh để mở đường cho một thời đại công nghệ mới sẽ chuyển đổi căn bản các chuỗi giá trị công nghiệp, chuỗi giá trị sản xuất và mô hình kinh doanh.</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237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333333"/>
              </a:solidFill>
              <a:latin typeface="Arial" panose="020B0604020202020204" pitchFamily="34" charset="0"/>
            </a:endParaRPr>
          </a:p>
        </p:txBody>
      </p:sp>
      <p:sp>
        <p:nvSpPr>
          <p:cNvPr id="3" name="Text Placeholder 2"/>
          <p:cNvSpPr>
            <a:spLocks noGrp="1"/>
          </p:cNvSpPr>
          <p:nvPr>
            <p:ph type="body" idx="1"/>
          </p:nvPr>
        </p:nvSpPr>
        <p:spPr/>
        <p:txBody>
          <a:bodyPr/>
          <a:lstStyle/>
          <a:p>
            <a:pPr marR="0" lvl="0" rtl="0"/>
            <a:r>
              <a:rPr lang="vi-VN" b="0" i="0" u="none" strike="noStrike" baseline="0" smtClean="0">
                <a:solidFill>
                  <a:srgbClr val="333333"/>
                </a:solidFill>
                <a:latin typeface="Arial" panose="020B0604020202020204" pitchFamily="34" charset="0"/>
              </a:rPr>
              <a:t>Công nghệ 4.0 đang cách mạng hóa ngành công nghiệp sản xuất như thế nào?</a:t>
            </a:r>
          </a:p>
        </p:txBody>
      </p:sp>
    </p:spTree>
    <p:extLst>
      <p:ext uri="{BB962C8B-B14F-4D97-AF65-F5344CB8AC3E}">
        <p14:creationId xmlns:p14="http://schemas.microsoft.com/office/powerpoint/2010/main" val="298171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333333"/>
                </a:solidFill>
                <a:latin typeface="Arial" panose="020B0604020202020204" pitchFamily="34" charset="0"/>
              </a:rPr>
              <a:t>Dưới đây là một số thành phần chính mở đường cho việc ứng dụng công nghệ 4.0 vào doanh nghiệp, cách mà chúng hoạt động để tạo ra một hệ sinh thái công nghệ cao gồm các thiết bị thông minh để đạt được một nơi làm việc tối ưu, hiệu quả:</a:t>
            </a:r>
          </a:p>
        </p:txBody>
      </p:sp>
      <p:sp>
        <p:nvSpPr>
          <p:cNvPr id="3" name="Text Placeholder 2"/>
          <p:cNvSpPr>
            <a:spLocks noGrp="1"/>
          </p:cNvSpPr>
          <p:nvPr>
            <p:ph type="body" idx="1"/>
          </p:nvPr>
        </p:nvSpPr>
        <p:spPr/>
        <p:txBody>
          <a:bodyPr/>
          <a:lstStyle/>
          <a:p>
            <a:pPr marR="0" lvl="1" rtl="0"/>
            <a:r>
              <a:rPr lang="en-US" b="0" i="0" u="none" strike="noStrike" baseline="0" smtClean="0">
                <a:solidFill>
                  <a:srgbClr val="333333"/>
                </a:solidFill>
                <a:latin typeface="inherit"/>
              </a:rPr>
              <a:t>Internet của vạn vật ( IoT)</a:t>
            </a:r>
          </a:p>
        </p:txBody>
      </p:sp>
    </p:spTree>
    <p:extLst>
      <p:ext uri="{BB962C8B-B14F-4D97-AF65-F5344CB8AC3E}">
        <p14:creationId xmlns:p14="http://schemas.microsoft.com/office/powerpoint/2010/main" val="3117426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333333"/>
                </a:solidFill>
                <a:latin typeface="Arial" panose="020B0604020202020204" pitchFamily="34" charset="0"/>
              </a:rPr>
              <a:t>Khi số lượng thiết bị thông minh và lượng dữ liệu được thu thập, phân tích và lưu trữ tăng lên, kết nối và liên lạc sẽ chỉ trở nên quan trọng hơn.  IoT sẽ có thể cung cấp một lượng lớn dữ liệu, cung cấp nhà sản xuất với thông tin giá trị. Cả trong doanh nghiệp và các đối tác bên thứ ba, các công ty sẽ cần dữ liệu của họ có thể chia sẻ và tương thích để cho phép mức độ hoạt động cao hơn. Ứng dụng IoT cho phép theo dõi ảo các tài sản vốn, quy trình, tài nguyên và sản phẩm. Điều này mang lại cho doanh nghiệp tầm nhìn đầy đủ, giúp hợp lý hóa các quy trình kinh doanh và tối ưu hóa cung và cầu.</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551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333333"/>
              </a:solidFill>
              <a:latin typeface="Arial" panose="020B0604020202020204" pitchFamily="34" charset="0"/>
            </a:endParaRPr>
          </a:p>
        </p:txBody>
      </p:sp>
      <p:sp>
        <p:nvSpPr>
          <p:cNvPr id="3" name="Text Placeholder 2"/>
          <p:cNvSpPr>
            <a:spLocks noGrp="1"/>
          </p:cNvSpPr>
          <p:nvPr>
            <p:ph type="body" idx="1"/>
          </p:nvPr>
        </p:nvSpPr>
        <p:spPr/>
        <p:txBody>
          <a:bodyPr/>
          <a:lstStyle/>
          <a:p>
            <a:pPr marR="0" lvl="1" rtl="0"/>
            <a:r>
              <a:rPr lang="it-IT" b="0" i="0" u="none" strike="noStrike" baseline="0" smtClean="0">
                <a:solidFill>
                  <a:srgbClr val="333333"/>
                </a:solidFill>
                <a:latin typeface="inherit"/>
              </a:rPr>
              <a:t>Trí tuệ nhân tạo (AI)</a:t>
            </a:r>
          </a:p>
        </p:txBody>
      </p:sp>
    </p:spTree>
    <p:extLst>
      <p:ext uri="{BB962C8B-B14F-4D97-AF65-F5344CB8AC3E}">
        <p14:creationId xmlns:p14="http://schemas.microsoft.com/office/powerpoint/2010/main" val="4232039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333333"/>
                </a:solidFill>
                <a:latin typeface="Arial" panose="020B0604020202020204" pitchFamily="34" charset="0"/>
              </a:rPr>
              <a:t>Trong cuộc “cách mạng công nghiệp 4.0”, trí tuệ nhân tạo được nhận định sẽ hiện diện khắp mọi lĩnh vực đời sống xã hội. Chẳng hạn như những chiếc xe tải không người lái đã vận hành trơn tru tại các mỏ khoáng sản ở Tây Úc vài năm nay. Tại Mỹ, Uber đã thử nghiệm xe tải không người lái OTTO giao hàng xuyên tiểu bang. Chức năng lái tự động (autopilot) đã được triển khai đại trà trên nhiều mẫu xe hơi, từ tất cả các nhà sản xuất xe lớn.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6532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333333"/>
                </a:solidFill>
                <a:latin typeface="Arial" panose="020B0604020202020204" pitchFamily="34" charset="0"/>
              </a:rPr>
              <a:t>Hay trong y học, với sự trợ giúp của trí tuệ nhân tạo, bệnh nhân có thể dùng các app trên điện thoại, chụp hình và điền vào các thông tin gửi lên một hệ thống trí tuệ nhân tạo và gần như tức thì, kết quả chuẩn bệnh và cách điều trị sẽ được trả về. Một ví dụ cụ thể về trí tuệ nhân tạo đã được các chuyên gia IBM chia sẻ.</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606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33333"/>
                </a:solidFill>
                <a:latin typeface="Arial" panose="020B0604020202020204" pitchFamily="34" charset="0"/>
              </a:rPr>
              <a:t> </a:t>
            </a:r>
            <a:endParaRPr lang="en-US" b="0" i="0" u="none" strike="noStrike" baseline="0" smtClean="0">
              <a:solidFill>
                <a:srgbClr val="333333"/>
              </a:solidFill>
              <a:latin typeface="Arial" panose="020B0604020202020204" pitchFamily="34" charset="0"/>
            </a:endParaRPr>
          </a:p>
        </p:txBody>
      </p:sp>
      <p:sp>
        <p:nvSpPr>
          <p:cNvPr id="3" name="Text Placeholder 2"/>
          <p:cNvSpPr>
            <a:spLocks noGrp="1"/>
          </p:cNvSpPr>
          <p:nvPr>
            <p:ph type="body" idx="1"/>
          </p:nvPr>
        </p:nvSpPr>
        <p:spPr/>
        <p:txBody>
          <a:bodyPr/>
          <a:lstStyle/>
          <a:p>
            <a:pPr marR="0" lvl="0" rtl="0"/>
            <a:r>
              <a:rPr lang="en-US" b="0" i="0" u="none" strike="noStrike" baseline="0" smtClean="0">
                <a:solidFill>
                  <a:srgbClr val="333333"/>
                </a:solidFill>
                <a:latin typeface="Arial" panose="020B0604020202020204" pitchFamily="34" charset="0"/>
              </a:rPr>
              <a:t>Lợi ích của ứng dụng công nghệ 4.0 vào doanh nghiệp</a:t>
            </a:r>
          </a:p>
        </p:txBody>
      </p:sp>
    </p:spTree>
    <p:extLst>
      <p:ext uri="{BB962C8B-B14F-4D97-AF65-F5344CB8AC3E}">
        <p14:creationId xmlns:p14="http://schemas.microsoft.com/office/powerpoint/2010/main" val="847447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333333"/>
                </a:solidFill>
                <a:latin typeface="Arial" panose="020B0604020202020204" pitchFamily="34" charset="0"/>
              </a:rPr>
              <a:t>Với lời hứa to lớn và công nghệ tiên tiến như vậy, việc ứng dụng công nghiệp 4.0 vào doanh nghiệp đòi hỏi một khoản đầu tư lớn. Theo một khảo sát năm 2017 của 1.000 nhà sản xuất vừa và nhỏ của Canada, chẳng hạn, những người áp dụng kỹ thuật số đã đầu tư trung bình 250.000 đô la . Đối với các doanh nghiệp lớn hơn, chi phí chắc chắn sẽ cao hơn. Nhưng mức chi trả dự kiến ​​- kết nối, thiết bị thông minh và quy trình sản xuất tự động – hứa hẹn mang lại lợi tức đầu tư lớn như:</a:t>
            </a:r>
          </a:p>
        </p:txBody>
      </p:sp>
      <p:sp>
        <p:nvSpPr>
          <p:cNvPr id="3" name="Text Placeholder 2"/>
          <p:cNvSpPr>
            <a:spLocks noGrp="1"/>
          </p:cNvSpPr>
          <p:nvPr>
            <p:ph type="body" idx="1"/>
          </p:nvPr>
        </p:nvSpPr>
        <p:spPr/>
        <p:txBody>
          <a:bodyPr/>
          <a:lstStyle/>
          <a:p>
            <a:pPr marR="0" lvl="1" rtl="0"/>
            <a:r>
              <a:rPr lang="en-US" b="0" i="0" u="none" strike="noStrike" baseline="0" smtClean="0">
                <a:solidFill>
                  <a:srgbClr val="333333"/>
                </a:solidFill>
                <a:latin typeface="Arial" panose="020B0604020202020204" pitchFamily="34" charset="0"/>
              </a:rPr>
              <a:t>Tăng năng suất</a:t>
            </a:r>
          </a:p>
        </p:txBody>
      </p:sp>
    </p:spTree>
    <p:extLst>
      <p:ext uri="{BB962C8B-B14F-4D97-AF65-F5344CB8AC3E}">
        <p14:creationId xmlns:p14="http://schemas.microsoft.com/office/powerpoint/2010/main" val="42254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solidFill>
                  <a:srgbClr val="44546A"/>
                </a:solidFill>
                <a:latin typeface="Calibri Light" panose="020F0302020204030204" pitchFamily="34" charset="0"/>
              </a:rPr>
              <a:t>I.</a:t>
            </a:r>
            <a:r>
              <a:rPr lang="en-US" b="1" i="0" u="none" strike="noStrike" kern="1800" baseline="0" smtClean="0">
                <a:solidFill>
                  <a:srgbClr val="000000"/>
                </a:solidFill>
                <a:latin typeface="Calibri Light" panose="020F0302020204030204" pitchFamily="34" charset="0"/>
              </a:rPr>
              <a:t>Khái niệm về công nghiệp 4.0</a:t>
            </a:r>
          </a:p>
        </p:txBody>
      </p:sp>
      <p:sp>
        <p:nvSpPr>
          <p:cNvPr id="3" name="Text Placeholder 2"/>
          <p:cNvSpPr>
            <a:spLocks noGrp="1"/>
          </p:cNvSpPr>
          <p:nvPr>
            <p:ph type="body" idx="1"/>
          </p:nvPr>
        </p:nvSpPr>
        <p:spPr/>
        <p:txBody>
          <a:bodyPr/>
          <a:lstStyle/>
          <a:p>
            <a:pPr marR="0" lvl="0" rtl="0"/>
            <a:r>
              <a:rPr lang="en-US" b="1" i="0" u="none" strike="noStrike" baseline="0" smtClean="0">
                <a:solidFill>
                  <a:srgbClr val="44546A"/>
                </a:solidFill>
                <a:latin typeface="Calibri Light" panose="020F0302020204030204" pitchFamily="34" charset="0"/>
              </a:rPr>
              <a:t> 1. Khái niệm</a:t>
            </a:r>
          </a:p>
          <a:p>
            <a:pPr marR="0" lvl="0" rtl="0"/>
            <a:r>
              <a:rPr lang="en-US" b="0" i="0" u="none" strike="noStrike" baseline="0" smtClean="0">
                <a:solidFill>
                  <a:srgbClr val="000000"/>
                </a:solidFill>
                <a:latin typeface="Verdana" panose="020B0604030504040204" pitchFamily="34" charset="0"/>
              </a:rPr>
              <a:t>2. Thuật ngữ </a:t>
            </a:r>
          </a:p>
        </p:txBody>
      </p:sp>
    </p:spTree>
    <p:extLst>
      <p:ext uri="{BB962C8B-B14F-4D97-AF65-F5344CB8AC3E}">
        <p14:creationId xmlns:p14="http://schemas.microsoft.com/office/powerpoint/2010/main" val="39563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333333"/>
                </a:solidFill>
                <a:latin typeface="Arial" panose="020B0604020202020204" pitchFamily="34" charset="0"/>
              </a:rPr>
              <a:t>Các thuật toán tự động hóa, phân tích và học máy đã đưa phần lớn công việc từng bước rời khỏi tay con người. Điều đó có nghĩa là sản xuất nhanh hơn, hiệu quả hơn công suất hoạt động suốt ngày đêm, sức lao động con người chủ yếu là giám sát và bảo trì hệ thống.</a:t>
            </a:r>
          </a:p>
        </p:txBody>
      </p:sp>
      <p:sp>
        <p:nvSpPr>
          <p:cNvPr id="3" name="Text Placeholder 2"/>
          <p:cNvSpPr>
            <a:spLocks noGrp="1"/>
          </p:cNvSpPr>
          <p:nvPr>
            <p:ph type="body" idx="1"/>
          </p:nvPr>
        </p:nvSpPr>
        <p:spPr/>
        <p:txBody>
          <a:bodyPr/>
          <a:lstStyle/>
          <a:p>
            <a:pPr marR="0" lvl="1" rtl="0"/>
            <a:r>
              <a:rPr lang="en-US" b="0" i="0" u="none" strike="noStrike" baseline="0" smtClean="0">
                <a:solidFill>
                  <a:srgbClr val="333333"/>
                </a:solidFill>
                <a:latin typeface="Arial" panose="020B0604020202020204" pitchFamily="34" charset="0"/>
              </a:rPr>
              <a:t>Tăng doanh thu và lợi nhuận</a:t>
            </a:r>
          </a:p>
        </p:txBody>
      </p:sp>
    </p:spTree>
    <p:extLst>
      <p:ext uri="{BB962C8B-B14F-4D97-AF65-F5344CB8AC3E}">
        <p14:creationId xmlns:p14="http://schemas.microsoft.com/office/powerpoint/2010/main" val="23605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333333"/>
                </a:solidFill>
                <a:latin typeface="Arial" panose="020B0604020202020204" pitchFamily="34" charset="0"/>
              </a:rPr>
              <a:t>Công nghiệp 4.0 không chỉ tạo ra một quy trình sản xuất hiệu quả hơn và chất lượng cao hơn, mà còn cho phép những thứ như bảo trì và nâng cấp dự đoán và phòng ngừa, dẫn đến giảm thời gian chết và chi tiêu vốn ít hơn theo thời gian.</a:t>
            </a:r>
          </a:p>
        </p:txBody>
      </p:sp>
      <p:sp>
        <p:nvSpPr>
          <p:cNvPr id="3" name="Text Placeholder 2"/>
          <p:cNvSpPr>
            <a:spLocks noGrp="1"/>
          </p:cNvSpPr>
          <p:nvPr>
            <p:ph type="body" idx="1"/>
          </p:nvPr>
        </p:nvSpPr>
        <p:spPr/>
        <p:txBody>
          <a:bodyPr/>
          <a:lstStyle/>
          <a:p>
            <a:pPr marR="0" lvl="1" rtl="0"/>
            <a:r>
              <a:rPr lang="vi-VN" b="0" i="0" u="none" strike="noStrike" baseline="0" smtClean="0">
                <a:solidFill>
                  <a:srgbClr val="333333"/>
                </a:solidFill>
                <a:latin typeface="Arial" panose="020B0604020202020204" pitchFamily="34" charset="0"/>
              </a:rPr>
              <a:t>Tối ưu hóa quy trình sản xuất</a:t>
            </a:r>
          </a:p>
        </p:txBody>
      </p:sp>
    </p:spTree>
    <p:extLst>
      <p:ext uri="{BB962C8B-B14F-4D97-AF65-F5344CB8AC3E}">
        <p14:creationId xmlns:p14="http://schemas.microsoft.com/office/powerpoint/2010/main" val="2114542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333333"/>
                </a:solidFill>
                <a:latin typeface="Arial" panose="020B0604020202020204" pitchFamily="34" charset="0"/>
              </a:rPr>
              <a:t> Với nhiều kết nối hơn, dữ liệu được chia sẻ và phân tích tốt hơn, sự hợp tác chặt chẽ hơn trong toàn bộ chuỗi cung ứng trở nên khả thi, điều này có thể dẫn đến tăng hiệu quả, tối ưu hóa và đổi mới trong thời gian dài trên toàn ngành sản xuất. Hệ thống tích hợp và liên lạc giữa các máy sẽ thúc đẩy sự hợp tác lớn hơn giữa các nhà sản xuất, nhà cung cấp và các bên liên quan khác trong chuỗi giá trị.</a:t>
            </a:r>
          </a:p>
        </p:txBody>
      </p:sp>
      <p:sp>
        <p:nvSpPr>
          <p:cNvPr id="3" name="Text Placeholder 2"/>
          <p:cNvSpPr>
            <a:spLocks noGrp="1"/>
          </p:cNvSpPr>
          <p:nvPr>
            <p:ph type="body" idx="1"/>
          </p:nvPr>
        </p:nvSpPr>
        <p:spPr/>
        <p:txBody>
          <a:bodyPr/>
          <a:lstStyle/>
          <a:p>
            <a:pPr marR="0" lvl="1" rtl="0"/>
            <a:r>
              <a:rPr lang="vi-VN" b="0" i="0" u="none" strike="noStrike" baseline="0" smtClean="0">
                <a:solidFill>
                  <a:srgbClr val="333333"/>
                </a:solidFill>
                <a:latin typeface="Arial" panose="020B0604020202020204" pitchFamily="34" charset="0"/>
              </a:rPr>
              <a:t>Lưu giữ hồ sơ liền mạch và truy xuất nguồn gốc</a:t>
            </a:r>
          </a:p>
        </p:txBody>
      </p:sp>
    </p:spTree>
    <p:extLst>
      <p:ext uri="{BB962C8B-B14F-4D97-AF65-F5344CB8AC3E}">
        <p14:creationId xmlns:p14="http://schemas.microsoft.com/office/powerpoint/2010/main" val="4017772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333333"/>
                </a:solidFill>
                <a:latin typeface="Arial" panose="020B0604020202020204" pitchFamily="34" charset="0"/>
              </a:rPr>
              <a:t> Việc thu thập và phân tích dữ liệu to lớn cũng có nghĩa là khả năng lưu trữ và tìm kiếm bản ghi tốt hơn. Điều này có sự phân nhánh từ sự tuân thủ quy định của chính phủ đến sự hài lòng của khách hàng.</a:t>
            </a:r>
          </a:p>
        </p:txBody>
      </p:sp>
      <p:sp>
        <p:nvSpPr>
          <p:cNvPr id="3" name="Text Placeholder 2"/>
          <p:cNvSpPr>
            <a:spLocks noGrp="1"/>
          </p:cNvSpPr>
          <p:nvPr>
            <p:ph type="body" idx="1"/>
          </p:nvPr>
        </p:nvSpPr>
        <p:spPr/>
        <p:txBody>
          <a:bodyPr/>
          <a:lstStyle/>
          <a:p>
            <a:pPr marR="0" lvl="0" rtl="0"/>
            <a:r>
              <a:rPr lang="en-US" b="0" i="0" u="none" strike="noStrike" baseline="0" smtClean="0">
                <a:solidFill>
                  <a:srgbClr val="333333"/>
                </a:solidFill>
                <a:latin typeface="Arial" panose="020B0604020202020204" pitchFamily="34" charset="0"/>
              </a:rPr>
              <a:t>Kết luận</a:t>
            </a:r>
          </a:p>
        </p:txBody>
      </p:sp>
    </p:spTree>
    <p:extLst>
      <p:ext uri="{BB962C8B-B14F-4D97-AF65-F5344CB8AC3E}">
        <p14:creationId xmlns:p14="http://schemas.microsoft.com/office/powerpoint/2010/main" val="3627863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333333"/>
                </a:solidFill>
                <a:latin typeface="Arial" panose="020B0604020202020204" pitchFamily="34" charset="0"/>
              </a:rPr>
              <a:t>Trong bối cảnh Công nghiệp 4.0, sản xuất thông minh tận dụng các công nghệ thông tin và sản xuất tiên tiến để đạt được các quy trình sản xuất linh hoạt, thông minh để giải quyết một thị trường năng động và toàn cầu.  Công nghệ dữ liệu lớn và trí thông minh nhân tạo sẽ tối ưu hóa toàn bộ quá trình sản xuất, dự đoán chính xác thời điểm bảo trì để tiết kiệm tối đa chi phí và tăng hiệu cạnh tranh của doanh nghiệp. Làn sóng ứng dụng công nghệ 4.0 vào doanh nghiệp sẽ tạo ra các tác động cả về phía cung và phía cầu sản phẩm/dịch vụ. Từ đó, tạo ra sự phát triển của các nền tảng công nghệ mới, thay thế dần cấu trúc ngành công nghiệp hiện có.</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5930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1" i="0" u="none" strike="noStrike" baseline="0" smtClean="0">
                <a:solidFill>
                  <a:srgbClr val="000000"/>
                </a:solidFill>
                <a:latin typeface="Arial" panose="020B0604020202020204" pitchFamily="34" charset="0"/>
              </a:rPr>
              <a:t>Công nghệ, trí tuệ nhân tạo giúp ngành du lịch tạo ra nhiều sản phẩm mới hấp dẫn, kích thích tăng trưởng và phát triển du lịch bền vững.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7406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Trong 3 năm qua, du lịch Việt Nam đạt tốc độ phát triển kỷ lục, nhưng đó chỉ là nhất thời. Ngành du lịch khó có thể giữ được mức tăng trưởng 2 con số trong nhiều năm nếu không ứng dụng khoa học công nghệ vào phát triển du lịch.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8449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Đây là nhận định của ông Vũ Thế Bình, Phó Chủ tịch thường trực Hiệp hội Du lịch Việt Nam đưa ra tại hội thảo “Du lịch Việt Nam với cách mạng công nghiệp 4.0” được tổ chức bởi Hiệp hội Du lịch Việt Nam và Báo Nhân dân.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4201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000000"/>
              </a:solidFill>
              <a:latin typeface="Arial" panose="020B0604020202020204" pitchFamily="34" charset="0"/>
            </a:endParaRPr>
          </a:p>
        </p:txBody>
      </p:sp>
      <p:sp>
        <p:nvSpPr>
          <p:cNvPr id="3" name="Text Placeholder 2"/>
          <p:cNvSpPr>
            <a:spLocks noGrp="1"/>
          </p:cNvSpPr>
          <p:nvPr>
            <p:ph type="body" idx="1"/>
          </p:nvPr>
        </p:nvSpPr>
        <p:spPr/>
        <p:txBody>
          <a:bodyPr/>
          <a:lstStyle/>
          <a:p>
            <a:pPr marR="0" lvl="1" rtl="0"/>
            <a:r>
              <a:rPr lang="en-US" b="0" i="1" u="none" strike="noStrike" baseline="0" smtClean="0">
                <a:solidFill>
                  <a:srgbClr val="000000"/>
                </a:solidFill>
                <a:latin typeface="inherit"/>
              </a:rPr>
              <a:t>Quang cảnh Hội thảo “Du lịch Việt Nam với cách mạng công nghiệp 4.0”. Ảnh: Thùy Linh/BNEWS/TTXVN</a:t>
            </a:r>
          </a:p>
        </p:txBody>
      </p:sp>
    </p:spTree>
    <p:extLst>
      <p:ext uri="{BB962C8B-B14F-4D97-AF65-F5344CB8AC3E}">
        <p14:creationId xmlns:p14="http://schemas.microsoft.com/office/powerpoint/2010/main" val="313287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0000"/>
                </a:solidFill>
                <a:latin typeface="Arial" panose="020B0604020202020204" pitchFamily="34" charset="0"/>
              </a:rPr>
              <a:t>Theo ông Vũ Thế Bình, hiện có 2 loại hình </a:t>
            </a:r>
            <a:r>
              <a:rPr lang="en-US" b="0" i="0" u="sng" strike="noStrike" baseline="0" smtClean="0">
                <a:solidFill>
                  <a:srgbClr val="0000FF"/>
                </a:solidFill>
                <a:latin typeface="Arial" panose="020B0604020202020204" pitchFamily="34" charset="0"/>
                <a:hlinkClick r:id="rId2"/>
              </a:rPr>
              <a:t>doanh nghiệp</a:t>
            </a:r>
            <a:r>
              <a:rPr lang="en-US" b="0" i="0" u="none" strike="noStrike" baseline="0" smtClean="0">
                <a:solidFill>
                  <a:srgbClr val="000000"/>
                </a:solidFill>
                <a:latin typeface="Arial" panose="020B0604020202020204" pitchFamily="34" charset="0"/>
                <a:hlinkClick r:id="rId2"/>
              </a:rPr>
              <a:t> liên quan đến du lịch đã tiếp cận với công nghệ thông tin, trí tuệ nhân tạo để phát triển, đáp ứng nhu cầu của du khách.</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249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Verdana" panose="020B0604030504040204" pitchFamily="34" charset="0"/>
              </a:rPr>
              <a:t> i. </a:t>
            </a:r>
            <a:r>
              <a:rPr lang="vi-VN" b="0" i="0" u="none" strike="noStrike" baseline="0" smtClean="0">
                <a:solidFill>
                  <a:srgbClr val="222222"/>
                </a:solidFill>
                <a:latin typeface="Arial" panose="020B0604020202020204" pitchFamily="34" charset="0"/>
              </a:rPr>
              <a:t>Thuật ngữ "Công nghiệp 4.0" (tiếng Đức: </a:t>
            </a:r>
            <a:r>
              <a:rPr lang="vi-VN" b="0" i="1" u="none" strike="noStrike" baseline="0" smtClean="0">
                <a:solidFill>
                  <a:srgbClr val="222222"/>
                </a:solidFill>
                <a:latin typeface="Arial" panose="020B0604020202020204" pitchFamily="34" charset="0"/>
              </a:rPr>
              <a:t>Industrie 4.0</a:t>
            </a:r>
            <a:r>
              <a:rPr lang="vi-VN" b="0" i="0" u="none" strike="noStrike" baseline="0" smtClean="0">
                <a:solidFill>
                  <a:srgbClr val="222222"/>
                </a:solidFill>
                <a:latin typeface="Arial" panose="020B0604020202020204" pitchFamily="34" charset="0"/>
              </a:rPr>
              <a:t>) khởi nguồn từ một dự án trong chiến lược công nghệ cao của </a:t>
            </a:r>
            <a:r>
              <a:rPr lang="vi-VN" b="0" i="0" u="sng" strike="noStrike" baseline="0" smtClean="0">
                <a:solidFill>
                  <a:srgbClr val="0B0080"/>
                </a:solidFill>
                <a:latin typeface="Arial" panose="020B0604020202020204" pitchFamily="34" charset="0"/>
                <a:hlinkClick r:id="rId2" tooltip="Chính phủ Ðức"/>
              </a:rPr>
              <a:t>chính phủ Đức</a:t>
            </a:r>
            <a:r>
              <a:rPr lang="vi-VN" b="0" i="0" u="none" strike="noStrike" baseline="0" smtClean="0">
                <a:solidFill>
                  <a:srgbClr val="222222"/>
                </a:solidFill>
                <a:latin typeface="Arial" panose="020B0604020202020204" pitchFamily="34" charset="0"/>
                <a:hlinkClick r:id="rId2" tooltip="Chính phủ Ðức"/>
              </a:rPr>
              <a:t>, nó thúc đẩy việc sản xuất </a:t>
            </a:r>
            <a:r>
              <a:rPr lang="vi-VN" b="0" i="0" u="sng" strike="noStrike" baseline="0" smtClean="0">
                <a:solidFill>
                  <a:srgbClr val="A55858"/>
                </a:solidFill>
                <a:latin typeface="Arial" panose="020B0604020202020204" pitchFamily="34" charset="0"/>
                <a:hlinkClick r:id="rId3" tooltip="Cách mạng kỹ thuật số (trang chýa ðýợc viết)"/>
              </a:rPr>
              <a:t>điện toán hóa</a:t>
            </a:r>
            <a:r>
              <a:rPr lang="vi-VN" b="0" i="0" u="none" strike="noStrike" baseline="0" smtClean="0">
                <a:solidFill>
                  <a:srgbClr val="222222"/>
                </a:solidFill>
                <a:latin typeface="Arial" panose="020B0604020202020204" pitchFamily="34" charset="0"/>
                <a:hlinkClick r:id="rId3" tooltip="Cách mạng kỹ thuật số (trang chýa ðýợc viết)"/>
              </a:rPr>
              <a:t> sản xuất.</a:t>
            </a:r>
            <a:r>
              <a:rPr lang="vi-VN" b="0" i="0" u="sng" strike="noStrike" baseline="30000" smtClean="0">
                <a:solidFill>
                  <a:srgbClr val="0B0080"/>
                </a:solidFill>
                <a:latin typeface="Arial" panose="020B0604020202020204" pitchFamily="34" charset="0"/>
                <a:hlinkClick r:id="rId4"/>
              </a:rPr>
              <a:t>[5]</a:t>
            </a:r>
            <a:endParaRPr lang="vi-VN" b="0" i="0" u="none" strike="noStrike" baseline="0" smtClean="0">
              <a:solidFill>
                <a:srgbClr val="222222"/>
              </a:solidFill>
              <a:latin typeface="Arial" panose="020B0604020202020204" pitchFamily="34" charset="0"/>
              <a:hlinkClick r:id="rId4"/>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4977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Loại hình thứ nhất là các doanh nghiệp công nghệ thông tin, chuyên nghiên cứu để đưa ra các ứng dụng mới cho ngành du lịch.</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2560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Trong một năm qua đã có thêm hàng chục công ty công nghệ thông tin cho ra đời các công cụ giúp các công ty du lịch thực hiện các giao dịch đặt phòng, đặt tour, thanh toán thuận lợi, nhanh chóng. Có công ty công nghệ đã tiến xa hơn với việc tạo ra sàn giao dịch ảo cho các đơn vị du lịch giao dịch.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1163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Loại hình thứ hai là các doanh nghiệp làm du lịch, họ ứng dụng các công cụ do đơn vị công nghệ thông tin tạo ra vào việc kinh doanh lưu trú, bán tour, dịch vụ… nhằm đáp ứng nhu cầu đang ngày càng cao của du khách trong nước, quốc tế.</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2199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Việc ứng dụng công nghệ thông tin vào các hoạt động du lịch để đáp ứng các nhu cầu của khách sẽ là hướng phát triển tất yếu của các doanh nghiệp trong bối cảnh hiện nay.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3528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"Trong ngành du lịch có 3 loại hình quan trọng nhất là lữ hành, lưu trú và dịch vụ du lịch. Các doanh nghiệp du lịch sẽ tùy theo năng lực, điều kiện của mình để phát triển ứng dụng công nghệ thông tin trong các lĩnh vực đó". Ông Bình nói thêm.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7325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Là doanh nghiệp tiên phong trong lĩnh vực thương mại điện tử về sản phẩm Tour du lịch trọn gói, Tripi.vn đã giúp khách hàng có những trải nghiệm mua sắm tiện lợi và cung cấp cho các công ty du lịch cách tiếp cận đơn giản, trực tiếp đến khách hàng trên Internet.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7191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Ông Trần Bình Giang, Giám đốc điều hành Tripi nói: "Tôi nghĩ rằng hiện nhiều công ty tham gia lĩnh vực du lịch tại Việt nam cũng đang có những ưu tiên rất lớn tập trung về ứng dụng dịch vụ trên điện thoại di động. Bởi ứng dụng trên di động cho phép các doanh nghiệp có thể mở rộng các hoạt động như bán vé máy bay, tour du lịch hơn và việc sử dụng trí tuệ nhân tạo sẽ giúp họ tiếp cận với khách hàng một cách nhanh nhất".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2950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Cũng tại hội thảo, ông Phan Huy Thắng, Trưởng ban Nhân dân cuối tuần cho biết, Cuộc cách mạng công nghiệp lần thứ 4 không chỉ tác động đến công nghiệp mà còn tạo đột phá trong lĩnh vực công nghệ số, đem thành tựu vượt bậc của công nghệ số tới mọi lĩnh vực, trong đó có ngành du lịch. Công nghệ, trí tuệ nhân tạo giúp ngành du lịch tạo ra nhiều sản phẩm mới hấp dẫn, kích thích tăng trưởng và phát triển du lịch bền vững.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8202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0000"/>
                </a:solidFill>
                <a:latin typeface="Tahoma" panose="020B0604030504040204" pitchFamily="34" charset="0"/>
              </a:rPr>
              <a:t>Robot thông minh Albert.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47923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000000"/>
              </a:solidFill>
              <a:latin typeface="Tahoma" panose="020B0604030504040204" pitchFamily="34"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60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Một số đã so sánh Công nghiệp 4.0 với cuộc </a:t>
            </a:r>
            <a:r>
              <a:rPr lang="vi-VN" b="0" i="0" u="sng" strike="noStrike" baseline="0" smtClean="0">
                <a:solidFill>
                  <a:srgbClr val="0B0080"/>
                </a:solidFill>
                <a:latin typeface="Arial" panose="020B0604020202020204" pitchFamily="34" charset="0"/>
                <a:hlinkClick r:id="rId2" tooltip="Cách mạng Công nghiệp lần thứ tý"/>
              </a:rPr>
              <a:t>cách mạng Công nghiệp lần thứ tư</a:t>
            </a:r>
            <a:r>
              <a:rPr lang="vi-VN" b="0" i="0" u="none" strike="noStrike" baseline="0" smtClean="0">
                <a:solidFill>
                  <a:srgbClr val="222222"/>
                </a:solidFill>
                <a:latin typeface="Arial" panose="020B0604020202020204" pitchFamily="34" charset="0"/>
                <a:hlinkClick r:id="rId2" tooltip="Cách mạng Công nghiệp lần thứ tý"/>
              </a:rPr>
              <a:t>. Tuy nhiên, điều này đề cập đến một sự chuyển đổi có tính hệ thống bao gồm tác động lên xã hội dân sự, cơ cấu quản trị và bản sắc con người, ngoài các chi nhánh kinh tế / sản xuất. Cuộc cách mạng công nghiệp đầu tiên đã huy động việc cơ giới hóa sản xuất sử dụng nước và hơi nước; Cuộc cách mạng thứ hai là cách mạng về kỹ thuật số và việc sử dụng các thiết bị điện tử và công nghệ thông tin để tiến tới tự động hoá sản xuất</a:t>
            </a:r>
            <a:r>
              <a:rPr lang="vi-VN" b="0" i="0" u="sng" strike="noStrike" baseline="30000" smtClean="0">
                <a:solidFill>
                  <a:srgbClr val="0B0080"/>
                </a:solidFill>
                <a:latin typeface="Arial" panose="020B0604020202020204" pitchFamily="34" charset="0"/>
                <a:hlinkClick r:id="rId3"/>
              </a:rPr>
              <a:t>[6]</a:t>
            </a:r>
            <a:r>
              <a:rPr lang="vi-VN" b="0" i="0" u="none" strike="noStrike" baseline="0" smtClean="0">
                <a:solidFill>
                  <a:srgbClr val="222222"/>
                </a:solidFill>
                <a:latin typeface="Arial" panose="020B0604020202020204" pitchFamily="34" charset="0"/>
                <a:hlinkClick r:id="rId3"/>
              </a:rPr>
              <a:t>;... Thuật ngữ "Cách mạng công nghiệp lần thứ tư" đã được áp dụng cho sự phát triển công nghệ quan trọng một vài lần trong 75 năm qua, và là để thảo luận về học thuật.</a:t>
            </a:r>
            <a:r>
              <a:rPr lang="vi-VN" b="0" i="0" u="sng" strike="noStrike" baseline="30000" smtClean="0">
                <a:solidFill>
                  <a:srgbClr val="0B0080"/>
                </a:solidFill>
                <a:latin typeface="Arial" panose="020B0604020202020204" pitchFamily="34" charset="0"/>
                <a:hlinkClick r:id="rId3"/>
              </a:rPr>
              <a:t>[7][8][9]</a:t>
            </a:r>
            <a:r>
              <a:rPr lang="vi-VN" b="0" i="0" u="none" strike="noStrike" baseline="0" smtClean="0">
                <a:solidFill>
                  <a:srgbClr val="222222"/>
                </a:solidFill>
                <a:latin typeface="Arial" panose="020B0604020202020204" pitchFamily="34" charset="0"/>
                <a:hlinkClick r:id="rId3"/>
              </a:rPr>
              <a:t> Công nghiệp 4.0, mặt khác, tập trung vào sản xuất đặc biệt trong bối cảnh hiện tại, và do đó là tách biệt với cuộc cách mạng công nghiệp lần thứ tư về phạm vi.</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0374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000000"/>
                </a:solidFill>
                <a:latin typeface="Times New Roman" panose="02020603050405020304" pitchFamily="18" charset="0"/>
              </a:rPr>
              <a:t>Ứng dụng công nghệ vào giáo dục tại Việt Nam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0889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000000"/>
              </a:solidFill>
              <a:latin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65599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Năm học 2017-2018 vừa qua, Bộ GD&amp;ĐT đã ban hành văn bản số 4116/BGDĐT, ngày 08/9/2017 về việc hướng dẫn thực hiện nhiệm vụ công nghệ thông tin (CNTT) đối với các Sở Giáo dục và Đào tạo (GDĐT). Qua đó, các Sở GD-ĐT cần tập trung chỉ đạo triển khai 1 trong 3 nhiệm vụ trọng tâm là Triển khai có hiệu quả Đề án tăng cường ứng dụng công nghệ thông tin trong quản lý và hỗ trợ các hoạt động dạy - học, nghiên cứu khoa học góp phần nâng cao chất lượng giáo dục và đào tạo giai đoạn 2016-2020, định hướng đến năm 2025 (được phê duyệt theo Quyết định số 117/QĐ-TTg ngày 25/01/2017 của Thủ tướng Chính phủ).</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9825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Tuy nhiên, công tác triển khai nhiệm vụ này tại Việt Nam vẫn diễn ra với nhịp độ chậm so với các quốc gia phát triển trên thế giới. Các hoạt động nâng cấp cở sở vật chất; sử dụng phần mềm online để quản lý công việc/nhân sự; áp dụng công nghệ vào giảng dạy,… dường như chưa mang lại đột phá trong việc nâng cao chất lượng và năng lực cạnh tranh trong giáo dục. Một số mô hình tiêu biểu như: MOOC của Đại học FPT, Topica; Sách giáo khoa điện tử của Trường Quốc tế Nam Sài Gòn, chuỗi trung tâm Tiếng Anh công nghệ Apax English cho trẻ 6-18 tuổi, Tiếng Anh công nghệ cho trẻ Mầm non Touch English!, Chương trình học lập trình robot cho trẻ 3-12 tuổi,… vẫn chưa đủ để phủ kín thị trường giáo dục với 22.998.123 học sinh, sinh viên của Việt Nam.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4854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Tahoma" panose="020B0604030504040204" pitchFamily="34" charset="0"/>
              </a:rPr>
              <a:t>Chương trình học lập trình cho trẻ mầm non và tiểu học.</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2924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000000"/>
              </a:solidFill>
              <a:latin typeface="Tahoma" panose="020B0604030504040204" pitchFamily="34"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4324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000000"/>
                </a:solidFill>
                <a:latin typeface="Times New Roman" panose="02020603050405020304" pitchFamily="18" charset="0"/>
              </a:rPr>
              <a:t>Giải pháp cho công tác ứng dụng giáo dục công nghệ thời kỳ 4.0</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26856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000000"/>
              </a:solidFill>
              <a:latin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67639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Mỗi ngày, vô số đứa trẻ Việt Nam vẫn phải lao đến trung tâm học thêm sau giờ học ở trường. Có lẽ không mấy học sinh trả lời được câu hỏi "Sao em phải ở đây lúc này?", "Sao em không được làm điều mình thích?" bởi các em còn mải chạy theo guồng quay của những kỳ vọng, định hướng có sẵn mà xã hội, phụ huynh đặt ra. Trẻ được tiếp xúc với công nghệ: smartphone, tablet, máy tính,… hằng ngày nhưng hầu như chỉ xem đó là công cụ giải trí, thỏa mãn trí tò mò chứ không phải là để học tập. Để rồi sau này, chính các em phải đối mặt với nguy cơ thất nghiệp bởi sự phát triển khủng khiếp của công nghệ.</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07868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Vậy đâu mới là giải pháp của nền giáo dục vẫn đang ở lưng chừng của việc tiếp cận xu thế giáo dục công nghệ mới với việc tách rời khỏi phương pháp giáo dục truyền thống?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692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Thuật ngữ "Công nghiệp 4.0" đã được nhắc lại vào năm 2011 tại </a:t>
            </a:r>
            <a:r>
              <a:rPr lang="vi-VN" b="0" i="0" u="sng" strike="noStrike" baseline="0" smtClean="0">
                <a:solidFill>
                  <a:srgbClr val="A55858"/>
                </a:solidFill>
                <a:latin typeface="Arial" panose="020B0604020202020204" pitchFamily="34" charset="0"/>
                <a:hlinkClick r:id="rId2" tooltip="Hội chợ Hannover (trang chýa ðýợc viết)"/>
              </a:rPr>
              <a:t>Hội chợ Hannover</a:t>
            </a:r>
            <a:r>
              <a:rPr lang="vi-VN" b="0" i="0" u="none" strike="noStrike" baseline="0" smtClean="0">
                <a:solidFill>
                  <a:srgbClr val="222222"/>
                </a:solidFill>
                <a:latin typeface="Arial" panose="020B0604020202020204" pitchFamily="34" charset="0"/>
                <a:hlinkClick r:id="rId2" tooltip="Hội chợ Hannover (trang chýa ðýợc viết)"/>
              </a:rPr>
              <a:t>.</a:t>
            </a:r>
            <a:r>
              <a:rPr lang="vi-VN" b="0" i="0" u="sng" strike="noStrike" baseline="30000" smtClean="0">
                <a:solidFill>
                  <a:srgbClr val="0B0080"/>
                </a:solidFill>
                <a:latin typeface="Arial" panose="020B0604020202020204" pitchFamily="34" charset="0"/>
                <a:hlinkClick r:id="rId3"/>
              </a:rPr>
              <a:t>[10]</a:t>
            </a:r>
            <a:r>
              <a:rPr lang="vi-VN" b="0" i="0" u="none" strike="noStrike" baseline="0" smtClean="0">
                <a:solidFill>
                  <a:srgbClr val="222222"/>
                </a:solidFill>
                <a:latin typeface="Arial" panose="020B0604020202020204" pitchFamily="34" charset="0"/>
                <a:hlinkClick r:id="rId3"/>
              </a:rPr>
              <a:t> Tháng 10 năm 2012, Nhóm Công tác về Công nghiệp 4,0 trình bày một loạt các khuyến nghị về thực hiện Công nghiệp 4.0 cho chính phủ liên bang Đức. Các thành viên của Nhóm Công nghiệp 4.0 được công nhận là những người cha sáng lập và là động lực đằng sau Industry 4.0.</a:t>
            </a:r>
          </a:p>
        </p:txBody>
      </p:sp>
      <p:sp>
        <p:nvSpPr>
          <p:cNvPr id="3" name="Text Placeholder 2"/>
          <p:cNvSpPr>
            <a:spLocks noGrp="1"/>
          </p:cNvSpPr>
          <p:nvPr>
            <p:ph type="body" idx="1"/>
          </p:nvPr>
        </p:nvSpPr>
        <p:spPr/>
        <p:txBody>
          <a:bodyPr/>
          <a:lstStyle/>
          <a:p>
            <a:pPr marR="0" lvl="0" rtl="0"/>
            <a:r>
              <a:rPr lang="en-US" b="0" i="0" u="none" strike="noStrike" baseline="0" smtClean="0">
                <a:solidFill>
                  <a:srgbClr val="000000"/>
                </a:solidFill>
                <a:latin typeface="Verdana" panose="020B0604030504040204" pitchFamily="34" charset="0"/>
              </a:rPr>
              <a:t>3. Các nhóm làm việc Công nghiệp 4.0 </a:t>
            </a:r>
          </a:p>
          <a:p>
            <a:pPr marR="0" lvl="0" rtl="0"/>
            <a:r>
              <a:rPr lang="en-US" b="0" i="0" u="none" strike="noStrike" baseline="0" smtClean="0">
                <a:solidFill>
                  <a:srgbClr val="000000"/>
                </a:solidFill>
                <a:latin typeface="Verdana" panose="020B0604030504040204" pitchFamily="34" charset="0"/>
              </a:rPr>
              <a:t>4. Nguyên tắc </a:t>
            </a:r>
          </a:p>
        </p:txBody>
      </p:sp>
    </p:spTree>
    <p:extLst>
      <p:ext uri="{BB962C8B-B14F-4D97-AF65-F5344CB8AC3E}">
        <p14:creationId xmlns:p14="http://schemas.microsoft.com/office/powerpoint/2010/main" val="308050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Ngày 12 tháng 01 năm 2019 tới đây, các nhà quản lý giáo dục, các chuyên gia đầu ngành, đại diện các tổ chức giáo dục sẽ quy tụ trong Hội thảo ỨNG DỤNG CÔNG NGHỆ NHẰM NÂNG CAO CẠNH TRANH CỦA CÁC TỔ CHỨC GIÁO DỤC TẠI VIỆT NAM lần đầu tiên được tổ chức tại Bắc Ninh nhằm mang đến cái nhìn toàn diện về xu hướng giáo dục công nghệ trên thế giới đồng thời thảo luận giải pháp nắm bắt xu hướng này cho các tổ chức giáo dục tại Việt Nam.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1372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1" i="0" u="none" strike="noStrike" baseline="0" smtClean="0">
                <a:solidFill>
                  <a:srgbClr val="000000"/>
                </a:solidFill>
                <a:latin typeface="Times New Roman" panose="02020603050405020304" pitchFamily="18" charset="0"/>
              </a:rPr>
              <a:t>Xu hướng giáo dục hiện tại trên thế giới</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6967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000000"/>
              </a:solidFill>
              <a:latin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9405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CMCN 4.0 với những thành tựu đột phá về: trí tuệ nhân tạo, robot, Internet vạn vật, xe tự lái, công nghệ in 3D, công nghệ nano,… đã đưa công nghệ có mặt vào trong mọi lĩnh vực đời sống: kinh tế, ngân hàng, xây dựng, nông nghiệp, giao thông, giải trí, thiết bị gia dụng, công nghệ thông tin truyền thông, v.v... Và tất nhiên, giáo dục với vai trò dẫn dắt xã hội không thể nào nằm ngoài con sóng thời đại.</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55827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Theo Viện nghiên cứu toàn cầu của Tập đoàn Tư vấn Chiến lược Kindsley, năm 2030, máy tính sẽ thay thế 60% công việc hiện tại, tức là khoảng 800 triệu người sẽ mất việc làm. Theo Diễn đàn Kinh tế thế giới thì khoảng 60% người lao động sẽ làm những việc chưa từng học qua, trong đó phần lớn liên quan đến công nghệ.</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340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Thực tiễn này dẫn đến một xu hướng tất yếu cũng chính là nhiệm vụ cấp thiết cho mọi quốc gia là ứng dụng công nghệ vào giáo dục</a:t>
            </a:r>
            <a:r>
              <a:rPr lang="vi-VN" b="0" i="0" u="none" strike="noStrike" baseline="0" smtClean="0">
                <a:solidFill>
                  <a:srgbClr val="000000"/>
                </a:solidFill>
                <a:latin typeface="Times New Roman" panose="02020603050405020304" pitchFamily="18" charset="0"/>
              </a:rPr>
              <a: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86917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Tahoma" panose="020B0604030504040204" pitchFamily="34" charset="0"/>
              </a:rPr>
              <a:t>Xu hướng giáo dục công nghệ qua các thời kỳ.</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35923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0" i="0" u="none" strike="noStrike" baseline="0" smtClean="0">
              <a:solidFill>
                <a:srgbClr val="000000"/>
              </a:solidFill>
              <a:latin typeface="Tahoma" panose="020B0604030504040204" pitchFamily="34"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66987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Theo báo cáo của Edtech UK, London &amp; Partners (2015) thì mức đầu tư cho ngành Công nghệ Giáo dục Toàn cầu là 45 tỉ bảng Anh năm 2015, và dự kiến là 129 tỉ bảng Anh năm 2020. Theo Tech Crunch (2018), đến năm 2020, khu vực Châu Á - Thái Bình Dương sẽ chiếm 54% thị trường EdTech.</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8858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HSBC đã thống kế vào năm 2017, mức chi trung bình cho giáo dục của phụ huynh Singapore là 70.939 USD, Hồng Kông 132.161 USD, Các Tiểu vương quốc Ả Rập Thống nhất 99.378 USD, Trung Quốc 42.892 USD, Malaysia 25.479 USD và Indonesia 18.422 USD.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786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0000"/>
                </a:solidFill>
                <a:latin typeface="Verdana" panose="020B0604030504040204" pitchFamily="34" charset="0"/>
              </a:rPr>
              <a:t> i. </a:t>
            </a:r>
            <a:r>
              <a:rPr lang="en-US" b="0" i="0" u="none" strike="noStrike" baseline="0" smtClean="0">
                <a:solidFill>
                  <a:srgbClr val="000000"/>
                </a:solidFill>
                <a:latin typeface="Arial" panose="020B0604020202020204" pitchFamily="34" charset="0"/>
              </a:rPr>
              <a:t>Cuộc cách mạng công nghiệp lần 3 diễn ra vào những năm 1970 với sự ra đời của sản xuất tự động dựa vào máy tính, thiết bị điện tử và Internet, tạo nên một thế giới kết nối.</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35959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Từ năm 2002, các khóa học trực tuyến đại chúng mở (MOOC) bùng nổ với các tên tuổi lớn như: Udacity, Coursera, edX, Udemy, FutureLearn. Công nghệ Thực tế ảo/Thực tế tăng cường (VR/AR) cũng được áp dụng vào giáo dục tại Mỹ, Cộng Hòa Séc, Anh… với những sản phẩm tiêu biểu như: Google Expeditions: Chuyến đi thực địa ảo; Labster: Sản phẩm VR giả lập phòng thí nghiệm; 3Dbear: ứng dụng AR trong dạy STEAM, ứng dụng VR trong bộ môn sinh học,…</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90418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Gamification (Trò chơi hoá) gây chú ý khi tích hợp các đặc tính gây nghiện của game vào chương trình học nhằm gia tăng hứng thú học tập. Điển hình là ứng dụng Kahoot với 70 triệu người dùng mỗi tháng và 2 tỉ người chơi từ khi ra đời.</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97776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Nổi lên mạnh mẽ nhất có lẽ là xu hướng giáo dục lập trình cho trẻ em. Hàng loạt các robot thông minh và chương trình học lập trình cho trẻ nhỏ ở độ tuổi 3 - 12 ra đời, tiêu biểu như: Cubetto, Ozobot, Code-a-pillar,... ở Mỹ; Albert ở Hàn, CodeMonkey ở Israe…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4981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000000"/>
                </a:solidFill>
                <a:latin typeface="Arial" panose="020B0604020202020204" pitchFamily="34" charset="0"/>
              </a:rPr>
              <a:t>Công nghệ được ứng dụng vào giảng dạy hầu hết các bộ môn chứ không chỉ lập trình. Các màn hình cảm ứng, công nghệ Chromakey, smartphone, tablet, các ứng dụng di động là công cụ giảng dạy cho các bộ môn Tiếng Anh, Toán học,… tại Mỹ, Hàn Quốc, Singapore, Trung Quốc,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5188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Calibri Light" panose="020F0302020204030204" pitchFamily="34" charset="0"/>
              </a:rPr>
              <a:t>IV.Thời đại 4.0 gồm những gì</a:t>
            </a:r>
            <a:endParaRPr lang="en-US" b="0" i="0" u="none" strike="noStrike" kern="1800" baseline="0" smtClean="0">
              <a:latin typeface="Calibri Light" panose="020F0302020204030204" pitchFamily="34" charset="0"/>
            </a:endParaRPr>
          </a:p>
        </p:txBody>
      </p:sp>
      <p:sp>
        <p:nvSpPr>
          <p:cNvPr id="3" name="Text Placeholder 2"/>
          <p:cNvSpPr>
            <a:spLocks noGrp="1"/>
          </p:cNvSpPr>
          <p:nvPr>
            <p:ph type="body" idx="1"/>
          </p:nvPr>
        </p:nvSpPr>
        <p:spPr/>
        <p:txBody>
          <a:bodyPr/>
          <a:lstStyle/>
          <a:p>
            <a:pPr marR="0" lvl="0" rtl="0"/>
            <a:r>
              <a:rPr lang="en-US" b="0" i="0" u="none" strike="noStrike" baseline="0" smtClean="0">
                <a:solidFill>
                  <a:srgbClr val="1F4E79"/>
                </a:solidFill>
                <a:latin typeface="Calibri Light" panose="020F0302020204030204" pitchFamily="34" charset="0"/>
              </a:rPr>
              <a:t>1.CLOUND COMPUTING (điện toán đám mây )</a:t>
            </a:r>
          </a:p>
          <a:p>
            <a:pPr marR="0" lvl="1" rtl="0"/>
            <a:r>
              <a:rPr lang="en-US" b="0" i="0" u="none" strike="noStrike" baseline="0" smtClean="0">
                <a:solidFill>
                  <a:srgbClr val="1F4D78"/>
                </a:solidFill>
                <a:latin typeface="Calibri Light" panose="020F0302020204030204" pitchFamily="34" charset="0"/>
              </a:rPr>
              <a:t>1.1 Khái niệm </a:t>
            </a:r>
          </a:p>
          <a:p>
            <a:pPr marR="0" lvl="1" rtl="0"/>
            <a:r>
              <a:rPr lang="en-US" b="0" i="0" u="none" strike="noStrike" baseline="0" smtClean="0">
                <a:solidFill>
                  <a:srgbClr val="1F4D78"/>
                </a:solidFill>
                <a:latin typeface="Calibri Light" panose="020F0302020204030204" pitchFamily="34" charset="0"/>
              </a:rPr>
              <a:t>1.2 Lịch sử</a:t>
            </a:r>
          </a:p>
        </p:txBody>
      </p:sp>
    </p:spTree>
    <p:extLst>
      <p:ext uri="{BB962C8B-B14F-4D97-AF65-F5344CB8AC3E}">
        <p14:creationId xmlns:p14="http://schemas.microsoft.com/office/powerpoint/2010/main" val="17706099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latin typeface="Calibri Light" panose="020F0302020204030204" pitchFamily="34" charset="0"/>
              </a:rPr>
              <a:t> i. </a:t>
            </a:r>
            <a:r>
              <a:rPr lang="vi-VN" b="0" i="0" u="none" strike="noStrike" baseline="0" smtClean="0">
                <a:solidFill>
                  <a:srgbClr val="222222"/>
                </a:solidFill>
                <a:latin typeface="Arial" panose="020B0604020202020204" pitchFamily="34" charset="0"/>
              </a:rPr>
              <a:t>Thuật ngữ điện toán đám mây xuất hiện bắt nguồn từ ứng dụng </a:t>
            </a:r>
            <a:r>
              <a:rPr lang="vi-VN" b="0" i="0" u="sng" strike="noStrike" baseline="0" smtClean="0">
                <a:solidFill>
                  <a:srgbClr val="0B0080"/>
                </a:solidFill>
                <a:latin typeface="Arial" panose="020B0604020202020204" pitchFamily="34" charset="0"/>
                <a:hlinkClick r:id="rId2" tooltip="Ðiện toán lýới"/>
              </a:rPr>
              <a:t>điện toán lưới</a:t>
            </a:r>
            <a:r>
              <a:rPr lang="vi-VN" b="0" i="0" u="none" strike="noStrike" baseline="0" smtClean="0">
                <a:solidFill>
                  <a:srgbClr val="222222"/>
                </a:solidFill>
                <a:latin typeface="Arial" panose="020B0604020202020204" pitchFamily="34" charset="0"/>
                <a:hlinkClick r:id="rId2" tooltip="Ðiện toán lýới"/>
              </a:rPr>
              <a:t> (</a:t>
            </a:r>
            <a:r>
              <a:rPr lang="vi-VN" b="0" i="1" u="none" strike="noStrike" baseline="0" smtClean="0">
                <a:solidFill>
                  <a:srgbClr val="222222"/>
                </a:solidFill>
                <a:latin typeface="Arial" panose="020B0604020202020204" pitchFamily="34" charset="0"/>
                <a:hlinkClick r:id="rId2" tooltip="Ðiện toán lýới"/>
              </a:rPr>
              <a:t>grid computing</a:t>
            </a:r>
            <a:r>
              <a:rPr lang="vi-VN" b="0" i="0" u="none" strike="noStrike" baseline="0" smtClean="0">
                <a:solidFill>
                  <a:srgbClr val="222222"/>
                </a:solidFill>
                <a:latin typeface="Arial" panose="020B0604020202020204" pitchFamily="34" charset="0"/>
                <a:hlinkClick r:id="rId2" tooltip="Ðiện toán lýới"/>
              </a:rPr>
              <a:t>) trong </a:t>
            </a:r>
            <a:r>
              <a:rPr lang="vi-VN" b="0" i="0" u="sng" strike="noStrike" baseline="0" smtClean="0">
                <a:solidFill>
                  <a:srgbClr val="0B0080"/>
                </a:solidFill>
                <a:latin typeface="Arial" panose="020B0604020202020204" pitchFamily="34" charset="0"/>
                <a:hlinkClick r:id="rId3" tooltip="Thập niên 1980"/>
              </a:rPr>
              <a:t>thập niên 1980</a:t>
            </a:r>
            <a:r>
              <a:rPr lang="vi-VN" b="0" i="0" u="none" strike="noStrike" baseline="0" smtClean="0">
                <a:solidFill>
                  <a:srgbClr val="222222"/>
                </a:solidFill>
                <a:latin typeface="Arial" panose="020B0604020202020204" pitchFamily="34" charset="0"/>
                <a:hlinkClick r:id="rId3" tooltip="Thập niên 1980"/>
              </a:rPr>
              <a:t>, tiếp theo là </a:t>
            </a:r>
            <a:r>
              <a:rPr lang="vi-VN" b="0" i="0" u="sng" strike="noStrike" baseline="0" smtClean="0">
                <a:solidFill>
                  <a:srgbClr val="A55858"/>
                </a:solidFill>
                <a:latin typeface="Arial" panose="020B0604020202020204" pitchFamily="34" charset="0"/>
                <a:hlinkClick r:id="rId4" tooltip="Ðiện toán theo nhu cầu (trang chýa ðýợc viết)"/>
              </a:rPr>
              <a:t>điện toán theo nhu cầu</a:t>
            </a:r>
            <a:r>
              <a:rPr lang="vi-VN" b="0" i="0" u="none" strike="noStrike" baseline="0" smtClean="0">
                <a:solidFill>
                  <a:srgbClr val="222222"/>
                </a:solidFill>
                <a:latin typeface="Arial" panose="020B0604020202020204" pitchFamily="34" charset="0"/>
                <a:hlinkClick r:id="rId4" tooltip="Ðiện toán theo nhu cầu (trang chýa ðýợc viết)"/>
              </a:rPr>
              <a:t> (</a:t>
            </a:r>
            <a:r>
              <a:rPr lang="vi-VN" b="0" i="1" u="none" strike="noStrike" baseline="0" smtClean="0">
                <a:solidFill>
                  <a:srgbClr val="222222"/>
                </a:solidFill>
                <a:latin typeface="Arial" panose="020B0604020202020204" pitchFamily="34" charset="0"/>
                <a:hlinkClick r:id="rId4" tooltip="Ðiện toán theo nhu cầu (trang chýa ðýợc viết)"/>
              </a:rPr>
              <a:t>utility computing</a:t>
            </a:r>
            <a:r>
              <a:rPr lang="vi-VN" b="0" i="0" u="none" strike="noStrike" baseline="0" smtClean="0">
                <a:solidFill>
                  <a:srgbClr val="222222"/>
                </a:solidFill>
                <a:latin typeface="Arial" panose="020B0604020202020204" pitchFamily="34" charset="0"/>
                <a:hlinkClick r:id="rId4" tooltip="Ðiện toán theo nhu cầu (trang chýa ðýợc viết)"/>
              </a:rPr>
              <a:t>) và </a:t>
            </a:r>
            <a:r>
              <a:rPr lang="vi-VN" b="0" i="0" u="sng" strike="noStrike" baseline="0" smtClean="0">
                <a:solidFill>
                  <a:srgbClr val="0B0080"/>
                </a:solidFill>
                <a:latin typeface="Arial" panose="020B0604020202020204" pitchFamily="34" charset="0"/>
                <a:hlinkClick r:id="rId5" tooltip="Phần mềm dịch vụ"/>
              </a:rPr>
              <a:t>phần mềm dịch vụ</a:t>
            </a:r>
            <a:r>
              <a:rPr lang="vi-VN" b="0" i="0" u="none" strike="noStrike" baseline="0" smtClean="0">
                <a:solidFill>
                  <a:srgbClr val="222222"/>
                </a:solidFill>
                <a:latin typeface="Arial" panose="020B0604020202020204" pitchFamily="34" charset="0"/>
                <a:hlinkClick r:id="rId5" tooltip="Phần mềm dịch vụ"/>
              </a:rPr>
              <a:t> (</a:t>
            </a:r>
            <a:r>
              <a:rPr lang="vi-VN" b="0" i="1" u="none" strike="noStrike" baseline="0" smtClean="0">
                <a:solidFill>
                  <a:srgbClr val="222222"/>
                </a:solidFill>
                <a:latin typeface="Arial" panose="020B0604020202020204" pitchFamily="34" charset="0"/>
                <a:hlinkClick r:id="rId5" tooltip="Phần mềm dịch vụ"/>
              </a:rPr>
              <a:t>SaaS</a:t>
            </a:r>
            <a:r>
              <a:rPr lang="vi-VN" b="0" i="0" u="none" strike="noStrike" baseline="0" smtClean="0">
                <a:solidFill>
                  <a:srgbClr val="222222"/>
                </a:solidFill>
                <a:latin typeface="Arial" panose="020B0604020202020204" pitchFamily="34" charset="0"/>
                <a:hlinkClick r:id="rId5" tooltip="Phần mềm dịch vụ"/>
              </a:rPr>
              <a: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3976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Điện toán lưới đặt trọng tâm vào việc di chuyển một </a:t>
            </a:r>
            <a:r>
              <a:rPr lang="vi-VN" b="0" i="0" u="sng" strike="noStrike" baseline="0" smtClean="0">
                <a:solidFill>
                  <a:srgbClr val="A55858"/>
                </a:solidFill>
                <a:latin typeface="Arial" panose="020B0604020202020204" pitchFamily="34" charset="0"/>
                <a:hlinkClick r:id="rId2" tooltip="Tải công việc (trang chýa ðýợc viết)"/>
              </a:rPr>
              <a:t>tải công việc</a:t>
            </a:r>
            <a:r>
              <a:rPr lang="vi-VN" b="0" i="0" u="none" strike="noStrike" baseline="0" smtClean="0">
                <a:solidFill>
                  <a:srgbClr val="222222"/>
                </a:solidFill>
                <a:latin typeface="Arial" panose="020B0604020202020204" pitchFamily="34" charset="0"/>
                <a:hlinkClick r:id="rId2" tooltip="Tải công việc (trang chýa ðýợc viết)"/>
              </a:rPr>
              <a:t> (</a:t>
            </a:r>
            <a:r>
              <a:rPr lang="vi-VN" b="0" i="1" u="none" strike="noStrike" baseline="0" smtClean="0">
                <a:solidFill>
                  <a:srgbClr val="222222"/>
                </a:solidFill>
                <a:latin typeface="Arial" panose="020B0604020202020204" pitchFamily="34" charset="0"/>
                <a:hlinkClick r:id="rId2" tooltip="Tải công việc (trang chýa ðýợc viết)"/>
              </a:rPr>
              <a:t>workload</a:t>
            </a:r>
            <a:r>
              <a:rPr lang="vi-VN" b="0" i="0" u="none" strike="noStrike" baseline="0" smtClean="0">
                <a:solidFill>
                  <a:srgbClr val="222222"/>
                </a:solidFill>
                <a:latin typeface="Arial" panose="020B0604020202020204" pitchFamily="34" charset="0"/>
                <a:hlinkClick r:id="rId2" tooltip="Tải công việc (trang chýa ðýợc viết)"/>
              </a:rPr>
              <a:t>) đến địa điểm của các tài nguyên điện toán cần thiết để sử dụng. Một lưới là một nhóm máy chủ mà trên đó nhiệm vụ lớn được chia thành những tác vụ nhỏ để chạy song song, được xem là một máy chủ ảo.</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33510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Với điện toán đám mây, các tài nguyên điện toán như máy chủ có thể được định hình động hoặc cắt nhỏ từ cơ sở hạ tầng phần cứng nền và trở nên sẵn sàng thực hiện nhiệm vụ, hỗ trợ những môi trường không phải là điện toán lưới như </a:t>
            </a:r>
            <a:r>
              <a:rPr lang="vi-VN" b="0" i="0" u="sng" strike="noStrike" baseline="0" smtClean="0">
                <a:solidFill>
                  <a:srgbClr val="0B0080"/>
                </a:solidFill>
                <a:latin typeface="Arial" panose="020B0604020202020204" pitchFamily="34" charset="0"/>
                <a:hlinkClick r:id="rId2" tooltip="Web"/>
              </a:rPr>
              <a:t>Web</a:t>
            </a:r>
            <a:r>
              <a:rPr lang="vi-VN" b="0" i="0" u="none" strike="noStrike" baseline="0" smtClean="0">
                <a:solidFill>
                  <a:srgbClr val="222222"/>
                </a:solidFill>
                <a:latin typeface="Arial" panose="020B0604020202020204" pitchFamily="34" charset="0"/>
                <a:hlinkClick r:id="rId2" tooltip="Web"/>
              </a:rPr>
              <a:t> ba lớp chạy các ứng dụng truyền thống hay ứng dụng </a:t>
            </a:r>
            <a:r>
              <a:rPr lang="vi-VN" b="0" i="0" u="sng" strike="noStrike" baseline="0" smtClean="0">
                <a:solidFill>
                  <a:srgbClr val="0B0080"/>
                </a:solidFill>
                <a:latin typeface="Arial" panose="020B0604020202020204" pitchFamily="34" charset="0"/>
                <a:hlinkClick r:id="rId3" tooltip="Web 2.0"/>
              </a:rPr>
              <a:t>Web 2.0</a:t>
            </a:r>
            <a:r>
              <a:rPr lang="vi-VN" b="0" i="0" u="none" strike="noStrike" baseline="0" smtClean="0">
                <a:solidFill>
                  <a:srgbClr val="222222"/>
                </a:solidFill>
                <a:latin typeface="Arial" panose="020B0604020202020204" pitchFamily="34" charset="0"/>
                <a:hlinkClick r:id="rId3" tooltip="Web 2.0"/>
              </a:rPr>
              <a:t>.</a:t>
            </a:r>
          </a:p>
        </p:txBody>
      </p:sp>
      <p:sp>
        <p:nvSpPr>
          <p:cNvPr id="3" name="Text Placeholder 2"/>
          <p:cNvSpPr>
            <a:spLocks noGrp="1"/>
          </p:cNvSpPr>
          <p:nvPr>
            <p:ph type="body" idx="1"/>
          </p:nvPr>
        </p:nvSpPr>
        <p:spPr/>
        <p:txBody>
          <a:bodyPr/>
          <a:lstStyle/>
          <a:p>
            <a:pPr marR="0" lvl="1" rtl="0"/>
            <a:r>
              <a:rPr lang="en-US" b="0" i="0" u="none" strike="noStrike" baseline="0" smtClean="0">
                <a:solidFill>
                  <a:srgbClr val="1F4D78"/>
                </a:solidFill>
                <a:latin typeface="Calibri Light" panose="020F0302020204030204" pitchFamily="34" charset="0"/>
              </a:rPr>
              <a:t>1.3 Tóm tắt đặc điểm</a:t>
            </a:r>
          </a:p>
          <a:p>
            <a:pPr marR="0" lvl="1" rtl="0"/>
            <a:r>
              <a:rPr lang="en-US" b="0" i="0" u="none" strike="noStrike" baseline="0" smtClean="0">
                <a:solidFill>
                  <a:srgbClr val="1F4D78"/>
                </a:solidFill>
                <a:latin typeface="Calibri Light" panose="020F0302020204030204" pitchFamily="34" charset="0"/>
              </a:rPr>
              <a:t>1.3.1 So sánh </a:t>
            </a:r>
          </a:p>
          <a:p>
            <a:pPr marR="0" lvl="1" rtl="0"/>
            <a:r>
              <a:rPr lang="en-US" b="0" i="0" u="none" strike="noStrike" baseline="0" smtClean="0">
                <a:solidFill>
                  <a:srgbClr val="1F4D78"/>
                </a:solidFill>
                <a:latin typeface="Calibri Light" panose="020F0302020204030204" pitchFamily="34" charset="0"/>
              </a:rPr>
              <a:t>1.3.2 Kiến trúc</a:t>
            </a:r>
          </a:p>
          <a:p>
            <a:pPr marR="0" lvl="0" rtl="0"/>
            <a:r>
              <a:rPr lang="en-US" b="1" i="0" u="none" strike="noStrike" baseline="0" smtClean="0">
                <a:solidFill>
                  <a:srgbClr val="1F4E79"/>
                </a:solidFill>
                <a:latin typeface="Calibri Light" panose="020F0302020204030204" pitchFamily="34" charset="0"/>
              </a:rPr>
              <a:t>2. INTERNET OF THINGS (internet của vạn vật)</a:t>
            </a:r>
          </a:p>
          <a:p>
            <a:pPr marR="0" lvl="1" rtl="0"/>
            <a:r>
              <a:rPr lang="en-US" b="0" i="0" u="none" strike="noStrike" baseline="0" smtClean="0">
                <a:solidFill>
                  <a:srgbClr val="1F4D78"/>
                </a:solidFill>
                <a:latin typeface="Calibri Light" panose="020F0302020204030204" pitchFamily="34" charset="0"/>
              </a:rPr>
              <a:t>2.1.Thuật ngữ</a:t>
            </a:r>
          </a:p>
          <a:p>
            <a:pPr marR="0" lvl="1" rtl="0"/>
            <a:r>
              <a:rPr lang="en-US" b="0" i="0" u="none" strike="noStrike" baseline="0" smtClean="0">
                <a:solidFill>
                  <a:srgbClr val="1F4D78"/>
                </a:solidFill>
                <a:latin typeface="Calibri Light" panose="020F0302020204030204" pitchFamily="34" charset="0"/>
              </a:rPr>
              <a:t>2</a:t>
            </a:r>
            <a:r>
              <a:rPr lang="en-US" b="0" i="0" u="none" strike="noStrike" baseline="0" smtClean="0">
                <a:solidFill>
                  <a:srgbClr val="1F4D78"/>
                </a:solidFill>
                <a:latin typeface="Times New Roman" panose="02020603050405020304" pitchFamily="18" charset="0"/>
              </a:rPr>
              <a:t>.</a:t>
            </a:r>
            <a:r>
              <a:rPr lang="en-US" b="0" i="0" u="none" strike="noStrike" baseline="0" smtClean="0">
                <a:solidFill>
                  <a:srgbClr val="1F4D78"/>
                </a:solidFill>
                <a:latin typeface="Calibri Light" panose="020F0302020204030204" pitchFamily="34" charset="0"/>
              </a:rPr>
              <a:t>2.Lịch sử</a:t>
            </a:r>
            <a:endParaRPr lang="en-US" b="0" i="0" u="none" strike="noStrike" baseline="0" smtClean="0">
              <a:solidFill>
                <a:srgbClr val="1F4D78"/>
              </a:solidFill>
              <a:latin typeface="Times New Roman" panose="02020603050405020304" pitchFamily="18" charset="0"/>
            </a:endParaRPr>
          </a:p>
        </p:txBody>
      </p:sp>
    </p:spTree>
    <p:extLst>
      <p:ext uri="{BB962C8B-B14F-4D97-AF65-F5344CB8AC3E}">
        <p14:creationId xmlns:p14="http://schemas.microsoft.com/office/powerpoint/2010/main" val="9937615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latin typeface="Times New Roman" panose="02020603050405020304" pitchFamily="18" charset="0"/>
              </a:rPr>
              <a:t> i. </a:t>
            </a:r>
            <a:r>
              <a:rPr lang="vi-VN" b="0" i="0" u="none" strike="noStrike" baseline="0" smtClean="0">
                <a:solidFill>
                  <a:srgbClr val="222222"/>
                </a:solidFill>
                <a:latin typeface="Arial" panose="020B0604020202020204" pitchFamily="34" charset="0"/>
              </a:rPr>
              <a:t>Năm </a:t>
            </a:r>
            <a:r>
              <a:rPr lang="vi-VN" b="0" i="0" u="none" strike="noStrike" baseline="0" smtClean="0">
                <a:solidFill>
                  <a:srgbClr val="0B0080"/>
                </a:solidFill>
                <a:latin typeface="Arial" panose="020B0604020202020204" pitchFamily="34" charset="0"/>
                <a:hlinkClick r:id="rId2" tooltip="1999"/>
              </a:rPr>
              <a:t>1999</a:t>
            </a:r>
            <a:r>
              <a:rPr lang="vi-VN" b="0" i="0" u="none" strike="noStrike" baseline="0" smtClean="0">
                <a:solidFill>
                  <a:srgbClr val="222222"/>
                </a:solidFill>
                <a:latin typeface="Arial" panose="020B0604020202020204" pitchFamily="34" charset="0"/>
                <a:hlinkClick r:id="rId2" tooltip="1999"/>
              </a:rPr>
              <a:t>, Kevin Ashton đã đưa ra cụm từ </a:t>
            </a:r>
            <a:r>
              <a:rPr lang="vi-VN" b="0" i="1" u="none" strike="noStrike" baseline="0" smtClean="0">
                <a:solidFill>
                  <a:srgbClr val="222222"/>
                </a:solidFill>
                <a:latin typeface="Arial" panose="020B0604020202020204" pitchFamily="34" charset="0"/>
                <a:hlinkClick r:id="rId2" tooltip="1999"/>
              </a:rPr>
              <a:t>Internet of Things</a:t>
            </a:r>
            <a:r>
              <a:rPr lang="vi-VN" b="0" i="0" u="none" strike="noStrike" baseline="0" smtClean="0">
                <a:solidFill>
                  <a:srgbClr val="222222"/>
                </a:solidFill>
                <a:latin typeface="Arial" panose="020B0604020202020204" pitchFamily="34" charset="0"/>
                <a:hlinkClick r:id="rId2" tooltip="1999"/>
              </a:rPr>
              <a:t> nhằm để chỉ các đối tượng có thể được nhận biết cũng như sự tồn tại của chúng.</a:t>
            </a:r>
          </a:p>
        </p:txBody>
      </p:sp>
      <p:sp>
        <p:nvSpPr>
          <p:cNvPr id="3" name="Text Placeholder 2"/>
          <p:cNvSpPr>
            <a:spLocks noGrp="1"/>
          </p:cNvSpPr>
          <p:nvPr>
            <p:ph type="body" idx="1"/>
          </p:nvPr>
        </p:nvSpPr>
        <p:spPr/>
        <p:txBody>
          <a:bodyPr/>
          <a:lstStyle/>
          <a:p>
            <a:pPr marR="0" lvl="1" rtl="0"/>
            <a:r>
              <a:rPr lang="en-US" b="0" i="0" u="none" strike="noStrike" baseline="0" smtClean="0">
                <a:solidFill>
                  <a:srgbClr val="1F4D78"/>
                </a:solidFill>
                <a:latin typeface="Calibri Light" panose="020F0302020204030204" pitchFamily="34" charset="0"/>
              </a:rPr>
              <a:t>2.3. Khả năng định danh độc nhất </a:t>
            </a:r>
          </a:p>
          <a:p>
            <a:pPr marR="0" lvl="0" rtl="0"/>
            <a:r>
              <a:rPr lang="vi-VN" b="0" i="0" u="none" strike="noStrike" baseline="0" smtClean="0">
                <a:solidFill>
                  <a:srgbClr val="2E74B5"/>
                </a:solidFill>
                <a:latin typeface="Calibri Light" panose="020F0302020204030204" pitchFamily="34" charset="0"/>
              </a:rPr>
              <a:t>2.3.Xu hướng và tính chất</a:t>
            </a:r>
          </a:p>
          <a:p>
            <a:pPr marR="0" lvl="1" rtl="0"/>
            <a:r>
              <a:rPr lang="en-US" b="0" i="0" u="none" strike="noStrike" baseline="0" smtClean="0">
                <a:solidFill>
                  <a:srgbClr val="1F4D78"/>
                </a:solidFill>
                <a:latin typeface="Calibri Light" panose="020F0302020204030204" pitchFamily="34" charset="0"/>
              </a:rPr>
              <a:t>2.3.1. Thông minh</a:t>
            </a:r>
          </a:p>
          <a:p>
            <a:pPr marR="0" lvl="1" rtl="0"/>
            <a:r>
              <a:rPr lang="en-US" b="0" i="0" u="none" strike="noStrike" baseline="0" smtClean="0">
                <a:solidFill>
                  <a:srgbClr val="1F4D78"/>
                </a:solidFill>
                <a:latin typeface="Calibri Light" panose="020F0302020204030204" pitchFamily="34" charset="0"/>
              </a:rPr>
              <a:t>2.3.2. Kiến trúc dựa trên sự kiện</a:t>
            </a:r>
          </a:p>
          <a:p>
            <a:pPr marR="0" lvl="1" rtl="0"/>
            <a:r>
              <a:rPr lang="vi-VN" b="0" i="0" u="none" strike="noStrike" baseline="0" smtClean="0">
                <a:solidFill>
                  <a:srgbClr val="222222"/>
                </a:solidFill>
                <a:latin typeface="Arial" panose="020B0604020202020204" pitchFamily="34" charset="0"/>
              </a:rPr>
              <a:t>2.3.3. Luồng năng lượng mới </a:t>
            </a:r>
          </a:p>
        </p:txBody>
      </p:sp>
    </p:spTree>
    <p:extLst>
      <p:ext uri="{BB962C8B-B14F-4D97-AF65-F5344CB8AC3E}">
        <p14:creationId xmlns:p14="http://schemas.microsoft.com/office/powerpoint/2010/main" val="6506300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latin typeface="Times New Roman" panose="02020603050405020304" pitchFamily="18" charset="0"/>
              </a:rPr>
              <a:t>ii. </a:t>
            </a:r>
            <a:r>
              <a:rPr lang="vi-VN" b="0" i="0" u="sng" strike="noStrike" baseline="0" smtClean="0">
                <a:solidFill>
                  <a:srgbClr val="0B0080"/>
                </a:solidFill>
                <a:latin typeface="Arial" panose="020B0604020202020204" pitchFamily="34" charset="0"/>
                <a:hlinkClick r:id="rId2" tooltip="Hãng ARM"/>
              </a:rPr>
              <a:t>ARM</a:t>
            </a:r>
            <a:r>
              <a:rPr lang="vi-VN" b="0" i="0" u="none" strike="noStrike" baseline="0" smtClean="0">
                <a:solidFill>
                  <a:srgbClr val="222222"/>
                </a:solidFill>
                <a:latin typeface="Arial" panose="020B0604020202020204" pitchFamily="34" charset="0"/>
                <a:hlinkClick r:id="rId2" tooltip="Hãng ARM"/>
              </a:rPr>
              <a:t> đã "nhanh chân" trong việc nhận ra rằng, ổ đĩa có xu hướng sử dụng các bộ vi điều khiển 32-bit là giải pháp cho những người có ý định thực hiện một số quyết định của riêng họ theo một cách tự động. Gary tin rằng, khả năng của các bộ vi điều khiển này ngày càng tăng, điều này có nghĩa là người dùng có thể làm những điều mà trước đây là bất khả.</a:t>
            </a:r>
            <a:r>
              <a:rPr lang="vi-VN" b="0" i="0" u="sng" strike="noStrike" baseline="30000" smtClean="0">
                <a:solidFill>
                  <a:srgbClr val="0B0080"/>
                </a:solidFill>
                <a:latin typeface="Arial" panose="020B0604020202020204" pitchFamily="34" charset="0"/>
                <a:hlinkClick r:id="rId3"/>
              </a:rPr>
              <a:t>[44]</a:t>
            </a:r>
            <a:endParaRPr lang="vi-VN" b="0" i="0" u="none" strike="noStrike" baseline="0" smtClean="0">
              <a:solidFill>
                <a:srgbClr val="222222"/>
              </a:solidFill>
              <a:latin typeface="Arial" panose="020B0604020202020204" pitchFamily="34" charset="0"/>
              <a:hlinkClick r:id="rId3"/>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6719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kern="1800" baseline="0" smtClean="0">
                <a:solidFill>
                  <a:srgbClr val="000000"/>
                </a:solidFill>
                <a:latin typeface="Verdana" panose="020B0604030504040204" pitchFamily="34" charset="0"/>
              </a:rPr>
              <a:t>II.</a:t>
            </a:r>
            <a:r>
              <a:rPr lang="vi-VN" b="1" i="0" u="none" strike="noStrike" kern="1800" baseline="0" smtClean="0">
                <a:solidFill>
                  <a:srgbClr val="000000"/>
                </a:solidFill>
                <a:latin typeface="Verdana" panose="020B0604030504040204" pitchFamily="34" charset="0"/>
              </a:rPr>
              <a:t> </a:t>
            </a:r>
            <a:r>
              <a:rPr lang="vi-VN" b="0" i="0" u="none" strike="noStrike" kern="1800" baseline="0" smtClean="0">
                <a:solidFill>
                  <a:srgbClr val="1F4E79"/>
                </a:solidFill>
                <a:latin typeface="Verdana" panose="020B0604030504040204" pitchFamily="34" charset="0"/>
              </a:rPr>
              <a:t>Viễn cảnh tương lai của công nghiệp 4.0</a:t>
            </a:r>
          </a:p>
        </p:txBody>
      </p:sp>
      <p:sp>
        <p:nvSpPr>
          <p:cNvPr id="3" name="Text Placeholder 2"/>
          <p:cNvSpPr>
            <a:spLocks noGrp="1"/>
          </p:cNvSpPr>
          <p:nvPr>
            <p:ph type="body" idx="1"/>
          </p:nvPr>
        </p:nvSpPr>
        <p:spPr/>
        <p:txBody>
          <a:bodyPr/>
          <a:lstStyle/>
          <a:p>
            <a:pPr marR="0" lvl="0" rtl="0"/>
            <a:r>
              <a:rPr lang="vi-VN" b="1" i="0" u="none" strike="noStrike" baseline="0" smtClean="0">
                <a:solidFill>
                  <a:srgbClr val="000000"/>
                </a:solidFill>
                <a:latin typeface="Verdana" panose="020B0604030504040204" pitchFamily="34" charset="0"/>
              </a:rPr>
              <a:t>1.Cách mạng Công nghiệp 4.0 và Tương lai của ngành nhân sự</a:t>
            </a:r>
          </a:p>
          <a:p>
            <a:pPr marR="0" lvl="1" rtl="0"/>
            <a:r>
              <a:rPr lang="en-US" b="0" i="0" u="none" strike="noStrike" baseline="0" smtClean="0">
                <a:solidFill>
                  <a:srgbClr val="000000"/>
                </a:solidFill>
                <a:latin typeface="Calibri Light" panose="020F0302020204030204" pitchFamily="34" charset="0"/>
              </a:rPr>
              <a:t> 1.1 Khái niệm</a:t>
            </a:r>
          </a:p>
          <a:p>
            <a:pPr marR="0" lvl="0" rtl="0"/>
            <a:r>
              <a:rPr lang="vi-VN" b="1" i="0" u="none" strike="noStrike" baseline="0" smtClean="0">
                <a:solidFill>
                  <a:srgbClr val="4D4D4D"/>
                </a:solidFill>
                <a:latin typeface="Roboto"/>
              </a:rPr>
              <a:t>2. Những con số đáng chú ý dưới đây sẽ phần nào hé lộ viễn cảnh của một tương lai không xa:</a:t>
            </a:r>
          </a:p>
          <a:p>
            <a:pPr marR="0" lvl="0" rtl="0"/>
            <a:r>
              <a:rPr lang="en-US" b="0" i="0" u="none" strike="noStrike" baseline="0" smtClean="0">
                <a:solidFill>
                  <a:srgbClr val="000000"/>
                </a:solidFill>
                <a:latin typeface="Verdana" panose="020B0604030504040204" pitchFamily="34" charset="0"/>
              </a:rPr>
              <a:t>3. Định nghĩa lại công việc tìm kiếm và tuyển dụng</a:t>
            </a:r>
          </a:p>
          <a:p>
            <a:pPr marR="0" lvl="0" rtl="0"/>
            <a:r>
              <a:rPr lang="vi-VN" b="0" i="0" u="none" strike="noStrike" baseline="0" smtClean="0">
                <a:solidFill>
                  <a:srgbClr val="000000"/>
                </a:solidFill>
                <a:latin typeface="Verdana" panose="020B0604030504040204" pitchFamily="34" charset="0"/>
              </a:rPr>
              <a:t>4. Lược bỏ những công việc thừa trong vận hành</a:t>
            </a:r>
          </a:p>
          <a:p>
            <a:pPr marR="0" lvl="0" rtl="0"/>
            <a:r>
              <a:rPr lang="vi-VN" b="0" i="0" u="none" strike="noStrike" baseline="0" smtClean="0">
                <a:solidFill>
                  <a:srgbClr val="000000"/>
                </a:solidFill>
                <a:latin typeface="Verdana" panose="020B0604030504040204" pitchFamily="34" charset="0"/>
              </a:rPr>
              <a:t>5. Định nghĩa lại việc phát triển nhân sự và làm nó hiệu quả hơn</a:t>
            </a:r>
          </a:p>
        </p:txBody>
      </p:sp>
    </p:spTree>
    <p:extLst>
      <p:ext uri="{BB962C8B-B14F-4D97-AF65-F5344CB8AC3E}">
        <p14:creationId xmlns:p14="http://schemas.microsoft.com/office/powerpoint/2010/main" val="3994122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Trong 5 năm tiếp theo, bạn sẽ thấy ngày càng có nhiều thiết bị trên thị trường. Những thách thức đang diễn ra là quản lý dữ liệu và chuyển sang IPv6 (IPv6 đã sẵn sàng và chạy với địa chỉ đã được cấp phát. </a:t>
            </a:r>
            <a:r>
              <a:rPr lang="vi-VN" b="0" i="0" u="sng" strike="noStrike" baseline="0" smtClean="0">
                <a:solidFill>
                  <a:srgbClr val="0B0080"/>
                </a:solidFill>
                <a:latin typeface="Arial" panose="020B0604020202020204" pitchFamily="34" charset="0"/>
                <a:hlinkClick r:id="rId2" tooltip="IPv4"/>
              </a:rPr>
              <a:t>IPv4</a:t>
            </a:r>
            <a:r>
              <a:rPr lang="vi-VN" b="0" i="0" u="none" strike="noStrike" baseline="0" smtClean="0">
                <a:solidFill>
                  <a:srgbClr val="222222"/>
                </a:solidFill>
                <a:latin typeface="Arial" panose="020B0604020202020204" pitchFamily="34" charset="0"/>
                <a:hlinkClick r:id="rId2" tooltip="IPv4"/>
              </a:rPr>
              <a:t> đã cạn kiệt và 2011 chỉ còn lại những địa chỉ cuối cùng).</a:t>
            </a:r>
            <a:r>
              <a:rPr lang="vi-VN" b="0" i="0" u="sng" strike="noStrike" baseline="30000" smtClean="0">
                <a:solidFill>
                  <a:srgbClr val="0B0080"/>
                </a:solidFill>
                <a:latin typeface="Arial" panose="020B0604020202020204" pitchFamily="34" charset="0"/>
                <a:hlinkClick r:id="rId3"/>
              </a:rPr>
              <a:t>[44]</a:t>
            </a:r>
            <a:endParaRPr lang="vi-VN" b="0" i="0" u="none" strike="noStrike" baseline="0" smtClean="0">
              <a:solidFill>
                <a:srgbClr val="222222"/>
              </a:solidFill>
              <a:latin typeface="Arial" panose="020B0604020202020204" pitchFamily="34" charset="0"/>
              <a:hlinkClick r:id="rId3"/>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065155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latin typeface="Times New Roman" panose="02020603050405020304" pitchFamily="18" charset="0"/>
              </a:rPr>
              <a:t>iii. </a:t>
            </a:r>
            <a:r>
              <a:rPr lang="vi-VN" b="1" i="0" u="none" strike="noStrike" baseline="0" smtClean="0">
                <a:solidFill>
                  <a:srgbClr val="000000"/>
                </a:solidFill>
                <a:latin typeface="Times New Roman" panose="02020603050405020304" pitchFamily="18" charset="0"/>
              </a:rPr>
              <a:t>. </a:t>
            </a:r>
            <a:r>
              <a:rPr lang="vi-VN" b="0" i="0" u="none" strike="noStrike" baseline="0" smtClean="0">
                <a:solidFill>
                  <a:srgbClr val="222222"/>
                </a:solidFill>
                <a:latin typeface="Arial" panose="020B0604020202020204" pitchFamily="34" charset="0"/>
              </a:rPr>
              <a:t> </a:t>
            </a:r>
            <a:r>
              <a:rPr lang="vi-VN" b="0" i="0" u="sng" strike="noStrike" baseline="0" smtClean="0">
                <a:solidFill>
                  <a:srgbClr val="A55858"/>
                </a:solidFill>
                <a:latin typeface="Arial" panose="020B0604020202020204" pitchFamily="34" charset="0"/>
                <a:hlinkClick r:id="rId2" tooltip="Axel Pawlik (trang chýa ðýợc viết)"/>
              </a:rPr>
              <a:t>Axel Pawlik</a:t>
            </a:r>
            <a:r>
              <a:rPr lang="vi-VN" b="0" i="0" u="none" strike="noStrike" baseline="0" smtClean="0">
                <a:solidFill>
                  <a:srgbClr val="222222"/>
                </a:solidFill>
                <a:latin typeface="Arial" panose="020B0604020202020204" pitchFamily="34" charset="0"/>
                <a:hlinkClick r:id="rId2" tooltip="Axel Pawlik (trang chýa ðýợc viết)"/>
              </a:rPr>
              <a:t>, Giám đốc Quản lý của RIPE NCC lý giải tại sao IPv6 cần thiết cho tương lai của IoT, với IPv6 chúng ta sẽ có lượng địa chỉ phong phú và điều này sẽ mở ra khả năng gán địa chỉ cho mỗi thiết bị (gadget) và chip. Các giải pháp sẽ dễ dàng và đơn giản hơn, rõ ràng hơn, có thể phục hồi đến từng mục địa chỉ riêng, và phạm vi phát triển vô cùng to lớn.</a:t>
            </a:r>
            <a:r>
              <a:rPr lang="vi-VN" b="0" i="0" u="sng" strike="noStrike" baseline="30000" smtClean="0">
                <a:solidFill>
                  <a:srgbClr val="0B0080"/>
                </a:solidFill>
                <a:latin typeface="Arial" panose="020B0604020202020204" pitchFamily="34" charset="0"/>
                <a:hlinkClick r:id="rId3"/>
              </a:rPr>
              <a:t>[44]</a:t>
            </a:r>
            <a:endParaRPr lang="vi-VN" b="0" i="0" u="none" strike="noStrike" baseline="0" smtClean="0">
              <a:solidFill>
                <a:srgbClr val="222222"/>
              </a:solidFill>
              <a:latin typeface="Arial" panose="020B0604020202020204" pitchFamily="34" charset="0"/>
              <a:hlinkClick r:id="rId3"/>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41522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sng" strike="noStrike" baseline="0" smtClean="0">
                <a:solidFill>
                  <a:srgbClr val="A55858"/>
                </a:solidFill>
                <a:latin typeface="Arial" panose="020B0604020202020204" pitchFamily="34" charset="0"/>
                <a:hlinkClick r:id="rId2" tooltip="Lan Pearson (trang chýa ðýợc viết)"/>
              </a:rPr>
              <a:t>Lan Pearson</a:t>
            </a:r>
            <a:r>
              <a:rPr lang="vi-VN" b="0" i="0" u="none" strike="noStrike" baseline="0" smtClean="0">
                <a:solidFill>
                  <a:srgbClr val="222222"/>
                </a:solidFill>
                <a:latin typeface="Arial" panose="020B0604020202020204" pitchFamily="34" charset="0"/>
                <a:hlinkClick r:id="rId2" tooltip="Lan Pearson (trang chýa ðýợc viết)"/>
              </a:rPr>
              <a:t>, nhà tương lai học với thành tích ấn tượng tại những hãng như BT, Canon và Fujitsu cho rằng, những gì mà chúng ta thấy ở đây là chưa có tiền lệ hội tụ và phát triển nhanh chóng, không giống như bất kỳ điều gì chúng ta từng thấy trước đó. Động lực cho việc này chính là áp lực hướng đến công nghệ mới, để giúp chúng ta tạo ra những chiếc máy tính nhanh hơn, những ổ đĩa có tốc độ quay nhanh hơn....</a:t>
            </a:r>
            <a:r>
              <a:rPr lang="vi-VN" b="0" i="0" u="sng" strike="noStrike" baseline="30000" smtClean="0">
                <a:solidFill>
                  <a:srgbClr val="0B0080"/>
                </a:solidFill>
                <a:latin typeface="Arial" panose="020B0604020202020204" pitchFamily="34" charset="0"/>
                <a:hlinkClick r:id="rId3"/>
              </a:rPr>
              <a:t>[44]</a:t>
            </a:r>
            <a:r>
              <a:rPr lang="vi-VN" b="0" i="0" u="none" strike="noStrike" baseline="0" smtClean="0">
                <a:solidFill>
                  <a:srgbClr val="222222"/>
                </a:solidFill>
                <a:latin typeface="Arial" panose="020B0604020202020204" pitchFamily="34" charset="0"/>
                <a:hlinkClick r:id="rId3"/>
              </a:rPr>
              <a:t> </a:t>
            </a:r>
          </a:p>
        </p:txBody>
      </p:sp>
      <p:sp>
        <p:nvSpPr>
          <p:cNvPr id="3" name="Text Placeholder 2"/>
          <p:cNvSpPr>
            <a:spLocks noGrp="1"/>
          </p:cNvSpPr>
          <p:nvPr>
            <p:ph type="body" idx="1"/>
          </p:nvPr>
        </p:nvSpPr>
        <p:spPr/>
        <p:txBody>
          <a:bodyPr/>
          <a:lstStyle/>
          <a:p>
            <a:pPr marR="0" lvl="1" rtl="0"/>
            <a:r>
              <a:rPr lang="en-US" b="0" i="0" u="none" strike="noStrike" baseline="0" smtClean="0">
                <a:solidFill>
                  <a:srgbClr val="1F4D78"/>
                </a:solidFill>
                <a:latin typeface="Calibri Light" panose="020F0302020204030204" pitchFamily="34" charset="0"/>
              </a:rPr>
              <a:t>2.3.4. Các hệ thống phụ</a:t>
            </a:r>
          </a:p>
          <a:p>
            <a:pPr marR="0" lvl="1" rtl="0"/>
            <a:r>
              <a:rPr lang="en-US" b="0" i="0" u="none" strike="noStrike" baseline="0" smtClean="0">
                <a:solidFill>
                  <a:srgbClr val="1F4D78"/>
                </a:solidFill>
                <a:latin typeface="Calibri Light" panose="020F0302020204030204" pitchFamily="34" charset="0"/>
              </a:rPr>
              <a:t>2.3.5.Ứng dụng</a:t>
            </a:r>
          </a:p>
        </p:txBody>
      </p:sp>
    </p:spTree>
    <p:extLst>
      <p:ext uri="{BB962C8B-B14F-4D97-AF65-F5344CB8AC3E}">
        <p14:creationId xmlns:p14="http://schemas.microsoft.com/office/powerpoint/2010/main" val="28651986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latin typeface="Times New Roman" panose="02020603050405020304" pitchFamily="18" charset="0"/>
              </a:rPr>
              <a:t>i. </a:t>
            </a:r>
            <a:r>
              <a:rPr lang="vi-VN" b="0" i="0" u="none" strike="noStrike" baseline="0" smtClean="0">
                <a:solidFill>
                  <a:srgbClr val="222222"/>
                </a:solidFill>
                <a:latin typeface="Arial" panose="020B0604020202020204" pitchFamily="34" charset="0"/>
              </a:rPr>
              <a:t>Theo Gartner, Inc. (một công ty nghiên cứu và tư vấn công nghệ), sẽ có gần 26 tỷ thiết bị trên IoT vào năm </a:t>
            </a:r>
            <a:r>
              <a:rPr lang="vi-VN" b="0" i="0" u="sng" strike="noStrike" baseline="0" smtClean="0">
                <a:solidFill>
                  <a:srgbClr val="0B0080"/>
                </a:solidFill>
                <a:latin typeface="Arial" panose="020B0604020202020204" pitchFamily="34" charset="0"/>
                <a:hlinkClick r:id="rId2" tooltip="2020"/>
              </a:rPr>
              <a:t>2020</a:t>
            </a:r>
            <a:r>
              <a:rPr lang="vi-VN" b="0" i="0" u="none" strike="noStrike" baseline="0" smtClean="0">
                <a:solidFill>
                  <a:srgbClr val="222222"/>
                </a:solidFill>
                <a:latin typeface="Arial" panose="020B0604020202020204" pitchFamily="34" charset="0"/>
                <a:hlinkClick r:id="rId2" tooltip="2020"/>
              </a:rPr>
              <a:t>.</a:t>
            </a:r>
            <a:r>
              <a:rPr lang="vi-VN" b="0" i="0" u="sng" strike="noStrike" baseline="30000" smtClean="0">
                <a:solidFill>
                  <a:srgbClr val="0B0080"/>
                </a:solidFill>
                <a:latin typeface="Arial" panose="020B0604020202020204" pitchFamily="34" charset="0"/>
                <a:hlinkClick r:id="rId3"/>
              </a:rPr>
              <a:t>[45]</a:t>
            </a:r>
            <a:r>
              <a:rPr lang="vi-VN" b="0" i="0" u="none" strike="noStrike" baseline="0" smtClean="0">
                <a:solidFill>
                  <a:srgbClr val="222222"/>
                </a:solidFill>
                <a:latin typeface="Arial" panose="020B0604020202020204" pitchFamily="34" charset="0"/>
                <a:hlinkClick r:id="rId3"/>
              </a:rPr>
              <a:t> </a:t>
            </a:r>
            <a:r>
              <a:rPr lang="vi-VN" b="0" i="0" u="sng" strike="noStrike" baseline="0" smtClean="0">
                <a:solidFill>
                  <a:srgbClr val="A55858"/>
                </a:solidFill>
                <a:latin typeface="Arial" panose="020B0604020202020204" pitchFamily="34" charset="0"/>
                <a:hlinkClick r:id="rId4" tooltip="ABI Research (trang chýa ðýợc viết)"/>
              </a:rPr>
              <a:t>ABI Research</a:t>
            </a:r>
            <a:r>
              <a:rPr lang="vi-VN" b="0" i="0" u="none" strike="noStrike" baseline="0" smtClean="0">
                <a:solidFill>
                  <a:srgbClr val="222222"/>
                </a:solidFill>
                <a:latin typeface="Arial" panose="020B0604020202020204" pitchFamily="34" charset="0"/>
                <a:hlinkClick r:id="rId4" tooltip="ABI Research (trang chýa ðýợc viết)"/>
              </a:rPr>
              <a:t> ước tính rằng hơn 30 tỷ thiết bị sẽ được </a:t>
            </a:r>
            <a:r>
              <a:rPr lang="vi-VN" b="0" i="0" u="sng" strike="noStrike" baseline="0" smtClean="0">
                <a:solidFill>
                  <a:srgbClr val="A55858"/>
                </a:solidFill>
                <a:latin typeface="Arial" panose="020B0604020202020204" pitchFamily="34" charset="0"/>
                <a:hlinkClick r:id="rId5" tooltip="Kết nối không dây (trang chýa ðýợc viết)"/>
              </a:rPr>
              <a:t>kết nối không dây</a:t>
            </a:r>
            <a:r>
              <a:rPr lang="vi-VN" b="0" i="0" u="none" strike="noStrike" baseline="0" smtClean="0">
                <a:solidFill>
                  <a:srgbClr val="222222"/>
                </a:solidFill>
                <a:latin typeface="Arial" panose="020B0604020202020204" pitchFamily="34" charset="0"/>
                <a:hlinkClick r:id="rId5" tooltip="Kết nối không dây (trang chýa ðýợc viết)"/>
              </a:rPr>
              <a:t> với "Kết nối mọi thứ" (Internet of Everything) vào năm </a:t>
            </a:r>
            <a:r>
              <a:rPr lang="vi-VN" b="0" i="0" u="sng" strike="noStrike" baseline="0" smtClean="0">
                <a:solidFill>
                  <a:srgbClr val="0B0080"/>
                </a:solidFill>
                <a:latin typeface="Arial" panose="020B0604020202020204" pitchFamily="34" charset="0"/>
                <a:hlinkClick r:id="rId2" tooltip="2020"/>
              </a:rPr>
              <a:t>2020</a:t>
            </a:r>
            <a:r>
              <a:rPr lang="vi-VN" b="0" i="0" u="none" strike="noStrike" baseline="0" smtClean="0">
                <a:solidFill>
                  <a:srgbClr val="222222"/>
                </a:solidFill>
                <a:latin typeface="Arial" panose="020B0604020202020204" pitchFamily="34" charset="0"/>
                <a:hlinkClick r:id="rId2" tooltip="2020"/>
              </a:rPr>
              <a:t>.</a:t>
            </a:r>
            <a:r>
              <a:rPr lang="vi-VN" b="0" i="0" u="sng" strike="noStrike" baseline="30000" smtClean="0">
                <a:solidFill>
                  <a:srgbClr val="0B0080"/>
                </a:solidFill>
                <a:latin typeface="Arial" panose="020B0604020202020204" pitchFamily="34" charset="0"/>
                <a:hlinkClick r:id="rId3"/>
              </a:rPr>
              <a:t>[46]</a:t>
            </a:r>
            <a:r>
              <a:rPr lang="vi-VN" b="0" i="0" u="none" strike="noStrike" baseline="0" smtClean="0">
                <a:solidFill>
                  <a:srgbClr val="222222"/>
                </a:solidFill>
                <a:latin typeface="Arial" panose="020B0604020202020204" pitchFamily="34" charset="0"/>
                <a:hlinkClick r:id="rId3"/>
              </a:rPr>
              <a:t> Theo một cuộc khảo sát và nghiên cứu gần đây được thực hiện bởi </a:t>
            </a:r>
            <a:r>
              <a:rPr lang="vi-VN" b="0" i="0" u="sng" strike="noStrike" baseline="0" smtClean="0">
                <a:solidFill>
                  <a:srgbClr val="A55858"/>
                </a:solidFill>
                <a:latin typeface="Arial" panose="020B0604020202020204" pitchFamily="34" charset="0"/>
                <a:hlinkClick r:id="rId6" tooltip="Dự án Internet Pew Research (trang chýa ðýợc viết)"/>
              </a:rPr>
              <a:t>Dự án Internet Pew Research</a:t>
            </a:r>
            <a:r>
              <a:rPr lang="vi-VN" b="0" i="0" u="none" strike="noStrike" baseline="0" smtClean="0">
                <a:solidFill>
                  <a:srgbClr val="222222"/>
                </a:solidFill>
                <a:latin typeface="Arial" panose="020B0604020202020204" pitchFamily="34" charset="0"/>
                <a:hlinkClick r:id="rId6" tooltip="Dự án Internet Pew Research (trang chýa ðýợc viết)"/>
              </a:rPr>
              <a:t>, một phần lớn các chuyên gia công nghệ đã hưởng ứng tham gia sử dụng Internet of Things với 83% đồng ý quan điểm cho rằng Internet / Cloud of Things, nhúng và tính toán đeo (và các hệ thống năng động, tương ứng </a:t>
            </a:r>
            <a:r>
              <a:rPr lang="vi-VN" b="0" i="0" u="sng" strike="noStrike" baseline="30000" smtClean="0">
                <a:solidFill>
                  <a:srgbClr val="0B0080"/>
                </a:solidFill>
                <a:latin typeface="Arial" panose="020B0604020202020204" pitchFamily="34" charset="0"/>
                <a:hlinkClick r:id="rId3"/>
              </a:rPr>
              <a:t>[47]</a:t>
            </a:r>
            <a:r>
              <a:rPr lang="vi-VN" b="0" i="0" u="none" strike="noStrike" baseline="0" smtClean="0">
                <a:solidFill>
                  <a:srgbClr val="222222"/>
                </a:solidFill>
                <a:latin typeface="Arial" panose="020B0604020202020204" pitchFamily="34" charset="0"/>
                <a:hlinkClick r:id="rId3"/>
              </a:rPr>
              <a:t>)sẽ có tác động rộng rãi và mang lại lợi ích đến năm </a:t>
            </a:r>
            <a:r>
              <a:rPr lang="vi-VN" b="0" i="0" u="sng" strike="noStrike" baseline="0" smtClean="0">
                <a:solidFill>
                  <a:srgbClr val="0B0080"/>
                </a:solidFill>
                <a:latin typeface="Arial" panose="020B0604020202020204" pitchFamily="34" charset="0"/>
                <a:hlinkClick r:id="rId7" tooltip="2025"/>
              </a:rPr>
              <a:t>2025</a:t>
            </a:r>
            <a:r>
              <a:rPr lang="vi-VN" b="0" i="0" u="none" strike="noStrike" baseline="0" smtClean="0">
                <a:solidFill>
                  <a:srgbClr val="222222"/>
                </a:solidFill>
                <a:latin typeface="Arial" panose="020B0604020202020204" pitchFamily="34" charset="0"/>
                <a:hlinkClick r:id="rId7" tooltip="2025"/>
              </a:rPr>
              <a:t>.</a:t>
            </a:r>
            <a:r>
              <a:rPr lang="vi-VN" b="0" i="0" u="sng" strike="noStrike" baseline="30000" smtClean="0">
                <a:solidFill>
                  <a:srgbClr val="0B0080"/>
                </a:solidFill>
                <a:latin typeface="Arial" panose="020B0604020202020204" pitchFamily="34" charset="0"/>
                <a:hlinkClick r:id="rId3"/>
              </a:rPr>
              <a:t>[48]</a:t>
            </a:r>
            <a:r>
              <a:rPr lang="vi-VN" b="0" i="0" u="none" strike="noStrike" baseline="0" smtClean="0">
                <a:solidFill>
                  <a:srgbClr val="222222"/>
                </a:solidFill>
                <a:latin typeface="Arial" panose="020B0604020202020204" pitchFamily="34" charset="0"/>
                <a:hlinkClick r:id="rId3"/>
              </a:rPr>
              <a:t> Như vậy, rõ ràng là IoT sẽ bao gồm một số lượng rất lớn các thiết bị được kết nối với Internet</a:t>
            </a:r>
            <a:r>
              <a:rPr lang="vi-VN" b="0" i="0" u="sng" strike="noStrike" baseline="30000" smtClean="0">
                <a:solidFill>
                  <a:srgbClr val="0B0080"/>
                </a:solidFill>
                <a:latin typeface="Arial" panose="020B0604020202020204" pitchFamily="34" charset="0"/>
                <a:hlinkClick r:id="rId3"/>
              </a:rPr>
              <a:t>[49]</a:t>
            </a:r>
            <a:endParaRPr lang="vi-VN" b="0" i="0" u="none" strike="noStrike" baseline="0" smtClean="0">
              <a:solidFill>
                <a:srgbClr val="222222"/>
              </a:solidFill>
              <a:latin typeface="Arial" panose="020B0604020202020204" pitchFamily="34" charset="0"/>
              <a:hlinkClick r:id="rId3"/>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58871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Tích hợp với mạng Internet có nghĩa rằng thiết bị này sẽ sử dụng một địa chỉ IP như là một định danh duy nhất. Tuy nhiên, do sự hạn chế không gian địa chỉ của </a:t>
            </a:r>
            <a:r>
              <a:rPr lang="vi-VN" b="0" i="0" u="sng" strike="noStrike" baseline="0" smtClean="0">
                <a:solidFill>
                  <a:srgbClr val="0B0080"/>
                </a:solidFill>
                <a:latin typeface="Arial" panose="020B0604020202020204" pitchFamily="34" charset="0"/>
                <a:hlinkClick r:id="rId2" tooltip="IPv4"/>
              </a:rPr>
              <a:t>IPv4</a:t>
            </a:r>
            <a:r>
              <a:rPr lang="vi-VN" b="0" i="0" u="none" strike="noStrike" baseline="0" smtClean="0">
                <a:solidFill>
                  <a:srgbClr val="222222"/>
                </a:solidFill>
                <a:latin typeface="Arial" panose="020B0604020202020204" pitchFamily="34" charset="0"/>
                <a:hlinkClick r:id="rId2" tooltip="IPv4"/>
              </a:rPr>
              <a:t> (cho phép 4,3 tỷ địa chỉ duy nhất), các đối tượng trong IOT sẽ phải sử dụng </a:t>
            </a:r>
            <a:r>
              <a:rPr lang="vi-VN" b="0" i="0" u="sng" strike="noStrike" baseline="0" smtClean="0">
                <a:solidFill>
                  <a:srgbClr val="0B0080"/>
                </a:solidFill>
                <a:latin typeface="Arial" panose="020B0604020202020204" pitchFamily="34" charset="0"/>
                <a:hlinkClick r:id="rId3" tooltip="IPv6"/>
              </a:rPr>
              <a:t>IPv6</a:t>
            </a:r>
            <a:r>
              <a:rPr lang="vi-VN" b="0" i="0" u="none" strike="noStrike" baseline="0" smtClean="0">
                <a:solidFill>
                  <a:srgbClr val="222222"/>
                </a:solidFill>
                <a:latin typeface="Arial" panose="020B0604020202020204" pitchFamily="34" charset="0"/>
                <a:hlinkClick r:id="rId3" tooltip="IPv6"/>
              </a:rPr>
              <a:t> để phù hợp với không gian địa chỉ cực kỳ lớn cần thiết </a:t>
            </a:r>
            <a:r>
              <a:rPr lang="vi-VN" b="0" i="0" u="sng" strike="noStrike" baseline="30000" smtClean="0">
                <a:solidFill>
                  <a:srgbClr val="0B0080"/>
                </a:solidFill>
                <a:latin typeface="Arial" panose="020B0604020202020204" pitchFamily="34" charset="0"/>
                <a:hlinkClick r:id="rId4"/>
              </a:rPr>
              <a:t>[50]</a:t>
            </a:r>
            <a:r>
              <a:rPr lang="vi-VN" b="0" i="0" u="none" strike="noStrike" baseline="0" smtClean="0">
                <a:solidFill>
                  <a:srgbClr val="222222"/>
                </a:solidFill>
                <a:latin typeface="Arial" panose="020B0604020202020204" pitchFamily="34" charset="0"/>
                <a:hlinkClick r:id="rId4"/>
              </a:rPr>
              <a:t> </a:t>
            </a:r>
            <a:r>
              <a:rPr lang="vi-VN" b="0" i="0" u="sng" strike="noStrike" baseline="30000" smtClean="0">
                <a:solidFill>
                  <a:srgbClr val="0B0080"/>
                </a:solidFill>
                <a:latin typeface="Arial" panose="020B0604020202020204" pitchFamily="34" charset="0"/>
                <a:hlinkClick r:id="rId4"/>
              </a:rPr>
              <a:t>[51]</a:t>
            </a:r>
            <a:r>
              <a:rPr lang="vi-VN" b="0" i="0" u="none" strike="noStrike" baseline="0" smtClean="0">
                <a:solidFill>
                  <a:srgbClr val="222222"/>
                </a:solidFill>
                <a:latin typeface="Arial" panose="020B0604020202020204" pitchFamily="34" charset="0"/>
                <a:hlinkClick r:id="rId4"/>
              </a:rPr>
              <a:t> </a:t>
            </a:r>
            <a:r>
              <a:rPr lang="vi-VN" b="0" i="0" u="sng" strike="noStrike" baseline="30000" smtClean="0">
                <a:solidFill>
                  <a:srgbClr val="0B0080"/>
                </a:solidFill>
                <a:latin typeface="Arial" panose="020B0604020202020204" pitchFamily="34" charset="0"/>
                <a:hlinkClick r:id="rId4"/>
              </a:rPr>
              <a:t>[52]</a:t>
            </a:r>
            <a:r>
              <a:rPr lang="vi-VN" b="0" i="0" u="none" strike="noStrike" baseline="0" smtClean="0">
                <a:solidFill>
                  <a:srgbClr val="222222"/>
                </a:solidFill>
                <a:latin typeface="Arial" panose="020B0604020202020204" pitchFamily="34" charset="0"/>
                <a:hlinkClick r:id="rId4"/>
              </a:rPr>
              <a:t> </a:t>
            </a:r>
            <a:r>
              <a:rPr lang="vi-VN" b="0" i="0" u="sng" strike="noStrike" baseline="30000" smtClean="0">
                <a:solidFill>
                  <a:srgbClr val="0B0080"/>
                </a:solidFill>
                <a:latin typeface="Arial" panose="020B0604020202020204" pitchFamily="34" charset="0"/>
                <a:hlinkClick r:id="rId4"/>
              </a:rPr>
              <a:t>[53]</a:t>
            </a:r>
            <a:r>
              <a:rPr lang="vi-VN" b="0" i="0" u="none" strike="noStrike" baseline="0" smtClean="0">
                <a:solidFill>
                  <a:srgbClr val="222222"/>
                </a:solidFill>
                <a:latin typeface="Arial" panose="020B0604020202020204" pitchFamily="34" charset="0"/>
                <a:hlinkClick r:id="rId4"/>
              </a:rPr>
              <a:t> </a:t>
            </a:r>
            <a:r>
              <a:rPr lang="vi-VN" b="0" i="0" u="sng" strike="noStrike" baseline="30000" smtClean="0">
                <a:solidFill>
                  <a:srgbClr val="0B0080"/>
                </a:solidFill>
                <a:latin typeface="Arial" panose="020B0604020202020204" pitchFamily="34" charset="0"/>
                <a:hlinkClick r:id="rId4"/>
              </a:rPr>
              <a:t>[54]</a:t>
            </a:r>
            <a:r>
              <a:rPr lang="vi-VN" b="0" i="0" u="none" strike="noStrike" baseline="0" smtClean="0">
                <a:solidFill>
                  <a:srgbClr val="222222"/>
                </a:solidFill>
                <a:latin typeface="Arial" panose="020B0604020202020204" pitchFamily="34" charset="0"/>
                <a:hlinkClick r:id="rId4"/>
              </a:rPr>
              <a:t> Các đối tượng trong IoT sẽ không chỉ có các thiết bị có khả năng cảm nhận xung quanh, mà còn cung cấp khả năng truyền động (ví dụ, củ hoặc khóa điều khiển thông qua Internet)</a:t>
            </a:r>
            <a:r>
              <a:rPr lang="vi-VN" b="0" i="0" u="sng" strike="noStrike" baseline="30000" smtClean="0">
                <a:solidFill>
                  <a:srgbClr val="0B0080"/>
                </a:solidFill>
                <a:latin typeface="Arial" panose="020B0604020202020204" pitchFamily="34" charset="0"/>
                <a:hlinkClick r:id="rId4"/>
              </a:rPr>
              <a:t>[55]</a:t>
            </a:r>
            <a:r>
              <a:rPr lang="vi-VN" b="0" i="0" u="none" strike="noStrike" baseline="0" smtClean="0">
                <a:solidFill>
                  <a:srgbClr val="222222"/>
                </a:solidFill>
                <a:latin typeface="Arial" panose="020B0604020202020204" pitchFamily="34" charset="0"/>
                <a:hlinkClick r:id="rId4"/>
              </a:rPr>
              <a:t>Ở một mức độ lớn, tương lai của Internet of Things sẽ không thể không có sự hỗ trợ của IPv6; và do đó việc áp dụng toàn cầu của IPv6 trong những năm tới sẽ rất quan trọng cho sự phát triển thành công của IOT trong tương lai.</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84565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latin typeface="Times New Roman" panose="02020603050405020304" pitchFamily="18" charset="0"/>
              </a:rPr>
              <a:t>iii. </a:t>
            </a:r>
            <a:r>
              <a:rPr lang="vi-VN" b="0" i="0" u="none" strike="noStrike" baseline="0" smtClean="0">
                <a:solidFill>
                  <a:srgbClr val="222222"/>
                </a:solidFill>
                <a:latin typeface="Arial" panose="020B0604020202020204" pitchFamily="34" charset="0"/>
              </a:rPr>
              <a:t>Tuy nhiên, các ứng dụng của IoT không chỉ giới hạn trong các lĩnh vực này. Trường hợp sử dụng chuyên ngành khác của IoT cũng có thể tồn tại. Một cái nhìn tổng quan về một số lĩnh vực ứng dụng nổi bật nhất được cung cấp ở đây. Dựa trên các miền ứng dụng, sản phẩm IoT có thể chia thành năm loại khác nhau: thiết bị đeo thông minh, </a:t>
            </a:r>
            <a:r>
              <a:rPr lang="vi-VN" b="0" i="0" u="sng" strike="noStrike" baseline="0" smtClean="0">
                <a:solidFill>
                  <a:srgbClr val="0B0080"/>
                </a:solidFill>
                <a:latin typeface="Arial" panose="020B0604020202020204" pitchFamily="34" charset="0"/>
                <a:hlinkClick r:id="rId2" tooltip="Nhà thông minh"/>
              </a:rPr>
              <a:t>nhà thông minh</a:t>
            </a:r>
            <a:r>
              <a:rPr lang="vi-VN" b="0" i="0" u="none" strike="noStrike" baseline="0" smtClean="0">
                <a:solidFill>
                  <a:srgbClr val="222222"/>
                </a:solidFill>
                <a:latin typeface="Arial" panose="020B0604020202020204" pitchFamily="34" charset="0"/>
                <a:hlinkClick r:id="rId2" tooltip="Nhà thông minh"/>
              </a:rPr>
              <a:t>, </a:t>
            </a:r>
            <a:r>
              <a:rPr lang="vi-VN" b="0" i="0" u="sng" strike="noStrike" baseline="0" smtClean="0">
                <a:solidFill>
                  <a:srgbClr val="0B0080"/>
                </a:solidFill>
                <a:latin typeface="Arial" panose="020B0604020202020204" pitchFamily="34" charset="0"/>
                <a:hlinkClick r:id="rId3" tooltip="Thành phố thông minh"/>
              </a:rPr>
              <a:t>thành phố thông minh</a:t>
            </a:r>
            <a:r>
              <a:rPr lang="vi-VN" b="0" i="0" u="none" strike="noStrike" baseline="0" smtClean="0">
                <a:solidFill>
                  <a:srgbClr val="222222"/>
                </a:solidFill>
                <a:latin typeface="Arial" panose="020B0604020202020204" pitchFamily="34" charset="0"/>
                <a:hlinkClick r:id="rId3" tooltip="Thành phố thông minh"/>
              </a:rPr>
              <a:t>, </a:t>
            </a:r>
            <a:r>
              <a:rPr lang="vi-VN" b="0" i="0" u="sng" strike="noStrike" baseline="0" smtClean="0">
                <a:solidFill>
                  <a:srgbClr val="A55858"/>
                </a:solidFill>
                <a:latin typeface="Arial" panose="020B0604020202020204" pitchFamily="34" charset="0"/>
                <a:hlinkClick r:id="rId4" tooltip="Môi trýờng thông minh (trang chýa ðýợc viết)"/>
              </a:rPr>
              <a:t>môi trường thông minh</a:t>
            </a:r>
            <a:r>
              <a:rPr lang="vi-VN" b="0" i="0" u="none" strike="noStrike" baseline="0" smtClean="0">
                <a:solidFill>
                  <a:srgbClr val="222222"/>
                </a:solidFill>
                <a:latin typeface="Arial" panose="020B0604020202020204" pitchFamily="34" charset="0"/>
                <a:hlinkClick r:id="rId4" tooltip="Môi trýờng thông minh (trang chýa ðýợc viết)"/>
              </a:rPr>
              <a:t>, và </a:t>
            </a:r>
            <a:r>
              <a:rPr lang="vi-VN" b="0" i="0" u="sng" strike="noStrike" baseline="0" smtClean="0">
                <a:solidFill>
                  <a:srgbClr val="A55858"/>
                </a:solidFill>
                <a:latin typeface="Arial" panose="020B0604020202020204" pitchFamily="34" charset="0"/>
                <a:hlinkClick r:id="rId5" tooltip="Doanh nghiệp thông minh (trang chýa ðýợc viết)"/>
              </a:rPr>
              <a:t>doanh nghiệp thông minh</a:t>
            </a:r>
            <a:r>
              <a:rPr lang="vi-VN" b="0" i="0" u="none" strike="noStrike" baseline="0" smtClean="0">
                <a:solidFill>
                  <a:srgbClr val="222222"/>
                </a:solidFill>
                <a:latin typeface="Arial" panose="020B0604020202020204" pitchFamily="34" charset="0"/>
                <a:hlinkClick r:id="rId5" tooltip="Doanh nghiệp thông minh (trang chýa ðýợc viết)"/>
              </a:rPr>
              <a:t>. Các sản phẩm và giải pháp IoT trong mỗi thị trường có đặc điểm khác nhau.</a:t>
            </a:r>
            <a:r>
              <a:rPr lang="vi-VN" b="0" i="0" u="sng" strike="noStrike" baseline="30000" smtClean="0">
                <a:solidFill>
                  <a:srgbClr val="0B0080"/>
                </a:solidFill>
                <a:latin typeface="Arial" panose="020B0604020202020204" pitchFamily="34" charset="0"/>
                <a:hlinkClick r:id="rId6"/>
              </a:rPr>
              <a:t>[61]</a:t>
            </a:r>
            <a:endParaRPr lang="vi-VN" b="0" i="0" u="none" strike="noStrike" baseline="0" smtClean="0">
              <a:solidFill>
                <a:srgbClr val="222222"/>
              </a:solidFill>
              <a:latin typeface="Arial" panose="020B0604020202020204" pitchFamily="34" charset="0"/>
              <a:hlinkClick r:id="rId6"/>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24605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IoT có ứng dụng rộng vô cùng, có thể kể ra một số thứ như sau</a:t>
            </a:r>
          </a:p>
        </p:txBody>
      </p:sp>
      <p:sp>
        <p:nvSpPr>
          <p:cNvPr id="3" name="Text Placeholder 2"/>
          <p:cNvSpPr>
            <a:spLocks noGrp="1"/>
          </p:cNvSpPr>
          <p:nvPr>
            <p:ph type="body" idx="1"/>
          </p:nvPr>
        </p:nvSpPr>
        <p:spPr/>
        <p:txBody>
          <a:bodyPr/>
          <a:lstStyle/>
          <a:p>
            <a:pPr marR="0" lvl="1" rtl="0"/>
            <a:r>
              <a:rPr lang="en-US" b="0" i="0" u="none" strike="noStrike" baseline="0" smtClean="0">
                <a:solidFill>
                  <a:srgbClr val="222222"/>
                </a:solidFill>
                <a:latin typeface="Arial" panose="020B0604020202020204" pitchFamily="34" charset="0"/>
              </a:rPr>
              <a:t>2.3.6. Quản lý hạ tầng </a:t>
            </a:r>
          </a:p>
          <a:p>
            <a:pPr marR="0" lvl="1" rtl="0"/>
            <a:r>
              <a:rPr lang="en-US" b="0" i="0" u="none" strike="noStrike" baseline="0" smtClean="0">
                <a:solidFill>
                  <a:srgbClr val="222222"/>
                </a:solidFill>
                <a:latin typeface="Arial" panose="020B0604020202020204" pitchFamily="34" charset="0"/>
              </a:rPr>
              <a:t>2.3.7. Xây dựng và tự động hóa ngôi nhà </a:t>
            </a:r>
          </a:p>
          <a:p>
            <a:pPr marR="0" lvl="1" rtl="0"/>
            <a:r>
              <a:rPr lang="en-US" b="0" i="0" u="none" strike="noStrike" baseline="0" smtClean="0">
                <a:solidFill>
                  <a:srgbClr val="222222"/>
                </a:solidFill>
                <a:latin typeface="Arial" panose="020B0604020202020204" pitchFamily="34" charset="0"/>
              </a:rPr>
              <a:t>2.3.8.Giao thông</a:t>
            </a:r>
          </a:p>
          <a:p>
            <a:pPr marR="0" lvl="0" rtl="0"/>
            <a:r>
              <a:rPr lang="en-US" b="0" i="0" u="none" strike="noStrike" baseline="0" smtClean="0">
                <a:solidFill>
                  <a:srgbClr val="222222"/>
                </a:solidFill>
                <a:latin typeface="Arial" panose="020B0604020202020204" pitchFamily="34" charset="0"/>
              </a:rPr>
              <a:t>4.Tác nhân ngăn sự phát triển </a:t>
            </a:r>
          </a:p>
          <a:p>
            <a:pPr marR="0" lvl="1" rtl="0"/>
            <a:r>
              <a:rPr lang="vi-VN" b="0" i="0" u="none" strike="noStrike" baseline="0" smtClean="0">
                <a:solidFill>
                  <a:srgbClr val="222222"/>
                </a:solidFill>
                <a:latin typeface="Arial" panose="020B0604020202020204" pitchFamily="34" charset="0"/>
              </a:rPr>
              <a:t>4.1.Chưa có một ngôn ngữ chung </a:t>
            </a:r>
          </a:p>
        </p:txBody>
      </p:sp>
    </p:spTree>
    <p:extLst>
      <p:ext uri="{BB962C8B-B14F-4D97-AF65-F5344CB8AC3E}">
        <p14:creationId xmlns:p14="http://schemas.microsoft.com/office/powerpoint/2010/main" val="21295261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 i. Ở mức cơ bản nhất, </a:t>
            </a:r>
            <a:r>
              <a:rPr lang="vi-VN" b="0" i="0" u="sng" strike="noStrike" baseline="0" smtClean="0">
                <a:solidFill>
                  <a:srgbClr val="0B0080"/>
                </a:solidFill>
                <a:latin typeface="Arial" panose="020B0604020202020204" pitchFamily="34" charset="0"/>
                <a:hlinkClick r:id="rId2" tooltip="Internet"/>
              </a:rPr>
              <a:t>Internet</a:t>
            </a:r>
            <a:r>
              <a:rPr lang="vi-VN" b="0" i="0" u="none" strike="noStrike" baseline="0" smtClean="0">
                <a:solidFill>
                  <a:srgbClr val="222222"/>
                </a:solidFill>
                <a:latin typeface="Arial" panose="020B0604020202020204" pitchFamily="34" charset="0"/>
                <a:hlinkClick r:id="rId2" tooltip="Internet"/>
              </a:rPr>
              <a:t> là một mạng dùng để nối thiết bị này với </a:t>
            </a:r>
            <a:r>
              <a:rPr lang="vi-VN" b="0" i="0" u="sng" strike="noStrike" baseline="0" smtClean="0">
                <a:solidFill>
                  <a:srgbClr val="A55858"/>
                </a:solidFill>
                <a:latin typeface="Arial" panose="020B0604020202020204" pitchFamily="34" charset="0"/>
                <a:hlinkClick r:id="rId3" tooltip="Thiết bị (trang chýa ðýợc viết)"/>
              </a:rPr>
              <a:t>thiết bị</a:t>
            </a:r>
            <a:r>
              <a:rPr lang="vi-VN" b="0" i="0" u="none" strike="noStrike" baseline="0" smtClean="0">
                <a:solidFill>
                  <a:srgbClr val="222222"/>
                </a:solidFill>
                <a:latin typeface="Arial" panose="020B0604020202020204" pitchFamily="34" charset="0"/>
                <a:hlinkClick r:id="rId3" tooltip="Thiết bị (trang chýa ðýợc viết)"/>
              </a:rPr>
              <a:t> khác. Nếu chỉ riêng có </a:t>
            </a:r>
            <a:r>
              <a:rPr lang="vi-VN" b="0" i="0" u="sng" strike="noStrike" baseline="0" smtClean="0">
                <a:solidFill>
                  <a:srgbClr val="A55858"/>
                </a:solidFill>
                <a:latin typeface="Arial" panose="020B0604020202020204" pitchFamily="34" charset="0"/>
                <a:hlinkClick r:id="rId4" tooltip="Kết nối (trang chýa ðýợc viết)"/>
              </a:rPr>
              <a:t>kết nối</a:t>
            </a:r>
            <a:r>
              <a:rPr lang="vi-VN" b="0" i="0" u="none" strike="noStrike" baseline="0" smtClean="0">
                <a:solidFill>
                  <a:srgbClr val="222222"/>
                </a:solidFill>
                <a:latin typeface="Arial" panose="020B0604020202020204" pitchFamily="34" charset="0"/>
                <a:hlinkClick r:id="rId4" tooltip="Kết nối (trang chýa ðýợc viết)"/>
              </a:rPr>
              <a:t> không thôi thì không có gì đảm bảo rằng các thiết bị biết cách nói chuyện nói nhau. Cũng giống như là bạn có thể đi từ Việt Nam đến Mỹ, nhưng không đảm bảo rằng bạn có thể nói chuyện với người Mỹ.</a:t>
            </a:r>
            <a:r>
              <a:rPr lang="vi-VN" b="0" i="0" u="sng" strike="noStrike" baseline="30000" smtClean="0">
                <a:solidFill>
                  <a:srgbClr val="0B0080"/>
                </a:solidFill>
                <a:latin typeface="Arial" panose="020B0604020202020204" pitchFamily="34" charset="0"/>
                <a:hlinkClick r:id="rId5"/>
              </a:rPr>
              <a:t>[17]</a:t>
            </a:r>
            <a:endParaRPr lang="vi-VN" b="0" i="0" u="none" strike="noStrike" baseline="0" smtClean="0">
              <a:solidFill>
                <a:srgbClr val="222222"/>
              </a:solidFill>
              <a:latin typeface="Arial" panose="020B0604020202020204" pitchFamily="34" charset="0"/>
              <a:hlinkClick r:id="rId5"/>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09063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222222"/>
                </a:solidFill>
                <a:latin typeface="Arial" panose="020B0604020202020204" pitchFamily="34" charset="0"/>
              </a:rPr>
              <a:t>ii. Để các thiết bị có thể giao tiếp với nhau, chúng sẽ cần một hoặc nhiều </a:t>
            </a:r>
            <a:r>
              <a:rPr lang="en-US" b="0" i="0" u="sng" strike="noStrike" baseline="0" smtClean="0">
                <a:solidFill>
                  <a:srgbClr val="0B0080"/>
                </a:solidFill>
                <a:latin typeface="Arial" panose="020B0604020202020204" pitchFamily="34" charset="0"/>
                <a:hlinkClick r:id="rId2" tooltip="Giao thức"/>
              </a:rPr>
              <a:t>giao thức</a:t>
            </a:r>
            <a:r>
              <a:rPr lang="en-US" b="0" i="0" u="none" strike="noStrike" baseline="0" smtClean="0">
                <a:solidFill>
                  <a:srgbClr val="222222"/>
                </a:solidFill>
                <a:latin typeface="Arial" panose="020B0604020202020204" pitchFamily="34" charset="0"/>
                <a:hlinkClick r:id="rId2" tooltip="Giao thức"/>
              </a:rPr>
              <a:t> (</a:t>
            </a:r>
            <a:r>
              <a:rPr lang="en-US" b="0" i="0" u="sng" strike="noStrike" baseline="0" smtClean="0">
                <a:solidFill>
                  <a:srgbClr val="A55858"/>
                </a:solidFill>
                <a:latin typeface="Arial" panose="020B0604020202020204" pitchFamily="34" charset="0"/>
                <a:hlinkClick r:id="rId3" tooltip="Protocols (trang chýa ðýợc viết)"/>
              </a:rPr>
              <a:t>protocols</a:t>
            </a:r>
            <a:r>
              <a:rPr lang="en-US" b="0" i="0" u="none" strike="noStrike" baseline="0" smtClean="0">
                <a:solidFill>
                  <a:srgbClr val="222222"/>
                </a:solidFill>
                <a:latin typeface="Arial" panose="020B0604020202020204" pitchFamily="34" charset="0"/>
                <a:hlinkClick r:id="rId3" tooltip="Protocols (trang chýa ðýợc viết)"/>
              </a:rPr>
              <a:t>), có thể xem là một thứ </a:t>
            </a:r>
            <a:r>
              <a:rPr lang="en-US" b="0" i="0" u="sng" strike="noStrike" baseline="0" smtClean="0">
                <a:solidFill>
                  <a:srgbClr val="0B0080"/>
                </a:solidFill>
                <a:latin typeface="Arial" panose="020B0604020202020204" pitchFamily="34" charset="0"/>
                <a:hlinkClick r:id="rId4" tooltip="Ngôn ngữ"/>
              </a:rPr>
              <a:t>ngôn ngữ</a:t>
            </a:r>
            <a:r>
              <a:rPr lang="en-US" b="0" i="0" u="none" strike="noStrike" baseline="0" smtClean="0">
                <a:solidFill>
                  <a:srgbClr val="222222"/>
                </a:solidFill>
                <a:latin typeface="Arial" panose="020B0604020202020204" pitchFamily="34" charset="0"/>
                <a:hlinkClick r:id="rId4" tooltip="Ngôn ngữ"/>
              </a:rPr>
              <a:t> chuyên biệt để giải quyết một tác vụ nào đó. Chắc chắn bạn đã ít nhiều sử dụng một trong những </a:t>
            </a:r>
            <a:r>
              <a:rPr lang="en-US" b="0" i="0" u="sng" strike="noStrike" baseline="0" smtClean="0">
                <a:solidFill>
                  <a:srgbClr val="0B0080"/>
                </a:solidFill>
                <a:latin typeface="Arial" panose="020B0604020202020204" pitchFamily="34" charset="0"/>
                <a:hlinkClick r:id="rId2" tooltip="Giao thức"/>
              </a:rPr>
              <a:t>giao thức</a:t>
            </a:r>
            <a:r>
              <a:rPr lang="en-US" b="0" i="0" u="none" strike="noStrike" baseline="0" smtClean="0">
                <a:solidFill>
                  <a:srgbClr val="222222"/>
                </a:solidFill>
                <a:latin typeface="Arial" panose="020B0604020202020204" pitchFamily="34" charset="0"/>
                <a:hlinkClick r:id="rId2" tooltip="Giao thức"/>
              </a:rPr>
              <a:t> phổ biến nhất thế giới, đó là </a:t>
            </a:r>
            <a:r>
              <a:rPr lang="en-US" b="0" i="0" u="sng" strike="noStrike" baseline="0" smtClean="0">
                <a:solidFill>
                  <a:srgbClr val="0B0080"/>
                </a:solidFill>
                <a:latin typeface="Arial" panose="020B0604020202020204" pitchFamily="34" charset="0"/>
                <a:hlinkClick r:id="rId5" tooltip="HyperText Transfer Protocol"/>
              </a:rPr>
              <a:t>HyperText Transfer Protocol</a:t>
            </a:r>
            <a:r>
              <a:rPr lang="en-US" b="0" i="0" u="none" strike="noStrike" baseline="0" smtClean="0">
                <a:solidFill>
                  <a:srgbClr val="222222"/>
                </a:solidFill>
                <a:latin typeface="Arial" panose="020B0604020202020204" pitchFamily="34" charset="0"/>
                <a:hlinkClick r:id="rId5" tooltip="HyperText Transfer Protocol"/>
              </a:rPr>
              <a:t> (</a:t>
            </a:r>
            <a:r>
              <a:rPr lang="en-US" b="0" i="0" u="sng" strike="noStrike" baseline="0" smtClean="0">
                <a:solidFill>
                  <a:srgbClr val="0B0080"/>
                </a:solidFill>
                <a:latin typeface="Arial" panose="020B0604020202020204" pitchFamily="34" charset="0"/>
                <a:hlinkClick r:id="rId6" tooltip="HTTP"/>
              </a:rPr>
              <a:t>HTTP</a:t>
            </a:r>
            <a:r>
              <a:rPr lang="en-US" b="0" i="0" u="none" strike="noStrike" baseline="0" smtClean="0">
                <a:solidFill>
                  <a:srgbClr val="222222"/>
                </a:solidFill>
                <a:latin typeface="Arial" panose="020B0604020202020204" pitchFamily="34" charset="0"/>
                <a:hlinkClick r:id="rId6" tooltip="HTTP"/>
              </a:rPr>
              <a:t>) để tải web. Ngoài ra chúng ta còn có </a:t>
            </a:r>
            <a:r>
              <a:rPr lang="en-US" b="0" i="0" u="sng" strike="noStrike" baseline="0" smtClean="0">
                <a:solidFill>
                  <a:srgbClr val="0B0080"/>
                </a:solidFill>
                <a:latin typeface="Arial" panose="020B0604020202020204" pitchFamily="34" charset="0"/>
                <a:hlinkClick r:id="rId7" tooltip="SMTP"/>
              </a:rPr>
              <a:t>SMTP</a:t>
            </a:r>
            <a:r>
              <a:rPr lang="en-US" b="0" i="0" u="none" strike="noStrike" baseline="0" smtClean="0">
                <a:solidFill>
                  <a:srgbClr val="222222"/>
                </a:solidFill>
                <a:latin typeface="Arial" panose="020B0604020202020204" pitchFamily="34" charset="0"/>
                <a:hlinkClick r:id="rId7" tooltip="SMTP"/>
              </a:rPr>
              <a:t>, </a:t>
            </a:r>
            <a:r>
              <a:rPr lang="en-US" b="0" i="0" u="sng" strike="noStrike" baseline="0" smtClean="0">
                <a:solidFill>
                  <a:srgbClr val="0B0080"/>
                </a:solidFill>
                <a:latin typeface="Arial" panose="020B0604020202020204" pitchFamily="34" charset="0"/>
                <a:hlinkClick r:id="rId8" tooltip="POP"/>
              </a:rPr>
              <a:t>POP</a:t>
            </a:r>
            <a:r>
              <a:rPr lang="en-US" b="0" i="0" u="none" strike="noStrike" baseline="0" smtClean="0">
                <a:solidFill>
                  <a:srgbClr val="222222"/>
                </a:solidFill>
                <a:latin typeface="Arial" panose="020B0604020202020204" pitchFamily="34" charset="0"/>
                <a:hlinkClick r:id="rId8" tooltip="POP"/>
              </a:rPr>
              <a:t>, </a:t>
            </a:r>
            <a:r>
              <a:rPr lang="en-US" b="0" i="0" u="sng" strike="noStrike" baseline="0" smtClean="0">
                <a:solidFill>
                  <a:srgbClr val="0B0080"/>
                </a:solidFill>
                <a:latin typeface="Arial" panose="020B0604020202020204" pitchFamily="34" charset="0"/>
                <a:hlinkClick r:id="rId9" tooltip="IMAP"/>
              </a:rPr>
              <a:t>IMAP</a:t>
            </a:r>
            <a:r>
              <a:rPr lang="en-US" b="0" i="0" u="none" strike="noStrike" baseline="0" smtClean="0">
                <a:solidFill>
                  <a:srgbClr val="222222"/>
                </a:solidFill>
                <a:latin typeface="Arial" panose="020B0604020202020204" pitchFamily="34" charset="0"/>
                <a:hlinkClick r:id="rId9" tooltip="IMAP"/>
              </a:rPr>
              <a:t>dành cho </a:t>
            </a:r>
            <a:r>
              <a:rPr lang="en-US" b="0" i="0" u="sng" strike="noStrike" baseline="0" smtClean="0">
                <a:solidFill>
                  <a:srgbClr val="0B0080"/>
                </a:solidFill>
                <a:latin typeface="Arial" panose="020B0604020202020204" pitchFamily="34" charset="0"/>
                <a:hlinkClick r:id="rId10" tooltip="Email"/>
              </a:rPr>
              <a:t>email</a:t>
            </a:r>
            <a:r>
              <a:rPr lang="en-US" b="0" i="0" u="none" strike="noStrike" baseline="0" smtClean="0">
                <a:solidFill>
                  <a:srgbClr val="222222"/>
                </a:solidFill>
                <a:latin typeface="Arial" panose="020B0604020202020204" pitchFamily="34" charset="0"/>
                <a:hlinkClick r:id="rId10" tooltip="Email"/>
              </a:rPr>
              <a:t>, </a:t>
            </a:r>
            <a:r>
              <a:rPr lang="en-US" b="0" i="0" u="sng" strike="noStrike" baseline="0" smtClean="0">
                <a:solidFill>
                  <a:srgbClr val="0B0080"/>
                </a:solidFill>
                <a:latin typeface="Arial" panose="020B0604020202020204" pitchFamily="34" charset="0"/>
                <a:hlinkClick r:id="rId11" tooltip="FTP"/>
              </a:rPr>
              <a:t>FTP</a:t>
            </a:r>
            <a:r>
              <a:rPr lang="en-US" b="0" i="0" u="none" strike="noStrike" baseline="0" smtClean="0">
                <a:solidFill>
                  <a:srgbClr val="222222"/>
                </a:solidFill>
                <a:latin typeface="Arial" panose="020B0604020202020204" pitchFamily="34" charset="0"/>
                <a:hlinkClick r:id="rId11" tooltip="FTP"/>
              </a:rPr>
              <a:t> dùng để trao đổi file</a:t>
            </a:r>
            <a:r>
              <a:rPr lang="en-US" b="0" i="0" u="sng" strike="noStrike" baseline="30000" smtClean="0">
                <a:solidFill>
                  <a:srgbClr val="0B0080"/>
                </a:solidFill>
                <a:latin typeface="Arial" panose="020B0604020202020204" pitchFamily="34" charset="0"/>
                <a:hlinkClick r:id="rId12"/>
              </a:rPr>
              <a:t>[17]</a:t>
            </a:r>
            <a:endParaRPr lang="en-US" b="0" i="0" u="none" strike="noStrike" baseline="0" smtClean="0">
              <a:solidFill>
                <a:srgbClr val="222222"/>
              </a:solidFill>
              <a:latin typeface="Arial" panose="020B0604020202020204" pitchFamily="34" charset="0"/>
              <a:hlinkClick r:id="rId12"/>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34479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Những </a:t>
            </a:r>
            <a:r>
              <a:rPr lang="vi-VN" b="0" i="0" u="sng" strike="noStrike" baseline="0" smtClean="0">
                <a:solidFill>
                  <a:srgbClr val="0B0080"/>
                </a:solidFill>
                <a:latin typeface="Arial" panose="020B0604020202020204" pitchFamily="34" charset="0"/>
                <a:hlinkClick r:id="rId2" tooltip="Giao thức"/>
              </a:rPr>
              <a:t>giao thức</a:t>
            </a:r>
            <a:r>
              <a:rPr lang="vi-VN" b="0" i="0" u="none" strike="noStrike" baseline="0" smtClean="0">
                <a:solidFill>
                  <a:srgbClr val="222222"/>
                </a:solidFill>
                <a:latin typeface="Arial" panose="020B0604020202020204" pitchFamily="34" charset="0"/>
                <a:hlinkClick r:id="rId2" tooltip="Giao thức"/>
              </a:rPr>
              <a:t> như thế này hoạt động ổn bởi các máy chủ </a:t>
            </a:r>
            <a:r>
              <a:rPr lang="vi-VN" b="0" i="0" u="sng" strike="noStrike" baseline="0" smtClean="0">
                <a:solidFill>
                  <a:srgbClr val="0B0080"/>
                </a:solidFill>
                <a:latin typeface="Arial" panose="020B0604020202020204" pitchFamily="34" charset="0"/>
                <a:hlinkClick r:id="rId3" tooltip="Web"/>
              </a:rPr>
              <a:t>web</a:t>
            </a:r>
            <a:r>
              <a:rPr lang="vi-VN" b="0" i="0" u="none" strike="noStrike" baseline="0" smtClean="0">
                <a:solidFill>
                  <a:srgbClr val="222222"/>
                </a:solidFill>
                <a:latin typeface="Arial" panose="020B0604020202020204" pitchFamily="34" charset="0"/>
                <a:hlinkClick r:id="rId3" tooltip="Web"/>
              </a:rPr>
              <a:t>, </a:t>
            </a:r>
            <a:r>
              <a:rPr lang="vi-VN" b="0" i="0" u="sng" strike="noStrike" baseline="0" smtClean="0">
                <a:solidFill>
                  <a:srgbClr val="A55858"/>
                </a:solidFill>
                <a:latin typeface="Arial" panose="020B0604020202020204" pitchFamily="34" charset="0"/>
                <a:hlinkClick r:id="rId4" tooltip="Mail (trang chýa ðýợc viết)"/>
              </a:rPr>
              <a:t>mail</a:t>
            </a:r>
            <a:r>
              <a:rPr lang="vi-VN" b="0" i="0" u="none" strike="noStrike" baseline="0" smtClean="0">
                <a:solidFill>
                  <a:srgbClr val="222222"/>
                </a:solidFill>
                <a:latin typeface="Arial" panose="020B0604020202020204" pitchFamily="34" charset="0"/>
                <a:hlinkClick r:id="rId4" tooltip="Mail (trang chýa ðýợc viết)"/>
              </a:rPr>
              <a:t> và </a:t>
            </a:r>
            <a:r>
              <a:rPr lang="vi-VN" b="0" i="0" u="sng" strike="noStrike" baseline="0" smtClean="0">
                <a:solidFill>
                  <a:srgbClr val="0B0080"/>
                </a:solidFill>
                <a:latin typeface="Arial" panose="020B0604020202020204" pitchFamily="34" charset="0"/>
                <a:hlinkClick r:id="rId5" tooltip="FTP"/>
              </a:rPr>
              <a:t>FTP</a:t>
            </a:r>
            <a:r>
              <a:rPr lang="vi-VN" b="0" i="0" u="none" strike="noStrike" baseline="0" smtClean="0">
                <a:solidFill>
                  <a:srgbClr val="222222"/>
                </a:solidFill>
                <a:latin typeface="Arial" panose="020B0604020202020204" pitchFamily="34" charset="0"/>
                <a:hlinkClick r:id="rId5" tooltip="FTP"/>
              </a:rPr>
              <a:t> thường không phải nói với nhau nhiều, khi cần, một phần mềm biên dịch đơn giản sẽ đứng ra làm trung gian để hai bên hiểu nhau. Còn với các thiết bị IoT, chúng phải đảm đương rất nhiều thứ, phải nói chuyện với nhiều loại </a:t>
            </a:r>
            <a:r>
              <a:rPr lang="vi-VN" b="0" i="0" u="sng" strike="noStrike" baseline="0" smtClean="0">
                <a:solidFill>
                  <a:srgbClr val="0B0080"/>
                </a:solidFill>
                <a:latin typeface="Arial" panose="020B0604020202020204" pitchFamily="34" charset="0"/>
                <a:hlinkClick r:id="rId6" tooltip="Máy móc"/>
              </a:rPr>
              <a:t>máy móc</a:t>
            </a:r>
            <a:r>
              <a:rPr lang="vi-VN" b="0" i="0" u="none" strike="noStrike" baseline="0" smtClean="0">
                <a:solidFill>
                  <a:srgbClr val="222222"/>
                </a:solidFill>
                <a:latin typeface="Arial" panose="020B0604020202020204" pitchFamily="34" charset="0"/>
                <a:hlinkClick r:id="rId6" tooltip="Máy móc"/>
              </a:rPr>
              <a:t> thiết bị khác nhau. Đáng tiếc rằng hiện người ta chưa có nhiều sự đồng thuận về các giao thức để IoT </a:t>
            </a:r>
            <a:r>
              <a:rPr lang="vi-VN" b="0" i="0" u="sng" strike="noStrike" baseline="0" smtClean="0">
                <a:solidFill>
                  <a:srgbClr val="0B0080"/>
                </a:solidFill>
                <a:latin typeface="Arial" panose="020B0604020202020204" pitchFamily="34" charset="0"/>
                <a:hlinkClick r:id="rId7" tooltip="Dữ liệu"/>
              </a:rPr>
              <a:t>trao đổi dữ liệu</a:t>
            </a:r>
            <a:r>
              <a:rPr lang="vi-VN" b="0" i="0" u="none" strike="noStrike" baseline="0" smtClean="0">
                <a:solidFill>
                  <a:srgbClr val="222222"/>
                </a:solidFill>
                <a:latin typeface="Arial" panose="020B0604020202020204" pitchFamily="34" charset="0"/>
                <a:hlinkClick r:id="rId7" tooltip="Dữ liệu"/>
              </a:rPr>
              <a:t>. Nói cách khác, tình huống này gọi là "</a:t>
            </a:r>
            <a:r>
              <a:rPr lang="vi-VN" b="0" i="0" u="sng" strike="noStrike" baseline="0" smtClean="0">
                <a:solidFill>
                  <a:srgbClr val="0B0080"/>
                </a:solidFill>
                <a:latin typeface="Arial" panose="020B0604020202020204" pitchFamily="34" charset="0"/>
                <a:hlinkClick r:id="rId8" tooltip="Giao tiếp"/>
              </a:rPr>
              <a:t>giao tiếp thất bại</a:t>
            </a:r>
            <a:r>
              <a:rPr lang="vi-VN" b="0" i="0" u="none" strike="noStrike" baseline="0" smtClean="0">
                <a:solidFill>
                  <a:srgbClr val="222222"/>
                </a:solidFill>
                <a:latin typeface="Arial" panose="020B0604020202020204" pitchFamily="34" charset="0"/>
                <a:hlinkClick r:id="rId8" tooltip="Giao tiếp"/>
              </a:rPr>
              <a:t>", một bên nói nhưng bên kia không thể nghe.</a:t>
            </a:r>
          </a:p>
        </p:txBody>
      </p:sp>
      <p:sp>
        <p:nvSpPr>
          <p:cNvPr id="3" name="Text Placeholder 2"/>
          <p:cNvSpPr>
            <a:spLocks noGrp="1"/>
          </p:cNvSpPr>
          <p:nvPr>
            <p:ph type="body" idx="1"/>
          </p:nvPr>
        </p:nvSpPr>
        <p:spPr/>
        <p:txBody>
          <a:bodyPr/>
          <a:lstStyle/>
          <a:p>
            <a:pPr marR="0" lvl="1" rtl="0"/>
            <a:r>
              <a:rPr lang="en-US" b="0" i="0" u="none" strike="noStrike" baseline="0" smtClean="0">
                <a:solidFill>
                  <a:srgbClr val="222222"/>
                </a:solidFill>
                <a:latin typeface="Arial" panose="020B0604020202020204" pitchFamily="34" charset="0"/>
              </a:rPr>
              <a:t>4.2.Hàng rào subnetwork</a:t>
            </a:r>
          </a:p>
        </p:txBody>
      </p:sp>
    </p:spTree>
    <p:extLst>
      <p:ext uri="{BB962C8B-B14F-4D97-AF65-F5344CB8AC3E}">
        <p14:creationId xmlns:p14="http://schemas.microsoft.com/office/powerpoint/2010/main" val="279405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solidFill>
                  <a:srgbClr val="000000"/>
                </a:solidFill>
                <a:latin typeface="Verdana" panose="020B0604030504040204" pitchFamily="34" charset="0"/>
              </a:rPr>
              <a:t>III. Công nghiệp 4.0 ở việt nam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99103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i. Như đã nói ở trên, thay vì </a:t>
            </a:r>
            <a:r>
              <a:rPr lang="vi-VN" b="0" i="0" u="sng" strike="noStrike" baseline="0" smtClean="0">
                <a:solidFill>
                  <a:srgbClr val="0B0080"/>
                </a:solidFill>
                <a:latin typeface="Arial" panose="020B0604020202020204" pitchFamily="34" charset="0"/>
                <a:hlinkClick r:id="rId2" tooltip="Giao tiếp"/>
              </a:rPr>
              <a:t>giao tiếp</a:t>
            </a:r>
            <a:r>
              <a:rPr lang="vi-VN" b="0" i="0" u="none" strike="noStrike" baseline="0" smtClean="0">
                <a:solidFill>
                  <a:srgbClr val="222222"/>
                </a:solidFill>
                <a:latin typeface="Arial" panose="020B0604020202020204" pitchFamily="34" charset="0"/>
                <a:hlinkClick r:id="rId2" tooltip="Giao tiếp"/>
              </a:rPr>
              <a:t> trực tiếp với nhau, các thiết bị IoT hiện nay chủ yếu </a:t>
            </a:r>
            <a:r>
              <a:rPr lang="vi-VN" b="0" i="0" u="sng" strike="noStrike" baseline="0" smtClean="0">
                <a:solidFill>
                  <a:srgbClr val="0B0080"/>
                </a:solidFill>
                <a:latin typeface="Arial" panose="020B0604020202020204" pitchFamily="34" charset="0"/>
                <a:hlinkClick r:id="rId3" tooltip="Kết nối các hệ thống mở"/>
              </a:rPr>
              <a:t>kết nối</a:t>
            </a:r>
            <a:r>
              <a:rPr lang="vi-VN" b="0" i="0" u="none" strike="noStrike" baseline="0" smtClean="0">
                <a:solidFill>
                  <a:srgbClr val="222222"/>
                </a:solidFill>
                <a:latin typeface="Arial" panose="020B0604020202020204" pitchFamily="34" charset="0"/>
                <a:hlinkClick r:id="rId3" tooltip="Kết nối các hệ thống mở"/>
              </a:rPr>
              <a:t> đến một máy chủ trung tâm do hãng sản xuất một nhà </a:t>
            </a:r>
            <a:r>
              <a:rPr lang="vi-VN" b="0" i="0" u="sng" strike="noStrike" baseline="0" smtClean="0">
                <a:solidFill>
                  <a:srgbClr val="0B0080"/>
                </a:solidFill>
                <a:latin typeface="Arial" panose="020B0604020202020204" pitchFamily="34" charset="0"/>
                <a:hlinkClick r:id="rId4" tooltip="Phát triển"/>
              </a:rPr>
              <a:t>phát triển</a:t>
            </a:r>
            <a:r>
              <a:rPr lang="vi-VN" b="0" i="0" u="none" strike="noStrike" baseline="0" smtClean="0">
                <a:solidFill>
                  <a:srgbClr val="222222"/>
                </a:solidFill>
                <a:latin typeface="Arial" panose="020B0604020202020204" pitchFamily="34" charset="0"/>
                <a:hlinkClick r:id="rId4" tooltip="Phát triển"/>
              </a:rPr>
              <a:t> nào đó quản lý. Cách này cũng vẫn ổn thôi, những thiết bị vẫn hoàn toàn nói chuyện được với nhau thông qua chức năng </a:t>
            </a:r>
            <a:r>
              <a:rPr lang="vi-VN" b="0" i="0" u="sng" strike="noStrike" baseline="0" smtClean="0">
                <a:solidFill>
                  <a:srgbClr val="0B0080"/>
                </a:solidFill>
                <a:latin typeface="Arial" panose="020B0604020202020204" pitchFamily="34" charset="0"/>
                <a:hlinkClick r:id="rId5" tooltip="Phiên dịch"/>
              </a:rPr>
              <a:t>phiên dịch</a:t>
            </a:r>
            <a:r>
              <a:rPr lang="vi-VN" b="0" i="0" u="none" strike="noStrike" baseline="0" smtClean="0">
                <a:solidFill>
                  <a:srgbClr val="222222"/>
                </a:solidFill>
                <a:latin typeface="Arial" panose="020B0604020202020204" pitchFamily="34" charset="0"/>
                <a:hlinkClick r:id="rId5" tooltip="Phiên dịch"/>
              </a:rPr>
              <a:t> của máy chủ rồi. Thế nhưng mọi chuyện không đơn giản như thế, cứ mỗi một mạng lưới như thế tạo thành một </a:t>
            </a:r>
            <a:r>
              <a:rPr lang="vi-VN" b="0" i="0" u="sng" strike="noStrike" baseline="0" smtClean="0">
                <a:solidFill>
                  <a:srgbClr val="A55858"/>
                </a:solidFill>
                <a:latin typeface="Arial" panose="020B0604020202020204" pitchFamily="34" charset="0"/>
                <a:hlinkClick r:id="rId6" tooltip="Subnetwork (trang chýa ðýợc viết)"/>
              </a:rPr>
              <a:t>subnetwork</a:t>
            </a:r>
            <a:r>
              <a:rPr lang="vi-VN" b="0" i="0" u="none" strike="noStrike" baseline="0" smtClean="0">
                <a:solidFill>
                  <a:srgbClr val="222222"/>
                </a:solidFill>
                <a:latin typeface="Arial" panose="020B0604020202020204" pitchFamily="34" charset="0"/>
                <a:hlinkClick r:id="rId6" tooltip="Subnetwork (trang chýa ðýợc viết)"/>
              </a:rPr>
              <a:t> riêng, và buồn thay các máy móc nằm trong </a:t>
            </a:r>
            <a:r>
              <a:rPr lang="vi-VN" b="0" i="0" u="sng" strike="noStrike" baseline="0" smtClean="0">
                <a:solidFill>
                  <a:srgbClr val="A55858"/>
                </a:solidFill>
                <a:latin typeface="Arial" panose="020B0604020202020204" pitchFamily="34" charset="0"/>
                <a:hlinkClick r:id="rId6" tooltip="Subnetwork (trang chýa ðýợc viết)"/>
              </a:rPr>
              <a:t>subnetwork</a:t>
            </a:r>
            <a:r>
              <a:rPr lang="vi-VN" b="0" i="0" u="none" strike="noStrike" baseline="0" smtClean="0">
                <a:solidFill>
                  <a:srgbClr val="222222"/>
                </a:solidFill>
                <a:latin typeface="Arial" panose="020B0604020202020204" pitchFamily="34" charset="0"/>
                <a:hlinkClick r:id="rId6" tooltip="Subnetwork (trang chýa ðýợc viết)"/>
              </a:rPr>
              <a:t> này không thể giao tiếp tốt với </a:t>
            </a:r>
            <a:r>
              <a:rPr lang="vi-VN" b="0" i="0" u="sng" strike="noStrike" baseline="0" smtClean="0">
                <a:solidFill>
                  <a:srgbClr val="A55858"/>
                </a:solidFill>
                <a:latin typeface="Arial" panose="020B0604020202020204" pitchFamily="34" charset="0"/>
                <a:hlinkClick r:id="rId6" tooltip="Subnetwork (trang chýa ðýợc viết)"/>
              </a:rPr>
              <a:t>subnetwork</a:t>
            </a:r>
            <a:r>
              <a:rPr lang="vi-VN" b="0" i="0" u="none" strike="noStrike" baseline="0" smtClean="0">
                <a:solidFill>
                  <a:srgbClr val="222222"/>
                </a:solidFill>
                <a:latin typeface="Arial" panose="020B0604020202020204" pitchFamily="34" charset="0"/>
                <a:hlinkClick r:id="rId6" tooltip="Subnetwork (trang chýa ðýợc viết)"/>
              </a:rPr>
              <a:t> khác.</a:t>
            </a:r>
            <a:r>
              <a:rPr lang="vi-VN" b="0" i="0" u="sng" strike="noStrike" baseline="30000" smtClean="0">
                <a:solidFill>
                  <a:srgbClr val="0B0080"/>
                </a:solidFill>
                <a:latin typeface="Arial" panose="020B0604020202020204" pitchFamily="34" charset="0"/>
                <a:hlinkClick r:id="rId7"/>
              </a:rPr>
              <a:t>[17]</a:t>
            </a:r>
            <a:endParaRPr lang="vi-VN" b="0" i="0" u="none" strike="noStrike" baseline="0" smtClean="0">
              <a:solidFill>
                <a:srgbClr val="222222"/>
              </a:solidFill>
              <a:latin typeface="Arial" panose="020B0604020202020204" pitchFamily="34" charset="0"/>
              <a:hlinkClick r:id="rId7"/>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03099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ii. Lấy ví dụ như xe </a:t>
            </a:r>
            <a:r>
              <a:rPr lang="vi-VN" b="0" i="0" u="sng" strike="noStrike" baseline="0" smtClean="0">
                <a:solidFill>
                  <a:srgbClr val="0B0080"/>
                </a:solidFill>
                <a:latin typeface="Arial" panose="020B0604020202020204" pitchFamily="34" charset="0"/>
                <a:hlinkClick r:id="rId2" tooltip="Ô tô"/>
              </a:rPr>
              <a:t>ô tô</a:t>
            </a:r>
            <a:r>
              <a:rPr lang="vi-VN" b="0" i="0" u="none" strike="noStrike" baseline="0" smtClean="0">
                <a:solidFill>
                  <a:srgbClr val="222222"/>
                </a:solidFill>
                <a:latin typeface="Arial" panose="020B0604020202020204" pitchFamily="34" charset="0"/>
                <a:hlinkClick r:id="rId2" tooltip="Ô tô"/>
              </a:rPr>
              <a:t> chẳng hạn. Một chiếc </a:t>
            </a:r>
            <a:r>
              <a:rPr lang="vi-VN" b="0" i="0" u="sng" strike="noStrike" baseline="0" smtClean="0">
                <a:solidFill>
                  <a:srgbClr val="A55858"/>
                </a:solidFill>
                <a:latin typeface="Arial" panose="020B0604020202020204" pitchFamily="34" charset="0"/>
                <a:hlinkClick r:id="rId3" tooltip="Ford Focus (trang chýa ðýợc viết)"/>
              </a:rPr>
              <a:t>Ford Focus</a:t>
            </a:r>
            <a:r>
              <a:rPr lang="vi-VN" b="0" i="0" u="none" strike="noStrike" baseline="0" smtClean="0">
                <a:solidFill>
                  <a:srgbClr val="222222"/>
                </a:solidFill>
                <a:latin typeface="Arial" panose="020B0604020202020204" pitchFamily="34" charset="0"/>
                <a:hlinkClick r:id="rId3" tooltip="Ford Focus (trang chýa ðýợc viết)"/>
              </a:rPr>
              <a:t> có thể giao tiếp cực kì tốt đến các dịch vụ và trung tâm dữ liệu của </a:t>
            </a:r>
            <a:r>
              <a:rPr lang="vi-VN" b="0" i="0" u="sng" strike="noStrike" baseline="0" smtClean="0">
                <a:solidFill>
                  <a:srgbClr val="0B0080"/>
                </a:solidFill>
                <a:latin typeface="Arial" panose="020B0604020202020204" pitchFamily="34" charset="0"/>
                <a:hlinkClick r:id="rId4" tooltip="Ford"/>
              </a:rPr>
              <a:t>Ford</a:t>
            </a:r>
            <a:r>
              <a:rPr lang="vi-VN" b="0" i="0" u="none" strike="noStrike" baseline="0" smtClean="0">
                <a:solidFill>
                  <a:srgbClr val="222222"/>
                </a:solidFill>
                <a:latin typeface="Arial" panose="020B0604020202020204" pitchFamily="34" charset="0"/>
                <a:hlinkClick r:id="rId4" tooltip="Ford"/>
              </a:rPr>
              <a:t> khi gửi dữ liệu lên mạng. Nếu một bộ phận nào đó cần thay thế, hệ thống trên xe sẽ thông báo về </a:t>
            </a:r>
            <a:r>
              <a:rPr lang="vi-VN" b="0" i="0" u="sng" strike="noStrike" baseline="0" smtClean="0">
                <a:solidFill>
                  <a:srgbClr val="0B0080"/>
                </a:solidFill>
                <a:latin typeface="Arial" panose="020B0604020202020204" pitchFamily="34" charset="0"/>
                <a:hlinkClick r:id="rId4" tooltip="Ford"/>
              </a:rPr>
              <a:t>Ford</a:t>
            </a:r>
            <a:r>
              <a:rPr lang="vi-VN" b="0" i="0" u="none" strike="noStrike" baseline="0" smtClean="0">
                <a:solidFill>
                  <a:srgbClr val="222222"/>
                </a:solidFill>
                <a:latin typeface="Arial" panose="020B0604020202020204" pitchFamily="34" charset="0"/>
                <a:hlinkClick r:id="rId4" tooltip="Ford"/>
              </a:rPr>
              <a:t>, từ đó hãng tiếp tục </a:t>
            </a:r>
            <a:r>
              <a:rPr lang="vi-VN" b="0" i="0" u="sng" strike="noStrike" baseline="0" smtClean="0">
                <a:solidFill>
                  <a:srgbClr val="A55858"/>
                </a:solidFill>
                <a:latin typeface="Arial" panose="020B0604020202020204" pitchFamily="34" charset="0"/>
                <a:hlinkClick r:id="rId5" tooltip="Thông báo (trang chýa ðýợc viết)"/>
              </a:rPr>
              <a:t>thông báo</a:t>
            </a:r>
            <a:r>
              <a:rPr lang="vi-VN" b="0" i="0" u="none" strike="noStrike" baseline="0" smtClean="0">
                <a:solidFill>
                  <a:srgbClr val="222222"/>
                </a:solidFill>
                <a:latin typeface="Arial" panose="020B0604020202020204" pitchFamily="34" charset="0"/>
                <a:hlinkClick r:id="rId5" tooltip="Thông báo (trang chýa ðýợc viết)"/>
              </a:rPr>
              <a:t> đến người dùng. Nhưng trong trường hợp chúng ta muốn tạo ra một </a:t>
            </a:r>
            <a:r>
              <a:rPr lang="vi-VN" b="0" i="0" u="sng" strike="noStrike" baseline="0" smtClean="0">
                <a:solidFill>
                  <a:srgbClr val="A55858"/>
                </a:solidFill>
                <a:latin typeface="Arial" panose="020B0604020202020204" pitchFamily="34" charset="0"/>
                <a:hlinkClick r:id="rId6" tooltip="Hệ thống cảnh báo (trang chýa ðýợc viết)"/>
              </a:rPr>
              <a:t>hệ thống cảnh báo</a:t>
            </a:r>
            <a:r>
              <a:rPr lang="vi-VN" b="0" i="0" u="none" strike="noStrike" baseline="0" smtClean="0">
                <a:solidFill>
                  <a:srgbClr val="222222"/>
                </a:solidFill>
                <a:latin typeface="Arial" panose="020B0604020202020204" pitchFamily="34" charset="0"/>
                <a:hlinkClick r:id="rId6" tooltip="Hệ thống cảnh báo (trang chýa ðýợc viết)"/>
              </a:rPr>
              <a:t> kẹt xe thì mọi chuyện rắc rối hơn nhiều bởi xe </a:t>
            </a:r>
            <a:r>
              <a:rPr lang="vi-VN" b="0" i="0" u="sng" strike="noStrike" baseline="0" smtClean="0">
                <a:solidFill>
                  <a:srgbClr val="0B0080"/>
                </a:solidFill>
                <a:latin typeface="Arial" panose="020B0604020202020204" pitchFamily="34" charset="0"/>
                <a:hlinkClick r:id="rId4" tooltip="Ford"/>
              </a:rPr>
              <a:t>Ford</a:t>
            </a:r>
            <a:r>
              <a:rPr lang="vi-VN" b="0" i="0" u="none" strike="noStrike" baseline="0" smtClean="0">
                <a:solidFill>
                  <a:srgbClr val="222222"/>
                </a:solidFill>
                <a:latin typeface="Arial" panose="020B0604020202020204" pitchFamily="34" charset="0"/>
                <a:hlinkClick r:id="rId4" tooltip="Ford"/>
              </a:rPr>
              <a:t> được thiết lập chỉ để nói chuyện với server của Ford, không phải với server của </a:t>
            </a:r>
            <a:r>
              <a:rPr lang="vi-VN" b="0" i="0" u="sng" strike="noStrike" baseline="0" smtClean="0">
                <a:solidFill>
                  <a:srgbClr val="0B0080"/>
                </a:solidFill>
                <a:latin typeface="Arial" panose="020B0604020202020204" pitchFamily="34" charset="0"/>
                <a:hlinkClick r:id="rId7" tooltip="Honda"/>
              </a:rPr>
              <a:t>Honda</a:t>
            </a:r>
            <a:r>
              <a:rPr lang="vi-VN" b="0" i="0" u="none" strike="noStrike" baseline="0" smtClean="0">
                <a:solidFill>
                  <a:srgbClr val="222222"/>
                </a:solidFill>
                <a:latin typeface="Arial" panose="020B0604020202020204" pitchFamily="34" charset="0"/>
                <a:hlinkClick r:id="rId7" tooltip="Honda"/>
              </a:rPr>
              <a:t>, </a:t>
            </a:r>
            <a:r>
              <a:rPr lang="vi-VN" b="0" i="0" u="sng" strike="noStrike" baseline="0" smtClean="0">
                <a:solidFill>
                  <a:srgbClr val="0B0080"/>
                </a:solidFill>
                <a:latin typeface="Arial" panose="020B0604020202020204" pitchFamily="34" charset="0"/>
                <a:hlinkClick r:id="rId8" tooltip="Audi"/>
              </a:rPr>
              <a:t>Audi</a:t>
            </a:r>
            <a:r>
              <a:rPr lang="vi-VN" b="0" i="0" u="none" strike="noStrike" baseline="0" smtClean="0">
                <a:solidFill>
                  <a:srgbClr val="222222"/>
                </a:solidFill>
                <a:latin typeface="Arial" panose="020B0604020202020204" pitchFamily="34" charset="0"/>
                <a:hlinkClick r:id="rId8" tooltip="Audi"/>
              </a:rPr>
              <a:t>, </a:t>
            </a:r>
            <a:r>
              <a:rPr lang="vi-VN" b="0" i="0" u="sng" strike="noStrike" baseline="0" smtClean="0">
                <a:solidFill>
                  <a:srgbClr val="0B0080"/>
                </a:solidFill>
                <a:latin typeface="Arial" panose="020B0604020202020204" pitchFamily="34" charset="0"/>
                <a:hlinkClick r:id="rId9" tooltip="Mercedes"/>
              </a:rPr>
              <a:t>Mercedes</a:t>
            </a:r>
            <a:r>
              <a:rPr lang="vi-VN" b="0" i="0" u="none" strike="noStrike" baseline="0" smtClean="0">
                <a:solidFill>
                  <a:srgbClr val="222222"/>
                </a:solidFill>
                <a:latin typeface="Arial" panose="020B0604020202020204" pitchFamily="34" charset="0"/>
                <a:hlinkClick r:id="rId9" tooltip="Mercedes"/>
              </a:rPr>
              <a:t> hay </a:t>
            </a:r>
            <a:r>
              <a:rPr lang="vi-VN" b="0" i="0" u="sng" strike="noStrike" baseline="0" smtClean="0">
                <a:solidFill>
                  <a:srgbClr val="0B0080"/>
                </a:solidFill>
                <a:latin typeface="Arial" panose="020B0604020202020204" pitchFamily="34" charset="0"/>
                <a:hlinkClick r:id="rId10" tooltip="BMW"/>
              </a:rPr>
              <a:t>BMW</a:t>
            </a:r>
            <a:r>
              <a:rPr lang="vi-VN" b="0" i="0" u="none" strike="noStrike" baseline="0" smtClean="0">
                <a:solidFill>
                  <a:srgbClr val="222222"/>
                </a:solidFill>
                <a:latin typeface="Arial" panose="020B0604020202020204" pitchFamily="34" charset="0"/>
                <a:hlinkClick r:id="rId10" tooltip="BMW"/>
              </a:rPr>
              <a:t>. Lý do cho việc giao tiếp thất bại? Chúng ta thiếu đi một </a:t>
            </a:r>
            <a:r>
              <a:rPr lang="vi-VN" b="0" i="0" u="sng" strike="noStrike" baseline="0" smtClean="0">
                <a:solidFill>
                  <a:srgbClr val="0B0080"/>
                </a:solidFill>
                <a:latin typeface="Arial" panose="020B0604020202020204" pitchFamily="34" charset="0"/>
                <a:hlinkClick r:id="rId11" tooltip="Ngôn ngữ"/>
              </a:rPr>
              <a:t>ngôn ngữ chung</a:t>
            </a:r>
            <a:r>
              <a:rPr lang="vi-VN" b="0" i="0" u="none" strike="noStrike" baseline="0" smtClean="0">
                <a:solidFill>
                  <a:srgbClr val="222222"/>
                </a:solidFill>
                <a:latin typeface="Arial" panose="020B0604020202020204" pitchFamily="34" charset="0"/>
                <a:hlinkClick r:id="rId11" tooltip="Ngôn ngữ"/>
              </a:rPr>
              <a:t>. Và để thiết lập cho các hệ thống này nói chuyện được với nhau thì rất tốn kém, đắt tiền.</a:t>
            </a:r>
            <a:r>
              <a:rPr lang="vi-VN" b="0" i="0" u="sng" strike="noStrike" baseline="30000" smtClean="0">
                <a:solidFill>
                  <a:srgbClr val="0B0080"/>
                </a:solidFill>
                <a:latin typeface="Arial" panose="020B0604020202020204" pitchFamily="34" charset="0"/>
                <a:hlinkClick r:id="rId12"/>
              </a:rPr>
              <a:t>[17]</a:t>
            </a:r>
            <a:endParaRPr lang="vi-VN" b="0" i="0" u="none" strike="noStrike" baseline="0" smtClean="0">
              <a:solidFill>
                <a:srgbClr val="222222"/>
              </a:solidFill>
              <a:latin typeface="Arial" panose="020B0604020202020204" pitchFamily="34" charset="0"/>
              <a:hlinkClick r:id="rId12"/>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79835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Một số trong những vấn đề nói trên chỉ đơn giản là vấn đề về </a:t>
            </a:r>
            <a:r>
              <a:rPr lang="vi-VN" b="0" i="0" u="sng" strike="noStrike" baseline="0" smtClean="0">
                <a:solidFill>
                  <a:srgbClr val="0B0080"/>
                </a:solidFill>
                <a:latin typeface="Arial" panose="020B0604020202020204" pitchFamily="34" charset="0"/>
                <a:hlinkClick r:id="rId2" tooltip="Kiến trúc"/>
              </a:rPr>
              <a:t>kiến trúc</a:t>
            </a:r>
            <a:r>
              <a:rPr lang="vi-VN" b="0" i="0" u="none" strike="noStrike" baseline="0" smtClean="0">
                <a:solidFill>
                  <a:srgbClr val="222222"/>
                </a:solidFill>
                <a:latin typeface="Arial" panose="020B0604020202020204" pitchFamily="34" charset="0"/>
                <a:hlinkClick r:id="rId2" tooltip="Kiến trúc"/>
              </a:rPr>
              <a:t> mạng, về </a:t>
            </a:r>
            <a:r>
              <a:rPr lang="vi-VN" b="0" i="0" u="sng" strike="noStrike" baseline="0" smtClean="0">
                <a:solidFill>
                  <a:srgbClr val="0B0080"/>
                </a:solidFill>
                <a:latin typeface="Arial" panose="020B0604020202020204" pitchFamily="34" charset="0"/>
                <a:hlinkClick r:id="rId3" tooltip="Kết nối các hệ thống mở"/>
              </a:rPr>
              <a:t>kết nối</a:t>
            </a:r>
            <a:r>
              <a:rPr lang="vi-VN" b="0" i="0" u="none" strike="noStrike" baseline="0" smtClean="0">
                <a:solidFill>
                  <a:srgbClr val="222222"/>
                </a:solidFill>
                <a:latin typeface="Arial" panose="020B0604020202020204" pitchFamily="34" charset="0"/>
                <a:hlinkClick r:id="rId3" tooltip="Kết nối các hệ thống mở"/>
              </a:rPr>
              <a:t> mà các thiết bị sẽ </a:t>
            </a:r>
            <a:r>
              <a:rPr lang="vi-VN" b="0" i="0" u="sng" strike="noStrike" baseline="0" smtClean="0">
                <a:solidFill>
                  <a:srgbClr val="A55858"/>
                </a:solidFill>
                <a:latin typeface="Arial" panose="020B0604020202020204" pitchFamily="34" charset="0"/>
                <a:hlinkClick r:id="rId4" tooltip="Liên lạc (trang chýa ðýợc viết)"/>
              </a:rPr>
              <a:t>liên lạc</a:t>
            </a:r>
            <a:r>
              <a:rPr lang="vi-VN" b="0" i="0" u="none" strike="noStrike" baseline="0" smtClean="0">
                <a:solidFill>
                  <a:srgbClr val="222222"/>
                </a:solidFill>
                <a:latin typeface="Arial" panose="020B0604020202020204" pitchFamily="34" charset="0"/>
                <a:hlinkClick r:id="rId4" tooltip="Liên lạc (trang chýa ðýợc viết)"/>
              </a:rPr>
              <a:t> với nhau (Wifi, </a:t>
            </a:r>
            <a:r>
              <a:rPr lang="vi-VN" b="0" i="0" u="sng" strike="noStrike" baseline="0" smtClean="0">
                <a:solidFill>
                  <a:srgbClr val="0B0080"/>
                </a:solidFill>
                <a:latin typeface="Arial" panose="020B0604020202020204" pitchFamily="34" charset="0"/>
                <a:hlinkClick r:id="rId5" tooltip="Bluetooth"/>
              </a:rPr>
              <a:t>Bluetooth</a:t>
            </a:r>
            <a:r>
              <a:rPr lang="vi-VN" b="0" i="0" u="none" strike="noStrike" baseline="0" smtClean="0">
                <a:solidFill>
                  <a:srgbClr val="222222"/>
                </a:solidFill>
                <a:latin typeface="Arial" panose="020B0604020202020204" pitchFamily="34" charset="0"/>
                <a:hlinkClick r:id="rId5" tooltip="Bluetooth"/>
              </a:rPr>
              <a:t>, </a:t>
            </a:r>
            <a:r>
              <a:rPr lang="vi-VN" b="0" i="0" u="sng" strike="noStrike" baseline="0" smtClean="0">
                <a:solidFill>
                  <a:srgbClr val="0B0080"/>
                </a:solidFill>
                <a:latin typeface="Arial" panose="020B0604020202020204" pitchFamily="34" charset="0"/>
                <a:hlinkClick r:id="rId6" tooltip="NFC"/>
              </a:rPr>
              <a:t>NFC</a:t>
            </a:r>
            <a:r>
              <a:rPr lang="vi-VN" b="0" i="0" u="none" strike="noStrike" baseline="0" smtClean="0">
                <a:solidFill>
                  <a:srgbClr val="222222"/>
                </a:solidFill>
                <a:latin typeface="Arial" panose="020B0604020202020204" pitchFamily="34" charset="0"/>
                <a:hlinkClick r:id="rId6" tooltip="NFC"/>
              </a:rPr>
              <a:t>,...). Những thứ này thì tương đối dễ khắc phục với </a:t>
            </a:r>
            <a:r>
              <a:rPr lang="vi-VN" b="0" i="0" u="sng" strike="noStrike" baseline="0" smtClean="0">
                <a:solidFill>
                  <a:srgbClr val="A55858"/>
                </a:solidFill>
                <a:latin typeface="Arial" panose="020B0604020202020204" pitchFamily="34" charset="0"/>
                <a:hlinkClick r:id="rId7" tooltip="Công nghệ không dây (trang chýa ðýợc viết)"/>
              </a:rPr>
              <a:t>công nghệ không dây</a:t>
            </a:r>
            <a:r>
              <a:rPr lang="vi-VN" b="0" i="0" u="none" strike="noStrike" baseline="0" smtClean="0">
                <a:solidFill>
                  <a:srgbClr val="222222"/>
                </a:solidFill>
                <a:latin typeface="Arial" panose="020B0604020202020204" pitchFamily="34" charset="0"/>
                <a:hlinkClick r:id="rId7" tooltip="Công nghệ không dây (trang chýa ðýợc viết)"/>
              </a:rPr>
              <a:t> ngày nay. Còn với các vấn đề về </a:t>
            </a:r>
            <a:r>
              <a:rPr lang="vi-VN" b="0" i="0" u="sng" strike="noStrike" baseline="0" smtClean="0">
                <a:solidFill>
                  <a:srgbClr val="0B0080"/>
                </a:solidFill>
                <a:latin typeface="Arial" panose="020B0604020202020204" pitchFamily="34" charset="0"/>
                <a:hlinkClick r:id="rId8" tooltip="Giao thức"/>
              </a:rPr>
              <a:t>giao thức</a:t>
            </a:r>
            <a:r>
              <a:rPr lang="vi-VN" b="0" i="0" u="none" strike="noStrike" baseline="0" smtClean="0">
                <a:solidFill>
                  <a:srgbClr val="222222"/>
                </a:solidFill>
                <a:latin typeface="Arial" panose="020B0604020202020204" pitchFamily="34" charset="0"/>
                <a:hlinkClick r:id="rId8" tooltip="Giao thức"/>
              </a:rPr>
              <a:t> thì phức tạp hơn rất nhiều, nó chính là vật cản lớn và trực tiếp trên còn đường phát triển của Internet of Things.</a:t>
            </a:r>
            <a:r>
              <a:rPr lang="vi-VN" b="0" i="0" u="sng" strike="noStrike" baseline="30000" smtClean="0">
                <a:solidFill>
                  <a:srgbClr val="0B0080"/>
                </a:solidFill>
                <a:latin typeface="Arial" panose="020B0604020202020204" pitchFamily="34" charset="0"/>
                <a:hlinkClick r:id="rId9"/>
              </a:rPr>
              <a:t>[17]</a:t>
            </a:r>
            <a:endParaRPr lang="vi-VN" b="0" i="0" u="none" strike="noStrike" baseline="0" smtClean="0">
              <a:solidFill>
                <a:srgbClr val="222222"/>
              </a:solidFill>
              <a:latin typeface="Arial" panose="020B0604020202020204" pitchFamily="34" charset="0"/>
              <a:hlinkClick r:id="rId9"/>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60880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endParaRPr lang="en-US" b="1" i="0" u="none" strike="noStrike" baseline="0" smtClean="0">
              <a:solidFill>
                <a:srgbClr val="222222"/>
              </a:solidFill>
              <a:latin typeface="Arial" panose="020B0604020202020204" pitchFamily="34" charset="0"/>
            </a:endParaRPr>
          </a:p>
        </p:txBody>
      </p:sp>
      <p:sp>
        <p:nvSpPr>
          <p:cNvPr id="3" name="Text Placeholder 2"/>
          <p:cNvSpPr>
            <a:spLocks noGrp="1"/>
          </p:cNvSpPr>
          <p:nvPr>
            <p:ph type="body" idx="1"/>
          </p:nvPr>
        </p:nvSpPr>
        <p:spPr/>
        <p:txBody>
          <a:bodyPr/>
          <a:lstStyle/>
          <a:p>
            <a:pPr marR="0" lvl="0" rtl="0"/>
            <a:r>
              <a:rPr lang="en-US" b="0" i="0" u="none" strike="noStrike" baseline="0" smtClean="0">
                <a:solidFill>
                  <a:srgbClr val="222222"/>
                </a:solidFill>
                <a:latin typeface="Arial" panose="020B0604020202020204" pitchFamily="34" charset="0"/>
              </a:rPr>
              <a:t>5.Nhận định</a:t>
            </a:r>
          </a:p>
        </p:txBody>
      </p:sp>
    </p:spTree>
    <p:extLst>
      <p:ext uri="{BB962C8B-B14F-4D97-AF65-F5344CB8AC3E}">
        <p14:creationId xmlns:p14="http://schemas.microsoft.com/office/powerpoint/2010/main" val="27458920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i.</a:t>
            </a:r>
            <a:r>
              <a:rPr lang="vi-VN" b="1" i="0" u="none" strike="noStrike" baseline="0" smtClean="0">
                <a:solidFill>
                  <a:srgbClr val="000000"/>
                </a:solidFill>
                <a:latin typeface="Times New Roman" panose="02020603050405020304" pitchFamily="18" charset="0"/>
              </a:rPr>
              <a:t>. </a:t>
            </a:r>
            <a:r>
              <a:rPr lang="vi-VN" b="0" i="0" u="none" strike="noStrike" baseline="0" smtClean="0">
                <a:solidFill>
                  <a:srgbClr val="222222"/>
                </a:solidFill>
                <a:latin typeface="Arial" panose="020B0604020202020204" pitchFamily="34" charset="0"/>
              </a:rPr>
              <a:t>Nếu </a:t>
            </a:r>
            <a:r>
              <a:rPr lang="vi-VN" b="0" i="0" u="sng" strike="noStrike" baseline="0" smtClean="0">
                <a:solidFill>
                  <a:srgbClr val="0B0080"/>
                </a:solidFill>
                <a:latin typeface="Arial" panose="020B0604020202020204" pitchFamily="34" charset="0"/>
                <a:hlinkClick r:id="rId2" tooltip="Xu hýớng"/>
              </a:rPr>
              <a:t>xu hướng</a:t>
            </a:r>
            <a:r>
              <a:rPr lang="vi-VN" b="0" i="0" u="none" strike="noStrike" baseline="0" smtClean="0">
                <a:solidFill>
                  <a:srgbClr val="222222"/>
                </a:solidFill>
                <a:latin typeface="Arial" panose="020B0604020202020204" pitchFamily="34" charset="0"/>
                <a:hlinkClick r:id="rId2" tooltip="Xu hýớng"/>
              </a:rPr>
              <a:t> hiện nay tiếp tục, dữ liệu được các thiết bị gửi và nhận sẽ nằm trong các "</a:t>
            </a:r>
            <a:r>
              <a:rPr lang="vi-VN" b="0" i="0" u="sng" strike="noStrike" baseline="0" smtClean="0">
                <a:solidFill>
                  <a:srgbClr val="A55858"/>
                </a:solidFill>
                <a:latin typeface="Arial" panose="020B0604020202020204" pitchFamily="34" charset="0"/>
                <a:hlinkClick r:id="rId3" tooltip="Hầm chứa (trang chýa ðýợc viết)"/>
              </a:rPr>
              <a:t>hầm chứa</a:t>
            </a:r>
            <a:r>
              <a:rPr lang="vi-VN" b="0" i="0" u="none" strike="noStrike" baseline="0" smtClean="0">
                <a:solidFill>
                  <a:srgbClr val="222222"/>
                </a:solidFill>
                <a:latin typeface="Arial" panose="020B0604020202020204" pitchFamily="34" charset="0"/>
                <a:hlinkClick r:id="rId3" tooltip="Hầm chứa (trang chýa ðýợc viết)"/>
              </a:rPr>
              <a:t>" mang tính chất </a:t>
            </a:r>
            <a:r>
              <a:rPr lang="vi-VN" b="0" i="0" u="sng" strike="noStrike" baseline="0" smtClean="0">
                <a:solidFill>
                  <a:srgbClr val="A55858"/>
                </a:solidFill>
                <a:latin typeface="Arial" panose="020B0604020202020204" pitchFamily="34" charset="0"/>
                <a:hlinkClick r:id="rId4" tooltip="Tập trung (trang chýa ðýợc viết)"/>
              </a:rPr>
              <a:t>tập trung</a:t>
            </a:r>
            <a:r>
              <a:rPr lang="vi-VN" b="0" i="0" u="none" strike="noStrike" baseline="0" smtClean="0">
                <a:solidFill>
                  <a:srgbClr val="222222"/>
                </a:solidFill>
                <a:latin typeface="Arial" panose="020B0604020202020204" pitchFamily="34" charset="0"/>
                <a:hlinkClick r:id="rId4" tooltip="Tập trung (trang chýa ðýợc viết)"/>
              </a:rPr>
              <a:t> (</a:t>
            </a:r>
            <a:r>
              <a:rPr lang="vi-VN" b="0" i="0" u="sng" strike="noStrike" baseline="0" smtClean="0">
                <a:solidFill>
                  <a:srgbClr val="A55858"/>
                </a:solidFill>
                <a:latin typeface="Arial" panose="020B0604020202020204" pitchFamily="34" charset="0"/>
                <a:hlinkClick r:id="rId5" tooltip="Centralized silo (trang chýa ðýợc viết)"/>
              </a:rPr>
              <a:t>centralized silo</a:t>
            </a:r>
            <a:r>
              <a:rPr lang="vi-VN" b="0" i="0" u="none" strike="noStrike" baseline="0" smtClean="0">
                <a:solidFill>
                  <a:srgbClr val="222222"/>
                </a:solidFill>
                <a:latin typeface="Arial" panose="020B0604020202020204" pitchFamily="34" charset="0"/>
                <a:hlinkClick r:id="rId5" tooltip="Centralized silo (trang chýa ðýợc viết)"/>
              </a:rPr>
              <a:t>). Các công ty, nhà sản xuất có thể </a:t>
            </a:r>
            <a:r>
              <a:rPr lang="vi-VN" b="0" i="0" u="sng" strike="noStrike" baseline="0" smtClean="0">
                <a:solidFill>
                  <a:srgbClr val="A55858"/>
                </a:solidFill>
                <a:latin typeface="Arial" panose="020B0604020202020204" pitchFamily="34" charset="0"/>
                <a:hlinkClick r:id="rId6" tooltip="Kết nối (trang chýa ðýợc viết)"/>
              </a:rPr>
              <a:t>kết nối</a:t>
            </a:r>
            <a:r>
              <a:rPr lang="vi-VN" b="0" i="0" u="none" strike="noStrike" baseline="0" smtClean="0">
                <a:solidFill>
                  <a:srgbClr val="222222"/>
                </a:solidFill>
                <a:latin typeface="Arial" panose="020B0604020202020204" pitchFamily="34" charset="0"/>
                <a:hlinkClick r:id="rId6" tooltip="Kết nối (trang chýa ðýợc viết)"/>
              </a:rPr>
              <a:t> đến các hầm này để thu thập </a:t>
            </a:r>
            <a:r>
              <a:rPr lang="vi-VN" b="0" i="0" u="sng" strike="noStrike" baseline="0" smtClean="0">
                <a:solidFill>
                  <a:srgbClr val="0B0080"/>
                </a:solidFill>
                <a:latin typeface="Arial" panose="020B0604020202020204" pitchFamily="34" charset="0"/>
                <a:hlinkClick r:id="rId7" tooltip="Dữ liệu"/>
              </a:rPr>
              <a:t>dữ liệu</a:t>
            </a:r>
            <a:r>
              <a:rPr lang="vi-VN" b="0" i="0" u="none" strike="noStrike" baseline="0" smtClean="0">
                <a:solidFill>
                  <a:srgbClr val="222222"/>
                </a:solidFill>
                <a:latin typeface="Arial" panose="020B0604020202020204" pitchFamily="34" charset="0"/>
                <a:hlinkClick r:id="rId7" tooltip="Dữ liệu"/>
              </a:rPr>
              <a:t>, từ đó tạo ra các bộ </a:t>
            </a:r>
            <a:r>
              <a:rPr lang="vi-VN" b="0" i="0" u="sng" strike="noStrike" baseline="0" smtClean="0">
                <a:solidFill>
                  <a:srgbClr val="0B0080"/>
                </a:solidFill>
                <a:latin typeface="Arial" panose="020B0604020202020204" pitchFamily="34" charset="0"/>
                <a:hlinkClick r:id="rId8" tooltip="Giao thức"/>
              </a:rPr>
              <a:t>giao thức</a:t>
            </a:r>
            <a:r>
              <a:rPr lang="vi-VN" b="0" i="0" u="none" strike="noStrike" baseline="0" smtClean="0">
                <a:solidFill>
                  <a:srgbClr val="222222"/>
                </a:solidFill>
                <a:latin typeface="Arial" panose="020B0604020202020204" pitchFamily="34" charset="0"/>
                <a:hlinkClick r:id="rId8" tooltip="Giao thức"/>
              </a:rPr>
              <a:t> của riêng mình. Tuy nhiên, nhược điểm của mô hình này đó là dữ liệu sẽ trở nên khó chia sẻ hơn bởi người ta cứ phải tạo ra các đường giao tiếp mới giữa các silo. </a:t>
            </a:r>
            <a:r>
              <a:rPr lang="vi-VN" b="0" i="0" u="sng" strike="noStrike" baseline="0" smtClean="0">
                <a:solidFill>
                  <a:srgbClr val="0B0080"/>
                </a:solidFill>
                <a:latin typeface="Arial" panose="020B0604020202020204" pitchFamily="34" charset="0"/>
                <a:hlinkClick r:id="rId7" tooltip="Dữ liệu"/>
              </a:rPr>
              <a:t>Dữ liệu</a:t>
            </a:r>
            <a:r>
              <a:rPr lang="vi-VN" b="0" i="0" u="none" strike="noStrike" baseline="0" smtClean="0">
                <a:solidFill>
                  <a:srgbClr val="222222"/>
                </a:solidFill>
                <a:latin typeface="Arial" panose="020B0604020202020204" pitchFamily="34" charset="0"/>
                <a:hlinkClick r:id="rId7" tooltip="Dữ liệu"/>
              </a:rPr>
              <a:t> sẽ phải di chuyển xa hơn và làm chậm tốc độ kết nối. Chưa kể đến các nguy cơ </a:t>
            </a:r>
            <a:r>
              <a:rPr lang="vi-VN" b="0" i="0" u="sng" strike="noStrike" baseline="0" smtClean="0">
                <a:solidFill>
                  <a:srgbClr val="0B0080"/>
                </a:solidFill>
                <a:latin typeface="Arial" panose="020B0604020202020204" pitchFamily="34" charset="0"/>
                <a:hlinkClick r:id="rId9" tooltip="Bảo mật"/>
              </a:rPr>
              <a:t>bảo mật</a:t>
            </a:r>
            <a:r>
              <a:rPr lang="vi-VN" b="0" i="0" u="none" strike="noStrike" baseline="0" smtClean="0">
                <a:solidFill>
                  <a:srgbClr val="222222"/>
                </a:solidFill>
                <a:latin typeface="Arial" panose="020B0604020202020204" pitchFamily="34" charset="0"/>
                <a:hlinkClick r:id="rId9" tooltip="Bảo mật"/>
              </a:rPr>
              <a:t> và nguy cơ về </a:t>
            </a:r>
            <a:r>
              <a:rPr lang="vi-VN" b="0" i="0" u="sng" strike="noStrike" baseline="0" smtClean="0">
                <a:solidFill>
                  <a:srgbClr val="0B0080"/>
                </a:solidFill>
                <a:latin typeface="Arial" panose="020B0604020202020204" pitchFamily="34" charset="0"/>
                <a:hlinkClick r:id="rId10" tooltip="Quyền riêng tý"/>
              </a:rPr>
              <a:t>quyền riêng tư</a:t>
            </a:r>
            <a:r>
              <a:rPr lang="vi-VN" b="0" i="0" u="none" strike="noStrike" baseline="0" smtClean="0">
                <a:solidFill>
                  <a:srgbClr val="222222"/>
                </a:solidFill>
                <a:latin typeface="Arial" panose="020B0604020202020204" pitchFamily="34" charset="0"/>
                <a:hlinkClick r:id="rId10" tooltip="Quyền riêng tý"/>
              </a:rPr>
              <a:t> của người dùng nữa.</a:t>
            </a:r>
            <a:r>
              <a:rPr lang="vi-VN" b="0" i="0" u="sng" strike="noStrike" baseline="30000" smtClean="0">
                <a:solidFill>
                  <a:srgbClr val="0B0080"/>
                </a:solidFill>
                <a:latin typeface="Arial" panose="020B0604020202020204" pitchFamily="34" charset="0"/>
                <a:hlinkClick r:id="rId11"/>
              </a:rPr>
              <a:t>[17]</a:t>
            </a:r>
            <a:endParaRPr lang="vi-VN" b="0" i="0" u="none" strike="noStrike" baseline="0" smtClean="0">
              <a:solidFill>
                <a:srgbClr val="222222"/>
              </a:solidFill>
              <a:latin typeface="Arial" panose="020B0604020202020204" pitchFamily="34" charset="0"/>
              <a:hlinkClick r:id="rId11"/>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36254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ii. Trái ngược với hướng đi trên, nếu như các </a:t>
            </a:r>
            <a:r>
              <a:rPr lang="vi-VN" b="0" i="0" u="sng" strike="noStrike" baseline="0" smtClean="0">
                <a:solidFill>
                  <a:srgbClr val="0B0080"/>
                </a:solidFill>
                <a:latin typeface="Arial" panose="020B0604020202020204" pitchFamily="34" charset="0"/>
                <a:hlinkClick r:id="rId2" tooltip="Nhà sản xuất"/>
              </a:rPr>
              <a:t>nhà sản xuất</a:t>
            </a:r>
            <a:r>
              <a:rPr lang="vi-VN" b="0" i="0" u="none" strike="noStrike" baseline="0" smtClean="0">
                <a:solidFill>
                  <a:srgbClr val="222222"/>
                </a:solidFill>
                <a:latin typeface="Arial" panose="020B0604020202020204" pitchFamily="34" charset="0"/>
                <a:hlinkClick r:id="rId2" tooltip="Nhà sản xuất"/>
              </a:rPr>
              <a:t> có thể </a:t>
            </a:r>
            <a:r>
              <a:rPr lang="vi-VN" b="0" i="0" u="sng" strike="noStrike" baseline="0" smtClean="0">
                <a:solidFill>
                  <a:srgbClr val="A55858"/>
                </a:solidFill>
                <a:latin typeface="Arial" panose="020B0604020202020204" pitchFamily="34" charset="0"/>
                <a:hlinkClick r:id="rId3" tooltip="Thống nhất (trang chýa ðýợc viết)"/>
              </a:rPr>
              <a:t>thống nhất</a:t>
            </a:r>
            <a:r>
              <a:rPr lang="vi-VN" b="0" i="0" u="none" strike="noStrike" baseline="0" smtClean="0">
                <a:solidFill>
                  <a:srgbClr val="222222"/>
                </a:solidFill>
                <a:latin typeface="Arial" panose="020B0604020202020204" pitchFamily="34" charset="0"/>
                <a:hlinkClick r:id="rId3" tooltip="Thống nhất (trang chýa ðýợc viết)"/>
              </a:rPr>
              <a:t> được các bộ </a:t>
            </a:r>
            <a:r>
              <a:rPr lang="vi-VN" b="0" i="0" u="sng" strike="noStrike" baseline="0" smtClean="0">
                <a:solidFill>
                  <a:srgbClr val="0B0080"/>
                </a:solidFill>
                <a:latin typeface="Arial" panose="020B0604020202020204" pitchFamily="34" charset="0"/>
                <a:hlinkClick r:id="rId4" tooltip="Giao tiếp"/>
              </a:rPr>
              <a:t>giao tiếp</a:t>
            </a:r>
            <a:r>
              <a:rPr lang="vi-VN" b="0" i="0" u="none" strike="noStrike" baseline="0" smtClean="0">
                <a:solidFill>
                  <a:srgbClr val="222222"/>
                </a:solidFill>
                <a:latin typeface="Arial" panose="020B0604020202020204" pitchFamily="34" charset="0"/>
                <a:hlinkClick r:id="rId4" tooltip="Giao tiếp"/>
              </a:rPr>
              <a:t> chung thì sẽ tạo ra các "Internet của các ốc đảo" (Internet of Islands). Thiết bị trong một căn phòng có thể giao tiếp với nhau, giao tiếp với các máy móc khác trong nhà và thậm chí là cả... nhà hàng xóm. </a:t>
            </a:r>
            <a:r>
              <a:rPr lang="vi-VN" b="0" i="0" u="sng" strike="noStrike" baseline="0" smtClean="0">
                <a:solidFill>
                  <a:srgbClr val="0B0080"/>
                </a:solidFill>
                <a:latin typeface="Arial" panose="020B0604020202020204" pitchFamily="34" charset="0"/>
                <a:hlinkClick r:id="rId5" tooltip="Dữ liệu"/>
              </a:rPr>
              <a:t>Dữ liệu</a:t>
            </a:r>
            <a:r>
              <a:rPr lang="vi-VN" b="0" i="0" u="none" strike="noStrike" baseline="0" smtClean="0">
                <a:solidFill>
                  <a:srgbClr val="222222"/>
                </a:solidFill>
                <a:latin typeface="Arial" panose="020B0604020202020204" pitchFamily="34" charset="0"/>
                <a:hlinkClick r:id="rId5" tooltip="Dữ liệu"/>
              </a:rPr>
              <a:t> sẽ được phân bố trong một khu vực hẹp hơn nên đảm bảo các vấn đề </a:t>
            </a:r>
            <a:r>
              <a:rPr lang="vi-VN" b="0" i="0" u="sng" strike="noStrike" baseline="0" smtClean="0">
                <a:solidFill>
                  <a:srgbClr val="0B0080"/>
                </a:solidFill>
                <a:latin typeface="Arial" panose="020B0604020202020204" pitchFamily="34" charset="0"/>
                <a:hlinkClick r:id="rId6" tooltip="Bảo mật"/>
              </a:rPr>
              <a:t>bảo mật</a:t>
            </a:r>
            <a:r>
              <a:rPr lang="vi-VN" b="0" i="0" u="none" strike="noStrike" baseline="0" smtClean="0">
                <a:solidFill>
                  <a:srgbClr val="222222"/>
                </a:solidFill>
                <a:latin typeface="Arial" panose="020B0604020202020204" pitchFamily="34" charset="0"/>
                <a:hlinkClick r:id="rId6" tooltip="Bảo mật"/>
              </a:rPr>
              <a:t>, đồng thời tăng tốc độ hoạt động. </a:t>
            </a:r>
            <a:r>
              <a:rPr lang="vi-VN" b="0" i="0" u="sng" strike="noStrike" baseline="0" smtClean="0">
                <a:solidFill>
                  <a:srgbClr val="0B0080"/>
                </a:solidFill>
                <a:latin typeface="Arial" panose="020B0604020202020204" pitchFamily="34" charset="0"/>
                <a:hlinkClick r:id="rId5" tooltip="Dữ liệu"/>
              </a:rPr>
              <a:t>Dữ liệu</a:t>
            </a:r>
            <a:r>
              <a:rPr lang="vi-VN" b="0" i="0" u="none" strike="noStrike" baseline="0" smtClean="0">
                <a:solidFill>
                  <a:srgbClr val="222222"/>
                </a:solidFill>
                <a:latin typeface="Arial" panose="020B0604020202020204" pitchFamily="34" charset="0"/>
                <a:hlinkClick r:id="rId5" tooltip="Dữ liệu"/>
              </a:rPr>
              <a:t> cũng nhờ đó mà </a:t>
            </a:r>
            <a:r>
              <a:rPr lang="vi-VN" b="0" i="0" u="sng" strike="noStrike" baseline="0" smtClean="0">
                <a:solidFill>
                  <a:srgbClr val="A55858"/>
                </a:solidFill>
                <a:latin typeface="Arial" panose="020B0604020202020204" pitchFamily="34" charset="0"/>
                <a:hlinkClick r:id="rId7" tooltip="Linh hoạt (trang chýa ðýợc viết)"/>
              </a:rPr>
              <a:t>linh hoạt</a:t>
            </a:r>
            <a:r>
              <a:rPr lang="vi-VN" b="0" i="0" u="none" strike="noStrike" baseline="0" smtClean="0">
                <a:solidFill>
                  <a:srgbClr val="222222"/>
                </a:solidFill>
                <a:latin typeface="Arial" panose="020B0604020202020204" pitchFamily="34" charset="0"/>
                <a:hlinkClick r:id="rId7" tooltip="Linh hoạt (trang chýa ðýợc viết)"/>
              </a:rPr>
              <a:t> hơn, các thiết bị có thể phản hồi nhanh hơn. Bên cạnh đó, một khi các thiết bị có thể nói chuyện tốt với nhau, một hệ thống </a:t>
            </a:r>
            <a:r>
              <a:rPr lang="vi-VN" b="0" i="0" u="sng" strike="noStrike" baseline="0" smtClean="0">
                <a:solidFill>
                  <a:srgbClr val="0B0080"/>
                </a:solidFill>
                <a:latin typeface="Arial" panose="020B0604020202020204" pitchFamily="34" charset="0"/>
                <a:hlinkClick r:id="rId8" tooltip="Tự ðộng hóa"/>
              </a:rPr>
              <a:t>tự động hóa</a:t>
            </a:r>
            <a:r>
              <a:rPr lang="vi-VN" b="0" i="0" u="none" strike="noStrike" baseline="0" smtClean="0">
                <a:solidFill>
                  <a:srgbClr val="222222"/>
                </a:solidFill>
                <a:latin typeface="Arial" panose="020B0604020202020204" pitchFamily="34" charset="0"/>
                <a:hlinkClick r:id="rId8" tooltip="Tự ðộng hóa"/>
              </a:rPr>
              <a:t> có thể bắt đầu học hỏi những gì đang diễn ra ở thế giới xung quanh, từ đó đưa ra hành động đúng ý muốn của người dùng.</a:t>
            </a:r>
            <a:r>
              <a:rPr lang="vi-VN" b="0" i="0" u="sng" strike="noStrike" baseline="30000" smtClean="0">
                <a:solidFill>
                  <a:srgbClr val="0B0080"/>
                </a:solidFill>
                <a:latin typeface="Arial" panose="020B0604020202020204" pitchFamily="34" charset="0"/>
                <a:hlinkClick r:id="rId9"/>
              </a:rPr>
              <a:t>[17]</a:t>
            </a:r>
            <a:endParaRPr lang="vi-VN" b="0" i="0" u="none" strike="noStrike" baseline="0" smtClean="0">
              <a:solidFill>
                <a:srgbClr val="222222"/>
              </a:solidFill>
              <a:latin typeface="Arial" panose="020B0604020202020204" pitchFamily="34" charset="0"/>
              <a:hlinkClick r:id="rId9"/>
            </a:endParaRPr>
          </a:p>
        </p:txBody>
      </p:sp>
      <p:sp>
        <p:nvSpPr>
          <p:cNvPr id="3" name="Text Placeholder 2"/>
          <p:cNvSpPr>
            <a:spLocks noGrp="1"/>
          </p:cNvSpPr>
          <p:nvPr>
            <p:ph type="body" idx="1"/>
          </p:nvPr>
        </p:nvSpPr>
        <p:spPr/>
        <p:txBody>
          <a:bodyPr/>
          <a:lstStyle/>
          <a:p>
            <a:pPr marR="0" lvl="0" rtl="0"/>
            <a:r>
              <a:rPr lang="en-US" b="0" i="0" u="none" strike="noStrike" baseline="0" smtClean="0">
                <a:solidFill>
                  <a:srgbClr val="2E74B5"/>
                </a:solidFill>
                <a:latin typeface="Calibri Light" panose="020F0302020204030204" pitchFamily="34" charset="0"/>
              </a:rPr>
              <a:t>3. CYBERSUCURITY (An ninh mạng)</a:t>
            </a:r>
          </a:p>
          <a:p>
            <a:pPr marR="0" lvl="1" rtl="0"/>
            <a:r>
              <a:rPr lang="en-US" b="0" i="0" u="none" strike="noStrike" baseline="0" smtClean="0">
                <a:solidFill>
                  <a:srgbClr val="1F4D78"/>
                </a:solidFill>
                <a:latin typeface="Calibri Light" panose="020F0302020204030204" pitchFamily="34" charset="0"/>
              </a:rPr>
              <a:t>3.1 Khái niệm</a:t>
            </a:r>
          </a:p>
          <a:p>
            <a:pPr marR="0" lvl="1" rtl="0"/>
            <a:r>
              <a:rPr lang="vi-VN" b="0" i="0" u="none" strike="noStrike" baseline="0" smtClean="0">
                <a:solidFill>
                  <a:srgbClr val="1F4D78"/>
                </a:solidFill>
                <a:latin typeface="Calibri Light" panose="020F0302020204030204" pitchFamily="34" charset="0"/>
              </a:rPr>
              <a:t>3.2. An ninh mạng được chia làm 3 nhóm </a:t>
            </a:r>
          </a:p>
          <a:p>
            <a:pPr marR="0" lvl="1" rtl="0"/>
            <a:r>
              <a:rPr lang="en-US" b="0" i="0" u="none" strike="noStrike" baseline="0" smtClean="0">
                <a:solidFill>
                  <a:srgbClr val="1F4D78"/>
                </a:solidFill>
                <a:latin typeface="Calibri Light" panose="020F0302020204030204" pitchFamily="34" charset="0"/>
              </a:rPr>
              <a:t>3.3.Lỗ hổng bảo mật và các loại tấn công </a:t>
            </a:r>
          </a:p>
        </p:txBody>
      </p:sp>
    </p:spTree>
    <p:extLst>
      <p:ext uri="{BB962C8B-B14F-4D97-AF65-F5344CB8AC3E}">
        <p14:creationId xmlns:p14="http://schemas.microsoft.com/office/powerpoint/2010/main" val="20950816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latin typeface="Times New Roman" panose="02020603050405020304" pitchFamily="18" charset="0"/>
              </a:rPr>
              <a:t> i. Khái niệm </a:t>
            </a:r>
            <a:r>
              <a:rPr lang="vi-VN" b="0" i="0" u="none" strike="noStrike" baseline="0" smtClean="0">
                <a:solidFill>
                  <a:srgbClr val="222222"/>
                </a:solidFill>
                <a:latin typeface="Arial" panose="020B0604020202020204" pitchFamily="34" charset="0"/>
              </a:rPr>
              <a:t>Lỗ hổng bảo mật là một điểm yếu của hệ thống trong quá trình thiết kế, thi công và quản trị. Phần lớn các lỗ hổng bảo mật được đã phát hiện ngày nay đều được ghi lại trong cơ sở dữ liệu </a:t>
            </a:r>
            <a:r>
              <a:rPr lang="vi-VN" b="0" i="0" u="sng" strike="noStrike" baseline="0" smtClean="0">
                <a:solidFill>
                  <a:srgbClr val="A55858"/>
                </a:solidFill>
                <a:latin typeface="Arial" panose="020B0604020202020204" pitchFamily="34" charset="0"/>
                <a:hlinkClick r:id="rId2" tooltip="Common Vulnerabilities and Exposures (trang chýa ðýợc viết)"/>
              </a:rPr>
              <a:t>Common Vulnerabilities and Exposures</a:t>
            </a:r>
            <a:r>
              <a:rPr lang="vi-VN" b="0" i="0" u="none" strike="noStrike" baseline="0" smtClean="0">
                <a:solidFill>
                  <a:srgbClr val="222222"/>
                </a:solidFill>
                <a:latin typeface="Arial" panose="020B0604020202020204" pitchFamily="34" charset="0"/>
                <a:hlinkClick r:id="rId2" tooltip="Common Vulnerabilities and Exposures (trang chýa ðýợc viết)"/>
              </a:rPr>
              <a:t> (CVE). Một lỗ hổng bị khai thác là một lỗ hổng mà đã bị lợi dụng để thực hiện hoạt động tấn công ít nhất một lần hoặc đã bị khai thác (</a:t>
            </a:r>
            <a:r>
              <a:rPr lang="vi-VN" b="0" i="0" u="sng" strike="noStrike" baseline="0" smtClean="0">
                <a:solidFill>
                  <a:srgbClr val="0B0080"/>
                </a:solidFill>
                <a:latin typeface="Arial" panose="020B0604020202020204" pitchFamily="34" charset="0"/>
                <a:hlinkClick r:id="rId3" tooltip="Exploit (an ninh mạng)"/>
              </a:rPr>
              <a:t>exploit</a:t>
            </a:r>
            <a:r>
              <a:rPr lang="vi-VN" b="0" i="0" u="none" strike="noStrike" baseline="0" smtClean="0">
                <a:solidFill>
                  <a:srgbClr val="222222"/>
                </a:solidFill>
                <a:latin typeface="Arial" panose="020B0604020202020204" pitchFamily="34" charset="0"/>
                <a:hlinkClick r:id="rId3" tooltip="Exploit (an ninh mạng)"/>
              </a:rPr>
              <a:t>).</a:t>
            </a:r>
            <a:r>
              <a:rPr lang="vi-VN" b="0" i="0" u="sng" strike="noStrike" baseline="30000" smtClean="0">
                <a:solidFill>
                  <a:srgbClr val="0B0080"/>
                </a:solidFill>
                <a:latin typeface="Arial" panose="020B0604020202020204" pitchFamily="34" charset="0"/>
                <a:hlinkClick r:id="rId4"/>
              </a:rPr>
              <a:t>[8]</a:t>
            </a:r>
            <a:endParaRPr lang="vi-VN" b="0" i="0" u="none" strike="noStrike" baseline="0" smtClean="0">
              <a:solidFill>
                <a:srgbClr val="222222"/>
              </a:solidFill>
              <a:latin typeface="Arial" panose="020B0604020202020204" pitchFamily="34" charset="0"/>
              <a:hlinkClick r:id="rId4"/>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75849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baseline="0" smtClean="0">
                <a:solidFill>
                  <a:srgbClr val="222222"/>
                </a:solidFill>
                <a:latin typeface="Arial" panose="020B0604020202020204" pitchFamily="34" charset="0"/>
              </a:rPr>
              <a:t>Để đảm bảo một hệ thống máy tính, điều quan trọng là phải hiểu các cuộc tấn công có thể được thực hiện chống lại nó, và các mối đe dọa thường được xếp vào một trong các mục dưới đây: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94791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1" i="0" u="none" strike="noStrike" baseline="0" smtClean="0">
                <a:solidFill>
                  <a:srgbClr val="222222"/>
                </a:solidFill>
                <a:latin typeface="Arial" panose="020B0604020202020204" pitchFamily="34" charset="0"/>
              </a:rPr>
              <a:t>▪  </a:t>
            </a:r>
            <a:r>
              <a:rPr lang="vi-VN" b="0" i="0" u="none" strike="noStrike" baseline="0" smtClean="0">
                <a:solidFill>
                  <a:srgbClr val="222222"/>
                </a:solidFill>
                <a:latin typeface="Arial" panose="020B0604020202020204" pitchFamily="34" charset="0"/>
              </a:rPr>
              <a:t>Trong một hệ thống máy tính, </a:t>
            </a:r>
            <a:r>
              <a:rPr lang="vi-VN" b="0" i="0" u="sng" strike="noStrike" baseline="0" smtClean="0">
                <a:solidFill>
                  <a:srgbClr val="0B0080"/>
                </a:solidFill>
                <a:latin typeface="Arial" panose="020B0604020202020204" pitchFamily="34" charset="0"/>
                <a:hlinkClick r:id="rId2" tooltip="Backdoor"/>
              </a:rPr>
              <a:t>Backdoor</a:t>
            </a:r>
            <a:r>
              <a:rPr lang="vi-VN" b="0" i="0" u="none" strike="noStrike" baseline="0" smtClean="0">
                <a:solidFill>
                  <a:srgbClr val="222222"/>
                </a:solidFill>
                <a:latin typeface="Arial" panose="020B0604020202020204" pitchFamily="34" charset="0"/>
                <a:hlinkClick r:id="rId2" tooltip="Backdoor"/>
              </a:rPr>
              <a:t> ("cửa hậu") là một phương pháp bí mật vượt qua thủ tục chứng thực người dùng thông thường hoặc để giữ đường truy nhập từ xa tới một máy tính, trong khi cố gắng không bị phát hiện bởi việc giám sát thông thường. Chúng tồn tại vì một số lý do, bao gồm từ thiết kế ban đầu hoặc từ cấu hình kém. Chúng có thể đã được thêm vào bởi một nhóm có thẩm quyền để cho phép một số truy cập hợp pháp, hoặc bởi những kẻ tấn công vì lý do độc hại; nhưng bất kể động cơ đưa tới sự tồn tại của chúng, chúng tạo ra một lỗ hổng.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35506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222222"/>
                </a:solidFill>
                <a:latin typeface="Arial" panose="020B0604020202020204" pitchFamily="34" charset="0"/>
              </a:rPr>
              <a:t>▪ </a:t>
            </a:r>
            <a:r>
              <a:rPr lang="en-US" b="0" i="0" u="none" strike="noStrike" baseline="0" smtClean="0">
                <a:solidFill>
                  <a:srgbClr val="222222"/>
                </a:solidFill>
                <a:latin typeface="Arial" panose="020B0604020202020204" pitchFamily="34" charset="0"/>
              </a:rPr>
              <a:t>Tần công từ chối dịch vụ (Dos)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5992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Template>
  <TotalTime>2</TotalTime>
  <Words>5438</Words>
  <Application>Microsoft Office PowerPoint</Application>
  <PresentationFormat>Widescreen</PresentationFormat>
  <Paragraphs>178</Paragraphs>
  <Slides>126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126</vt:i4>
      </vt:variant>
    </vt:vector>
  </HeadingPairs>
  <TitlesOfParts>
    <vt:vector size="135" baseType="lpstr">
      <vt:lpstr>Arial</vt:lpstr>
      <vt:lpstr>Calibri</vt:lpstr>
      <vt:lpstr>Calibri Light</vt:lpstr>
      <vt:lpstr>inherit</vt:lpstr>
      <vt:lpstr>Roboto</vt:lpstr>
      <vt:lpstr>Tahoma</vt:lpstr>
      <vt:lpstr>Times New Roman</vt:lpstr>
      <vt:lpstr>Verdana</vt:lpstr>
      <vt:lpstr>Office Theme</vt:lpstr>
      <vt:lpstr>PowerPoint Presentation</vt:lpstr>
      <vt:lpstr>Mục lục:</vt:lpstr>
      <vt:lpstr>I.Khái niệm về công nghiệp 4.0</vt:lpstr>
      <vt:lpstr> i. Thuật ngữ "Công nghiệp 4.0" (tiếng Đức: Industrie 4.0) khởi nguồn từ một dự án trong chiến lược công nghệ cao của chính phủ Đức, nó thúc đẩy việc sản xuất điện toán hóa sản xuất.[5]</vt:lpstr>
      <vt:lpstr>Một số đã so sánh Công nghiệp 4.0 với cuộc cách mạng Công nghiệp lần thứ tư. Tuy nhiên, điều này đề cập đến một sự chuyển đổi có tính hệ thống bao gồm tác động lên xã hội dân sự, cơ cấu quản trị và bản sắc con người, ngoài các chi nhánh kinh tế / sản xuất. Cuộc cách mạng công nghiệp đầu tiên đã huy động việc cơ giới hóa sản xuất sử dụng nước và hơi nước; Cuộc cách mạng thứ hai là cách mạng về kỹ thuật số và việc sử dụng các thiết bị điện tử và công nghệ thông tin để tiến tới tự động hoá sản xuất[6];... Thuật ngữ "Cách mạng công nghiệp lần thứ tư" đã được áp dụng cho sự phát triển công nghệ quan trọng một vài lần trong 75 năm qua, và là để thảo luận về học thuật.[7][8][9] Công nghiệp 4.0, mặt khác, tập trung vào sản xuất đặc biệt trong bối cảnh hiện tại, và do đó là tách biệt với cuộc cách mạng công nghiệp lần thứ tư về phạm vi.</vt:lpstr>
      <vt:lpstr>Thuật ngữ "Công nghiệp 4.0" đã được nhắc lại vào năm 2011 tại Hội chợ Hannover.[10] Tháng 10 năm 2012, Nhóm Công tác về Công nghiệp 4,0 trình bày một loạt các khuyến nghị về thực hiện Công nghiệp 4.0 cho chính phủ liên bang Đức. Các thành viên của Nhóm Công nghiệp 4.0 được công nhận là những người cha sáng lập và là động lực đằng sau Industry 4.0.</vt:lpstr>
      <vt:lpstr> i. Cuộc cách mạng công nghiệp lần 3 diễn ra vào những năm 1970 với sự ra đời của sản xuất tự động dựa vào máy tính, thiết bị điện tử và Internet, tạo nên một thế giới kết nối.</vt:lpstr>
      <vt:lpstr>II. Viễn cảnh tương lai của công nghiệp 4.0</vt:lpstr>
      <vt:lpstr>III. Công nghiệp 4.0 ở việt nam</vt:lpstr>
      <vt:lpstr>Để khai thác được tiềm năng và chuyển đổi cách sản xuất, tiếp cận sự đổi mới ứng dụng công nghệ mới cần nghiên cứu chính sách và doanh nghiệp trong việc thúc đẩy tiếp cận cách mạng công nghiệp 4.0.</vt:lpstr>
      <vt:lpstr>PowerPoint Presentation</vt:lpstr>
      <vt:lpstr>PowerPoint Presentation</vt:lpstr>
      <vt:lpstr>Sáng 9/11 tại Hà Nội, Viện nghiên cứu quản lý kinh tế Trung ương (CIEM) tổ chức hội thảo “Tiếp cận nông nghiệp 4.0 ở Việt Nam: Vấn đề và kiến nghị chính sách”.   Phát biểu khai mạc, ông Phan Đức Hiếu, Phó Viện trưởng CIEM cho biết, cách mạng công nghiệp 4.0 trong lĩnh vực nông nghiệp được các nước ứng dụng vào sản xuất, đem lại hiệu quả cao. Tại Việt Nam một số doanh nghiệp đã áp dụng số hoá vào sản xuất kinh doanh từ giống, canh tác, thu hoạch, phân phối tiêu dùng, khép kín.</vt:lpstr>
      <vt:lpstr>Ứng dụng cách mạng công nghiệp 4.0 giảm thiểu sức lao động và tăng năng xuất lao động. Tuy nhiên, ứng dụng này mới được một số doanh nghiệp triển khai. Để khai thác được tiềm năng và chuyển đổi cách sản xuất, tiếp cận sự đổi mới ứng dụng công nghệ mới cần nghiên cứu chính sách và doanh nghiệp trong việc thúc đẩy sự tiếp cận cách mạng công nghiệp 4.0.   Bà Nguyễn Thị Luyến, Trưởng ban Thể chế kinh tế, CIEM cho biết, ngành nông nghiệp có vai trò quan trọng góp phần vào tăng trưởng kinh tế. Cụ thể, xuất siêu thương mại ngày càng tăng; trong đó, năm 2017 đạt trên 8 tỷ USD và giải quyết ước tính chiếm trên 40% lao động đang làm việc trong các ngành kinh tế. Làn sóng đổi mới, ứng dụng khoa học kỹ thuật sẽ diễn ra mạnh mẽ trong quá trình hội nhập kinh tế quốc tế, tự do hoá thương mại.</vt:lpstr>
      <vt:lpstr>Theo đó, sức ép cạnh tranh cũng lớn hơn. Tuy nhiên, để đáp ứng được nhu cầu của người tiêu dùng thì cần nghiên cứu, áp dụng những thành tựu 4.0 vào sản xuất như: ứng dụng cảm biến, IOT, CN đèn LED, drones, robot nông nghiệp và quản trị tài chính trang trại thông minh.  </vt:lpstr>
      <vt:lpstr>PowerPoint Presentation</vt:lpstr>
      <vt:lpstr>Dẫn chứng về kinh nghiệm của Israel trong việc ứng dụng cách mạng công nghiệp 4.0, bà Luyến cho biết, Israel diện tích nhỏ, thiếu nguồn nước tự nhiên, lượng mưa khan hiếm. Đồng thời, có 2/3 diện tích là bán khô cằn và khô cằn, thiếu lao động nông nghiệp và môi trường địa chính trị phức tạp. Tuy nhiên, Israel lại dẫn đầu thế giới về công nghệ nông nghiệp.</vt:lpstr>
      <vt:lpstr>Nông nghiệp Israel được xây dựng dựa trên công nghệ đổi mới và tiến bộ không dựa trên lợi thế so sánh về tự nhiên. Tại Israel, một số công ty cung ứng công nghệ nông nghiệp chính xác theo hướng giải pháp toàn diện. Nên tất cả các trang trại hay nhà lưới của Israel đều trang bị hệ thống điều khiển kỹ thuật số với cảm biến và điều khiển tự động.   Tại Việt Nam, trong thời gian qua ứng dụng cách mạng công nghiệp 4.0 vào nông nghiệp đã có những điểm sáng, một số doanh nghiệp, hợp tác xã, người dân ứng dụng công nghệ thông minh trong các khâu, công đoạn khác nhau mang lại nhiều kết quả tích cực.</vt:lpstr>
      <vt:lpstr>Đơn cử như, Công ty cổ phần nông nghiệp công nghệ cao (VIFARM) đã ứng dụng công nghệ thuỷ canh hồi lưu; nuôi trồng không sử dụng đất, không tưới nước, môi trường sống được kiểm soát bởi hệ thống máy tính và các thiết bị IOT nhằm đảm bảo môi trường tốt cho cây. Còn Cầu Đất Farm thì đầu tư quy trình sản xuất nông sản khép kín, tự động, hiện đại.   Để đạt được kết quả này, theo bà Luyến, trong thời gian qua nhiều chủ trương, chính sách được ban hành tạo nền tảng cho tiếp cận và thực hành nông nghiệp 4.0. Tuy nhiên, sự tham gia ứng dụng cách mạng công nghiệp 4.0 vào nông nghiệp chưa nhiều; tập trung chủ yếu vào một số khâu, công đoạn và còn manh mún, tự phát.</vt:lpstr>
      <vt:lpstr>Khoảng cách giữa hiện trạng và đòi hỏi của nông nghiệp 4.0 còn khá lớn. Công nghệ sản xuất nông nghiệp ở tất cả các cấp độ từ đơn giản, thô sơ, lạc hậu, chủ yếu dựa vào thời tiết và kinh nghiệm chiếm tỷ lệ lớn; sản xuất nhỏ lẻ, manh mún thiếu liên kết giữa các chủ thể, thiếu vốn đầu tư, nguồn lực tài chính và năng lực hạn chế.   PGS. TS. Đinh Dũng Sỹ, Vụ trưởng Vụ Pháp luật, Văn phòng Chính phủ cho rằng, dư địa cho phát triển nông nghiệp Việt Nam rất lớn trong xuất khẩu hàng nông sản và thị trường trong nước. Nhưng, nếu không tận dụng được cơ hội trong cách mạng công nghiệp 4.0 trong nông nghiệp để gia tăng năng xuất, chất lượng hàng hoá thì chúng ta sẽ tụt hậu.   Theo ông Sỹ, cần phải đặt đầu tư cho nông nghiệp, tạo bước phát triển đột phá và bền vững trong nông nghiệp là trọng tâm phát triển kinh tế - xã hội trong 10 năm tới. Do đó, phải kết nối được các doanh nghiệp, nhà đầu tư với nông dân; mở rộng hạn điền và cho phép chuyển đổi sử dụng mục đích đất nông nghiệp một cách thông thoáng, linh hoạt hơn nhất là chuyển đổi đất trồng lúa sang trồng các loại cây trồng khác hoặc nuôi trồng thuỷ sản, gia súc, gia cầm có giá trị kinh tế cao hơn. Bên cạnh đó, khuyến khích thành lập doanh nghiệp nông nghiệp.   Cuộc cách mạng công nghiệp 4.0 là cơ hội để Việt Nam nắm bắt công nghệ mới, thu hẹp khoảng cách phát triển với các nước trong việc tiếp tục tái cơ cấu nông nghiệp theo hướng nông nghiệp thông minh hơn, bền vững hơn, thích ứng với biến đổi khí hậu và hội nhập kinh tế quốc tế.   Tuy nhiên, “phải lựa chọn công nghệ phù hợp, sản phẩm phù hợp gắn với mỗi vùng miền và thị trường. Thực hiện ưu tiên phát triển nông nghiệp 4.0 ở các nơi các nơi có điều kiện nhưng không loại trừ các hình thái sản xuất nông nghiệp truyền thống. Đặc biệt, lấy doanh nghiệp làm trung tâm, ứng dụng và chuyển giao công nghệ tiên tiến, hình thành các chuỗi giá trị nông sản thực phẩm bền vững, an toàn, cạnh tranh.”, ông Phan Đức Hiếu nói.   Theo CIEM, để phát triển nông nghiệp bền vững cần có giải pháp về nguồn nhân lực, đất đai, cơ sở hạ tầng, cơ sở dữ liệu, vấn đề về tài chính và thị trường và tổ chức sản xuất. Theo đó, cần thay đổi tư duy nông dân và doanh nghiệp, cần lấy thị trường làm căn cứ để xác định mặt hàng, chất lượng… gia tăng được độ tin cậy của người tiêu dùng. Đồng thời, người tiêu dùng cũng cần phải thay đổi tư duy trong việc ứng dụng công nghệ thông tin trong việc kiểm tra truy xuất nguồn gốc sản phẩm.</vt:lpstr>
      <vt:lpstr>Việc ứng dụng công nghệ 4.0 vào doanh nghiệp giúp thay đổi rất nhiều mặt lợi ích. Công nghiệp 4.0, một sáng kiến ​​chiến lược của Đức, nhằm tạo ra các nhà máy thông minh, nơi các công nghệ sản xuất được nâng cấp và biến đổi bởi Internet of Things (IoT) và điện toán đám mây, AI… Trong kỷ nguyên Công nghiệp 4.0 con người, máy móc có thể giao tiếp với nhau tại thời gian thực. Công nghiệp 4.0 kết hợp các công nghệ hệ thống sản xuất nhúng với các quy trình sản xuất thông minh để mở đường cho một thời đại công nghệ mới sẽ chuyển đổi căn bản các chuỗi giá trị công nghiệp, chuỗi giá trị sản xuất và mô hình kinh doanh.</vt:lpstr>
      <vt:lpstr>PowerPoint Presentation</vt:lpstr>
      <vt:lpstr>Dưới đây là một số thành phần chính mở đường cho việc ứng dụng công nghệ 4.0 vào doanh nghiệp, cách mà chúng hoạt động để tạo ra một hệ sinh thái công nghệ cao gồm các thiết bị thông minh để đạt được một nơi làm việc tối ưu, hiệu quả:</vt:lpstr>
      <vt:lpstr>Khi số lượng thiết bị thông minh và lượng dữ liệu được thu thập, phân tích và lưu trữ tăng lên, kết nối và liên lạc sẽ chỉ trở nên quan trọng hơn.  IoT sẽ có thể cung cấp một lượng lớn dữ liệu, cung cấp nhà sản xuất với thông tin giá trị. Cả trong doanh nghiệp và các đối tác bên thứ ba, các công ty sẽ cần dữ liệu của họ có thể chia sẻ và tương thích để cho phép mức độ hoạt động cao hơn. Ứng dụng IoT cho phép theo dõi ảo các tài sản vốn, quy trình, tài nguyên và sản phẩm. Điều này mang lại cho doanh nghiệp tầm nhìn đầy đủ, giúp hợp lý hóa các quy trình kinh doanh và tối ưu hóa cung và cầu.</vt:lpstr>
      <vt:lpstr>PowerPoint Presentation</vt:lpstr>
      <vt:lpstr>Trong cuộc “cách mạng công nghiệp 4.0”, trí tuệ nhân tạo được nhận định sẽ hiện diện khắp mọi lĩnh vực đời sống xã hội. Chẳng hạn như những chiếc xe tải không người lái đã vận hành trơn tru tại các mỏ khoáng sản ở Tây Úc vài năm nay. Tại Mỹ, Uber đã thử nghiệm xe tải không người lái OTTO giao hàng xuyên tiểu bang. Chức năng lái tự động (autopilot) đã được triển khai đại trà trên nhiều mẫu xe hơi, từ tất cả các nhà sản xuất xe lớn.</vt:lpstr>
      <vt:lpstr>Hay trong y học, với sự trợ giúp của trí tuệ nhân tạo, bệnh nhân có thể dùng các app trên điện thoại, chụp hình và điền vào các thông tin gửi lên một hệ thống trí tuệ nhân tạo và gần như tức thì, kết quả chuẩn bệnh và cách điều trị sẽ được trả về. Một ví dụ cụ thể về trí tuệ nhân tạo đã được các chuyên gia IBM chia sẻ.</vt:lpstr>
      <vt:lpstr> </vt:lpstr>
      <vt:lpstr>Với lời hứa to lớn và công nghệ tiên tiến như vậy, việc ứng dụng công nghiệp 4.0 vào doanh nghiệp đòi hỏi một khoản đầu tư lớn. Theo một khảo sát năm 2017 của 1.000 nhà sản xuất vừa và nhỏ của Canada, chẳng hạn, những người áp dụng kỹ thuật số đã đầu tư trung bình 250.000 đô la . Đối với các doanh nghiệp lớn hơn, chi phí chắc chắn sẽ cao hơn. Nhưng mức chi trả dự kiến ​​- kết nối, thiết bị thông minh và quy trình sản xuất tự động – hứa hẹn mang lại lợi tức đầu tư lớn như:</vt:lpstr>
      <vt:lpstr>Các thuật toán tự động hóa, phân tích và học máy đã đưa phần lớn công việc từng bước rời khỏi tay con người. Điều đó có nghĩa là sản xuất nhanh hơn, hiệu quả hơn công suất hoạt động suốt ngày đêm, sức lao động con người chủ yếu là giám sát và bảo trì hệ thống.</vt:lpstr>
      <vt:lpstr>Công nghiệp 4.0 không chỉ tạo ra một quy trình sản xuất hiệu quả hơn và chất lượng cao hơn, mà còn cho phép những thứ như bảo trì và nâng cấp dự đoán và phòng ngừa, dẫn đến giảm thời gian chết và chi tiêu vốn ít hơn theo thời gian.</vt:lpstr>
      <vt:lpstr> Với nhiều kết nối hơn, dữ liệu được chia sẻ và phân tích tốt hơn, sự hợp tác chặt chẽ hơn trong toàn bộ chuỗi cung ứng trở nên khả thi, điều này có thể dẫn đến tăng hiệu quả, tối ưu hóa và đổi mới trong thời gian dài trên toàn ngành sản xuất. Hệ thống tích hợp và liên lạc giữa các máy sẽ thúc đẩy sự hợp tác lớn hơn giữa các nhà sản xuất, nhà cung cấp và các bên liên quan khác trong chuỗi giá trị.</vt:lpstr>
      <vt:lpstr> Việc thu thập và phân tích dữ liệu to lớn cũng có nghĩa là khả năng lưu trữ và tìm kiếm bản ghi tốt hơn. Điều này có sự phân nhánh từ sự tuân thủ quy định của chính phủ đến sự hài lòng của khách hàng.</vt:lpstr>
      <vt:lpstr>Trong bối cảnh Công nghiệp 4.0, sản xuất thông minh tận dụng các công nghệ thông tin và sản xuất tiên tiến để đạt được các quy trình sản xuất linh hoạt, thông minh để giải quyết một thị trường năng động và toàn cầu.  Công nghệ dữ liệu lớn và trí thông minh nhân tạo sẽ tối ưu hóa toàn bộ quá trình sản xuất, dự đoán chính xác thời điểm bảo trì để tiết kiệm tối đa chi phí và tăng hiệu cạnh tranh của doanh nghiệp. Làn sóng ứng dụng công nghệ 4.0 vào doanh nghiệp sẽ tạo ra các tác động cả về phía cung và phía cầu sản phẩm/dịch vụ. Từ đó, tạo ra sự phát triển của các nền tảng công nghệ mới, thay thế dần cấu trúc ngành công nghiệp hiện có.</vt:lpstr>
      <vt:lpstr>Công nghệ, trí tuệ nhân tạo giúp ngành du lịch tạo ra nhiều sản phẩm mới hấp dẫn, kích thích tăng trưởng và phát triển du lịch bền vững.</vt:lpstr>
      <vt:lpstr>Trong 3 năm qua, du lịch Việt Nam đạt tốc độ phát triển kỷ lục, nhưng đó chỉ là nhất thời. Ngành du lịch khó có thể giữ được mức tăng trưởng 2 con số trong nhiều năm nếu không ứng dụng khoa học công nghệ vào phát triển du lịch. </vt:lpstr>
      <vt:lpstr>Đây là nhận định của ông Vũ Thế Bình, Phó Chủ tịch thường trực Hiệp hội Du lịch Việt Nam đưa ra tại hội thảo “Du lịch Việt Nam với cách mạng công nghiệp 4.0” được tổ chức bởi Hiệp hội Du lịch Việt Nam và Báo Nhân dân. </vt:lpstr>
      <vt:lpstr>PowerPoint Presentation</vt:lpstr>
      <vt:lpstr>Theo ông Vũ Thế Bình, hiện có 2 loại hình doanh nghiệp liên quan đến du lịch đã tiếp cận với công nghệ thông tin, trí tuệ nhân tạo để phát triển, đáp ứng nhu cầu của du khách.</vt:lpstr>
      <vt:lpstr>Loại hình thứ nhất là các doanh nghiệp công nghệ thông tin, chuyên nghiên cứu để đưa ra các ứng dụng mới cho ngành du lịch.</vt:lpstr>
      <vt:lpstr>Trong một năm qua đã có thêm hàng chục công ty công nghệ thông tin cho ra đời các công cụ giúp các công ty du lịch thực hiện các giao dịch đặt phòng, đặt tour, thanh toán thuận lợi, nhanh chóng. Có công ty công nghệ đã tiến xa hơn với việc tạo ra sàn giao dịch ảo cho các đơn vị du lịch giao dịch. </vt:lpstr>
      <vt:lpstr>Loại hình thứ hai là các doanh nghiệp làm du lịch, họ ứng dụng các công cụ do đơn vị công nghệ thông tin tạo ra vào việc kinh doanh lưu trú, bán tour, dịch vụ… nhằm đáp ứng nhu cầu đang ngày càng cao của du khách trong nước, quốc tế.</vt:lpstr>
      <vt:lpstr>Việc ứng dụng công nghệ thông tin vào các hoạt động du lịch để đáp ứng các nhu cầu của khách sẽ là hướng phát triển tất yếu của các doanh nghiệp trong bối cảnh hiện nay.</vt:lpstr>
      <vt:lpstr>"Trong ngành du lịch có 3 loại hình quan trọng nhất là lữ hành, lưu trú và dịch vụ du lịch. Các doanh nghiệp du lịch sẽ tùy theo năng lực, điều kiện của mình để phát triển ứng dụng công nghệ thông tin trong các lĩnh vực đó". Ông Bình nói thêm.</vt:lpstr>
      <vt:lpstr>Là doanh nghiệp tiên phong trong lĩnh vực thương mại điện tử về sản phẩm Tour du lịch trọn gói, Tripi.vn đã giúp khách hàng có những trải nghiệm mua sắm tiện lợi và cung cấp cho các công ty du lịch cách tiếp cận đơn giản, trực tiếp đến khách hàng trên Internet.</vt:lpstr>
      <vt:lpstr>Ông Trần Bình Giang, Giám đốc điều hành Tripi nói: "Tôi nghĩ rằng hiện nhiều công ty tham gia lĩnh vực du lịch tại Việt nam cũng đang có những ưu tiên rất lớn tập trung về ứng dụng dịch vụ trên điện thoại di động. Bởi ứng dụng trên di động cho phép các doanh nghiệp có thể mở rộng các hoạt động như bán vé máy bay, tour du lịch hơn và việc sử dụng trí tuệ nhân tạo sẽ giúp họ tiếp cận với khách hàng một cách nhanh nhất".</vt:lpstr>
      <vt:lpstr>Cũng tại hội thảo, ông Phan Huy Thắng, Trưởng ban Nhân dân cuối tuần cho biết, Cuộc cách mạng công nghiệp lần thứ 4 không chỉ tác động đến công nghiệp mà còn tạo đột phá trong lĩnh vực công nghệ số, đem thành tựu vượt bậc của công nghệ số tới mọi lĩnh vực, trong đó có ngành du lịch. Công nghệ, trí tuệ nhân tạo giúp ngành du lịch tạo ra nhiều sản phẩm mới hấp dẫn, kích thích tăng trưởng và phát triển du lịch bền vững.</vt:lpstr>
      <vt:lpstr>Robot thông minh Albert.</vt:lpstr>
      <vt:lpstr>PowerPoint Presentation</vt:lpstr>
      <vt:lpstr>Ứng dụng công nghệ vào giáo dục tại Việt Nam</vt:lpstr>
      <vt:lpstr>PowerPoint Presentation</vt:lpstr>
      <vt:lpstr>Năm học 2017-2018 vừa qua, Bộ GD&amp;ĐT đã ban hành văn bản số 4116/BGDĐT, ngày 08/9/2017 về việc hướng dẫn thực hiện nhiệm vụ công nghệ thông tin (CNTT) đối với các Sở Giáo dục và Đào tạo (GDĐT). Qua đó, các Sở GD-ĐT cần tập trung chỉ đạo triển khai 1 trong 3 nhiệm vụ trọng tâm là Triển khai có hiệu quả Đề án tăng cường ứng dụng công nghệ thông tin trong quản lý và hỗ trợ các hoạt động dạy - học, nghiên cứu khoa học góp phần nâng cao chất lượng giáo dục và đào tạo giai đoạn 2016-2020, định hướng đến năm 2025 (được phê duyệt theo Quyết định số 117/QĐ-TTg ngày 25/01/2017 của Thủ tướng Chính phủ).</vt:lpstr>
      <vt:lpstr>Tuy nhiên, công tác triển khai nhiệm vụ này tại Việt Nam vẫn diễn ra với nhịp độ chậm so với các quốc gia phát triển trên thế giới. Các hoạt động nâng cấp cở sở vật chất; sử dụng phần mềm online để quản lý công việc/nhân sự; áp dụng công nghệ vào giảng dạy,… dường như chưa mang lại đột phá trong việc nâng cao chất lượng và năng lực cạnh tranh trong giáo dục. Một số mô hình tiêu biểu như: MOOC của Đại học FPT, Topica; Sách giáo khoa điện tử của Trường Quốc tế Nam Sài Gòn, chuỗi trung tâm Tiếng Anh công nghệ Apax English cho trẻ 6-18 tuổi, Tiếng Anh công nghệ cho trẻ Mầm non Touch English!, Chương trình học lập trình robot cho trẻ 3-12 tuổi,… vẫn chưa đủ để phủ kín thị trường giáo dục với 22.998.123 học sinh, sinh viên của Việt Nam.</vt:lpstr>
      <vt:lpstr>Chương trình học lập trình cho trẻ mầm non và tiểu học.</vt:lpstr>
      <vt:lpstr>PowerPoint Presentation</vt:lpstr>
      <vt:lpstr>Giải pháp cho công tác ứng dụng giáo dục công nghệ thời kỳ 4.0</vt:lpstr>
      <vt:lpstr>PowerPoint Presentation</vt:lpstr>
      <vt:lpstr>Mỗi ngày, vô số đứa trẻ Việt Nam vẫn phải lao đến trung tâm học thêm sau giờ học ở trường. Có lẽ không mấy học sinh trả lời được câu hỏi "Sao em phải ở đây lúc này?", "Sao em không được làm điều mình thích?" bởi các em còn mải chạy theo guồng quay của những kỳ vọng, định hướng có sẵn mà xã hội, phụ huynh đặt ra. Trẻ được tiếp xúc với công nghệ: smartphone, tablet, máy tính,… hằng ngày nhưng hầu như chỉ xem đó là công cụ giải trí, thỏa mãn trí tò mò chứ không phải là để học tập. Để rồi sau này, chính các em phải đối mặt với nguy cơ thất nghiệp bởi sự phát triển khủng khiếp của công nghệ.</vt:lpstr>
      <vt:lpstr>Vậy đâu mới là giải pháp của nền giáo dục vẫn đang ở lưng chừng của việc tiếp cận xu thế giáo dục công nghệ mới với việc tách rời khỏi phương pháp giáo dục truyền thống?</vt:lpstr>
      <vt:lpstr>Ngày 12 tháng 01 năm 2019 tới đây, các nhà quản lý giáo dục, các chuyên gia đầu ngành, đại diện các tổ chức giáo dục sẽ quy tụ trong Hội thảo ỨNG DỤNG CÔNG NGHỆ NHẰM NÂNG CAO CẠNH TRANH CỦA CÁC TỔ CHỨC GIÁO DỤC TẠI VIỆT NAM lần đầu tiên được tổ chức tại Bắc Ninh nhằm mang đến cái nhìn toàn diện về xu hướng giáo dục công nghệ trên thế giới đồng thời thảo luận giải pháp nắm bắt xu hướng này cho các tổ chức giáo dục tại Việt Nam.</vt:lpstr>
      <vt:lpstr>Xu hướng giáo dục hiện tại trên thế giới</vt:lpstr>
      <vt:lpstr>PowerPoint Presentation</vt:lpstr>
      <vt:lpstr>CMCN 4.0 với những thành tựu đột phá về: trí tuệ nhân tạo, robot, Internet vạn vật, xe tự lái, công nghệ in 3D, công nghệ nano,… đã đưa công nghệ có mặt vào trong mọi lĩnh vực đời sống: kinh tế, ngân hàng, xây dựng, nông nghiệp, giao thông, giải trí, thiết bị gia dụng, công nghệ thông tin truyền thông, v.v... Và tất nhiên, giáo dục với vai trò dẫn dắt xã hội không thể nào nằm ngoài con sóng thời đại.</vt:lpstr>
      <vt:lpstr>Theo Viện nghiên cứu toàn cầu của Tập đoàn Tư vấn Chiến lược Kindsley, năm 2030, máy tính sẽ thay thế 60% công việc hiện tại, tức là khoảng 800 triệu người sẽ mất việc làm. Theo Diễn đàn Kinh tế thế giới thì khoảng 60% người lao động sẽ làm những việc chưa từng học qua, trong đó phần lớn liên quan đến công nghệ.</vt:lpstr>
      <vt:lpstr>Thực tiễn này dẫn đến một xu hướng tất yếu cũng chính là nhiệm vụ cấp thiết cho mọi quốc gia là ứng dụng công nghệ vào giáo dục.</vt:lpstr>
      <vt:lpstr>Xu hướng giáo dục công nghệ qua các thời kỳ.</vt:lpstr>
      <vt:lpstr>PowerPoint Presentation</vt:lpstr>
      <vt:lpstr>Theo báo cáo của Edtech UK, London &amp; Partners (2015) thì mức đầu tư cho ngành Công nghệ Giáo dục Toàn cầu là 45 tỉ bảng Anh năm 2015, và dự kiến là 129 tỉ bảng Anh năm 2020. Theo Tech Crunch (2018), đến năm 2020, khu vực Châu Á - Thái Bình Dương sẽ chiếm 54% thị trường EdTech.</vt:lpstr>
      <vt:lpstr>HSBC đã thống kế vào năm 2017, mức chi trung bình cho giáo dục của phụ huynh Singapore là 70.939 USD, Hồng Kông 132.161 USD, Các Tiểu vương quốc Ả Rập Thống nhất 99.378 USD, Trung Quốc 42.892 USD, Malaysia 25.479 USD và Indonesia 18.422 USD.</vt:lpstr>
      <vt:lpstr>Từ năm 2002, các khóa học trực tuyến đại chúng mở (MOOC) bùng nổ với các tên tuổi lớn như: Udacity, Coursera, edX, Udemy, FutureLearn. Công nghệ Thực tế ảo/Thực tế tăng cường (VR/AR) cũng được áp dụng vào giáo dục tại Mỹ, Cộng Hòa Séc, Anh… với những sản phẩm tiêu biểu như: Google Expeditions: Chuyến đi thực địa ảo; Labster: Sản phẩm VR giả lập phòng thí nghiệm; 3Dbear: ứng dụng AR trong dạy STEAM, ứng dụng VR trong bộ môn sinh học,…</vt:lpstr>
      <vt:lpstr>Gamification (Trò chơi hoá) gây chú ý khi tích hợp các đặc tính gây nghiện của game vào chương trình học nhằm gia tăng hứng thú học tập. Điển hình là ứng dụng Kahoot với 70 triệu người dùng mỗi tháng và 2 tỉ người chơi từ khi ra đời.</vt:lpstr>
      <vt:lpstr>Nổi lên mạnh mẽ nhất có lẽ là xu hướng giáo dục lập trình cho trẻ em. Hàng loạt các robot thông minh và chương trình học lập trình cho trẻ nhỏ ở độ tuổi 3 - 12 ra đời, tiêu biểu như: Cubetto, Ozobot, Code-a-pillar,... ở Mỹ; Albert ở Hàn, CodeMonkey ở Israe…</vt:lpstr>
      <vt:lpstr>Công nghệ được ứng dụng vào giảng dạy hầu hết các bộ môn chứ không chỉ lập trình. Các màn hình cảm ứng, công nghệ Chromakey, smartphone, tablet, các ứng dụng di động là công cụ giảng dạy cho các bộ môn Tiếng Anh, Toán học,… tại Mỹ, Hàn Quốc, Singapore, Trung Quốc, …</vt:lpstr>
      <vt:lpstr>IV.Thời đại 4.0 gồm những gì</vt:lpstr>
      <vt:lpstr> i. Thuật ngữ điện toán đám mây xuất hiện bắt nguồn từ ứng dụng điện toán lưới (grid computing) trong thập niên 1980, tiếp theo là điện toán theo nhu cầu (utility computing) và phần mềm dịch vụ (SaaS).</vt:lpstr>
      <vt:lpstr>Điện toán lưới đặt trọng tâm vào việc di chuyển một tải công việc (workload) đến địa điểm của các tài nguyên điện toán cần thiết để sử dụng. Một lưới là một nhóm máy chủ mà trên đó nhiệm vụ lớn được chia thành những tác vụ nhỏ để chạy song song, được xem là một máy chủ ảo.</vt:lpstr>
      <vt:lpstr>Với điện toán đám mây, các tài nguyên điện toán như máy chủ có thể được định hình động hoặc cắt nhỏ từ cơ sở hạ tầng phần cứng nền và trở nên sẵn sàng thực hiện nhiệm vụ, hỗ trợ những môi trường không phải là điện toán lưới như Web ba lớp chạy các ứng dụng truyền thống hay ứng dụng Web 2.0.</vt:lpstr>
      <vt:lpstr> i. Năm 1999, Kevin Ashton đã đưa ra cụm từ Internet of Things nhằm để chỉ các đối tượng có thể được nhận biết cũng như sự tồn tại của chúng.</vt:lpstr>
      <vt:lpstr>ii. ARM đã "nhanh chân" trong việc nhận ra rằng, ổ đĩa có xu hướng sử dụng các bộ vi điều khiển 32-bit là giải pháp cho những người có ý định thực hiện một số quyết định của riêng họ theo một cách tự động. Gary tin rằng, khả năng của các bộ vi điều khiển này ngày càng tăng, điều này có nghĩa là người dùng có thể làm những điều mà trước đây là bất khả.[44]</vt:lpstr>
      <vt:lpstr>Trong 5 năm tiếp theo, bạn sẽ thấy ngày càng có nhiều thiết bị trên thị trường. Những thách thức đang diễn ra là quản lý dữ liệu và chuyển sang IPv6 (IPv6 đã sẵn sàng và chạy với địa chỉ đã được cấp phát. IPv4 đã cạn kiệt và 2011 chỉ còn lại những địa chỉ cuối cùng).[44]</vt:lpstr>
      <vt:lpstr>iii. .  Axel Pawlik, Giám đốc Quản lý của RIPE NCC lý giải tại sao IPv6 cần thiết cho tương lai của IoT, với IPv6 chúng ta sẽ có lượng địa chỉ phong phú và điều này sẽ mở ra khả năng gán địa chỉ cho mỗi thiết bị (gadget) và chip. Các giải pháp sẽ dễ dàng và đơn giản hơn, rõ ràng hơn, có thể phục hồi đến từng mục địa chỉ riêng, và phạm vi phát triển vô cùng to lớn.[44]</vt:lpstr>
      <vt:lpstr>Lan Pearson, nhà tương lai học với thành tích ấn tượng tại những hãng như BT, Canon và Fujitsu cho rằng, những gì mà chúng ta thấy ở đây là chưa có tiền lệ hội tụ và phát triển nhanh chóng, không giống như bất kỳ điều gì chúng ta từng thấy trước đó. Động lực cho việc này chính là áp lực hướng đến công nghệ mới, để giúp chúng ta tạo ra những chiếc máy tính nhanh hơn, những ổ đĩa có tốc độ quay nhanh hơn....[44] </vt:lpstr>
      <vt:lpstr>i. Theo Gartner, Inc. (một công ty nghiên cứu và tư vấn công nghệ), sẽ có gần 26 tỷ thiết bị trên IoT vào năm 2020.[45] ABI Research ước tính rằng hơn 30 tỷ thiết bị sẽ được kết nối không dây với "Kết nối mọi thứ" (Internet of Everything) vào năm 2020.[46] Theo một cuộc khảo sát và nghiên cứu gần đây được thực hiện bởi Dự án Internet Pew Research, một phần lớn các chuyên gia công nghệ đã hưởng ứng tham gia sử dụng Internet of Things với 83% đồng ý quan điểm cho rằng Internet / Cloud of Things, nhúng và tính toán đeo (và các hệ thống năng động, tương ứng [47])sẽ có tác động rộng rãi và mang lại lợi ích đến năm 2025.[48] Như vậy, rõ ràng là IoT sẽ bao gồm một số lượng rất lớn các thiết bị được kết nối với Internet[49]</vt:lpstr>
      <vt:lpstr>Tích hợp với mạng Internet có nghĩa rằng thiết bị này sẽ sử dụng một địa chỉ IP như là một định danh duy nhất. Tuy nhiên, do sự hạn chế không gian địa chỉ của IPv4 (cho phép 4,3 tỷ địa chỉ duy nhất), các đối tượng trong IOT sẽ phải sử dụng IPv6 để phù hợp với không gian địa chỉ cực kỳ lớn cần thiết [50] [51] [52] [53] [54] Các đối tượng trong IoT sẽ không chỉ có các thiết bị có khả năng cảm nhận xung quanh, mà còn cung cấp khả năng truyền động (ví dụ, củ hoặc khóa điều khiển thông qua Internet)[55]Ở một mức độ lớn, tương lai của Internet of Things sẽ không thể không có sự hỗ trợ của IPv6; và do đó việc áp dụng toàn cầu của IPv6 trong những năm tới sẽ rất quan trọng cho sự phát triển thành công của IOT trong tương lai.</vt:lpstr>
      <vt:lpstr>iii. Tuy nhiên, các ứng dụng của IoT không chỉ giới hạn trong các lĩnh vực này. Trường hợp sử dụng chuyên ngành khác của IoT cũng có thể tồn tại. Một cái nhìn tổng quan về một số lĩnh vực ứng dụng nổi bật nhất được cung cấp ở đây. Dựa trên các miền ứng dụng, sản phẩm IoT có thể chia thành năm loại khác nhau: thiết bị đeo thông minh, nhà thông minh, thành phố thông minh, môi trường thông minh, và doanh nghiệp thông minh. Các sản phẩm và giải pháp IoT trong mỗi thị trường có đặc điểm khác nhau.[61]</vt:lpstr>
      <vt:lpstr>IoT có ứng dụng rộng vô cùng, có thể kể ra một số thứ như sau</vt:lpstr>
      <vt:lpstr> i. Ở mức cơ bản nhất, Internet là một mạng dùng để nối thiết bị này với thiết bị khác. Nếu chỉ riêng có kết nối không thôi thì không có gì đảm bảo rằng các thiết bị biết cách nói chuyện nói nhau. Cũng giống như là bạn có thể đi từ Việt Nam đến Mỹ, nhưng không đảm bảo rằng bạn có thể nói chuyện với người Mỹ.[17]</vt:lpstr>
      <vt:lpstr>ii. Để các thiết bị có thể giao tiếp với nhau, chúng sẽ cần một hoặc nhiều giao thức (protocols), có thể xem là một thứ ngôn ngữ chuyên biệt để giải quyết một tác vụ nào đó. Chắc chắn bạn đã ít nhiều sử dụng một trong những giao thức phổ biến nhất thế giới, đó là HyperText Transfer Protocol (HTTP) để tải web. Ngoài ra chúng ta còn có SMTP, POP, IMAPdành cho email, FTP dùng để trao đổi file[17]</vt:lpstr>
      <vt:lpstr>Những giao thức như thế này hoạt động ổn bởi các máy chủ web, mail và FTP thường không phải nói với nhau nhiều, khi cần, một phần mềm biên dịch đơn giản sẽ đứng ra làm trung gian để hai bên hiểu nhau. Còn với các thiết bị IoT, chúng phải đảm đương rất nhiều thứ, phải nói chuyện với nhiều loại máy móc thiết bị khác nhau. Đáng tiếc rằng hiện người ta chưa có nhiều sự đồng thuận về các giao thức để IoT trao đổi dữ liệu. Nói cách khác, tình huống này gọi là "giao tiếp thất bại", một bên nói nhưng bên kia không thể nghe.</vt:lpstr>
      <vt:lpstr>i. Như đã nói ở trên, thay vì giao tiếp trực tiếp với nhau, các thiết bị IoT hiện nay chủ yếu kết nối đến một máy chủ trung tâm do hãng sản xuất một nhà phát triển nào đó quản lý. Cách này cũng vẫn ổn thôi, những thiết bị vẫn hoàn toàn nói chuyện được với nhau thông qua chức năng phiên dịch của máy chủ rồi. Thế nhưng mọi chuyện không đơn giản như thế, cứ mỗi một mạng lưới như thế tạo thành một subnetwork riêng, và buồn thay các máy móc nằm trong subnetwork này không thể giao tiếp tốt với subnetwork khác.[17]</vt:lpstr>
      <vt:lpstr>ii. Lấy ví dụ như xe ô tô chẳng hạn. Một chiếc Ford Focus có thể giao tiếp cực kì tốt đến các dịch vụ và trung tâm dữ liệu của Ford khi gửi dữ liệu lên mạng. Nếu một bộ phận nào đó cần thay thế, hệ thống trên xe sẽ thông báo về Ford, từ đó hãng tiếp tục thông báo đến người dùng. Nhưng trong trường hợp chúng ta muốn tạo ra một hệ thống cảnh báo kẹt xe thì mọi chuyện rắc rối hơn nhiều bởi xe Ford được thiết lập chỉ để nói chuyện với server của Ford, không phải với server của Honda, Audi, Mercedes hay BMW. Lý do cho việc giao tiếp thất bại? Chúng ta thiếu đi một ngôn ngữ chung. Và để thiết lập cho các hệ thống này nói chuyện được với nhau thì rất tốn kém, đắt tiền.[17]</vt:lpstr>
      <vt:lpstr>Một số trong những vấn đề nói trên chỉ đơn giản là vấn đề về kiến trúc mạng, về kết nối mà các thiết bị sẽ liên lạc với nhau (Wifi, Bluetooth, NFC,...). Những thứ này thì tương đối dễ khắc phục với công nghệ không dây ngày nay. Còn với các vấn đề về giao thức thì phức tạp hơn rất nhiều, nó chính là vật cản lớn và trực tiếp trên còn đường phát triển của Internet of Things.[17]</vt:lpstr>
      <vt:lpstr>PowerPoint Presentation</vt:lpstr>
      <vt:lpstr>i.. Nếu xu hướng hiện nay tiếp tục, dữ liệu được các thiết bị gửi và nhận sẽ nằm trong các "hầm chứa" mang tính chất tập trung (centralized silo). Các công ty, nhà sản xuất có thể kết nối đến các hầm này để thu thập dữ liệu, từ đó tạo ra các bộ giao thức của riêng mình. Tuy nhiên, nhược điểm của mô hình này đó là dữ liệu sẽ trở nên khó chia sẻ hơn bởi người ta cứ phải tạo ra các đường giao tiếp mới giữa các silo. Dữ liệu sẽ phải di chuyển xa hơn và làm chậm tốc độ kết nối. Chưa kể đến các nguy cơ bảo mật và nguy cơ về quyền riêng tư của người dùng nữa.[17]</vt:lpstr>
      <vt:lpstr>ii. Trái ngược với hướng đi trên, nếu như các nhà sản xuất có thể thống nhất được các bộ giao tiếp chung thì sẽ tạo ra các "Internet của các ốc đảo" (Internet of Islands). Thiết bị trong một căn phòng có thể giao tiếp với nhau, giao tiếp với các máy móc khác trong nhà và thậm chí là cả... nhà hàng xóm. Dữ liệu sẽ được phân bố trong một khu vực hẹp hơn nên đảm bảo các vấn đề bảo mật, đồng thời tăng tốc độ hoạt động. Dữ liệu cũng nhờ đó mà linh hoạt hơn, các thiết bị có thể phản hồi nhanh hơn. Bên cạnh đó, một khi các thiết bị có thể nói chuyện tốt với nhau, một hệ thống tự động hóa có thể bắt đầu học hỏi những gì đang diễn ra ở thế giới xung quanh, từ đó đưa ra hành động đúng ý muốn của người dùng.[17]</vt:lpstr>
      <vt:lpstr> i. Khái niệm Lỗ hổng bảo mật là một điểm yếu của hệ thống trong quá trình thiết kế, thi công và quản trị. Phần lớn các lỗ hổng bảo mật được đã phát hiện ngày nay đều được ghi lại trong cơ sở dữ liệu Common Vulnerabilities and Exposures (CVE). Một lỗ hổng bị khai thác là một lỗ hổng mà đã bị lợi dụng để thực hiện hoạt động tấn công ít nhất một lần hoặc đã bị khai thác (exploit).[8]</vt:lpstr>
      <vt:lpstr>Để đảm bảo một hệ thống máy tính, điều quan trọng là phải hiểu các cuộc tấn công có thể được thực hiện chống lại nó, và các mối đe dọa thường được xếp vào một trong các mục dưới đây:</vt:lpstr>
      <vt:lpstr>▪  Trong một hệ thống máy tính, Backdoor ("cửa hậu") là một phương pháp bí mật vượt qua thủ tục chứng thực người dùng thông thường hoặc để giữ đường truy nhập từ xa tới một máy tính, trong khi cố gắng không bị phát hiện bởi việc giám sát thông thường. Chúng tồn tại vì một số lý do, bao gồm từ thiết kế ban đầu hoặc từ cấu hình kém. Chúng có thể đã được thêm vào bởi một nhóm có thẩm quyền để cho phép một số truy cập hợp pháp, hoặc bởi những kẻ tấn công vì lý do độc hại; nhưng bất kể động cơ đưa tới sự tồn tại của chúng, chúng tạo ra một lỗ hổng.</vt:lpstr>
      <vt:lpstr>▪ Tần công từ chối dịch vụ (Dos)</vt:lpstr>
      <vt:lpstr>Các cuộc tấn công từ chối dịch vụ (DoS) được thiết kế để làm cho tài nguyên mạng hoặc máy không sẵn sàng để phục vụ cho người dùng dự định của nó. [5] Kẻ tấn công có thể từ chối dịch vụ cho từng nạn nhân, chẳng hạn như cố tình nhập sai mật khẩu đủ lần liên tục để khiến tài khoản nạn nhân bị khóa hoặc chúng có thể làm quá tải khả năng của máy hoặc mạng và chặn tất cả người dùng cùng một lúc. Mặc dù một cuộc tấn công mạng từ một địa chỉ IP duy nhất có thể bị chặn bằng cách thêm quy tắc tường lửa mới, nhiều hình thức tấn công từ chối dịch vụ phân tán (DDoS) là có thể, trong đó cuộc tấn công đến từ một số lượng lớn mấy tính - và việc bảo vệ khó khăn hơn nhiều. Các cuộc tấn công như vậy có thể bắt nguồn từ các máy tính zombie của botnet, nhưng một loạt các kỹ thuật khác có thể bao gồm các cuộc tấn công phản xạ và khuếch đại, trong đó các hệ thống vô tội bị lừa gửi dữ liệu đến máy nạn nhân.</vt:lpstr>
      <vt:lpstr>Tham khảo : https://vi.wikipedia.org/wiki/An_ninh_m%E1%BA%A1ng</vt:lpstr>
      <vt:lpstr>PowerPoint Presentation</vt:lpstr>
      <vt:lpstr>PowerPoint Presentation</vt:lpstr>
      <vt:lpstr>i. Các thành phần phần cứng cho thực tế tăng cường là: bộ xử lý, màn hình, cảm biến và thiết bị đầu vào. Các thiết bị điện toán di động hiện đại như điện thoại thông minh và máy tính bảng có chứa các yếu tố này, thường bao gồm camera và cảm biến MEMS như gia tốc kế , GPSvà la bàn trạng thái rắn , biến chúng thành nền tảng AR phù hợp. [17]</vt:lpstr>
      <vt:lpstr>Có 2 công nghệ: ống dẫn sóng nhiễu xạ và ống dẫn sóng phản xạ. Giáo sư hệ thống thực tế mở rộng, Karl Guttag, đã so sánh quang học của các ống dẫn sóng nhiễu xạ so với công nghệ cạnh tranh, ống dẫn sóng phản xạ.</vt:lpstr>
      <vt:lpstr>i. Các hệ thống thực tế mở rộng được sử dụng trong các tình huống an toàn công cộng , từ siêu bão đến nghi phạm lớn.</vt:lpstr>
      <vt:lpstr>Đầu năm 2009, hai bài báo từ tạp chí Quản lý khẩn cấp đã thảo luận về sức mạnh của công nghệ này đối với việc quản lý khẩn cấp. Đầu tiên là "Thực tế tăng cường - Công nghệ mới nổi để quản lý khẩn cấp" của Gerald Baron. [143] Per Adam Crowe: "Các công nghệ như thực tế tăng cường (ví dụ: Google Glass) và kỳ vọng ngày càng tăng của công chúng sẽ tiếp tục buộc các nhà quản lý khẩn cấp chuyên nghiệp thay đổi hoàn toàn khi nào, ở đâu và làm thế nào công nghệ được triển khai trước, trong và sau thảm họa. " [144]</vt:lpstr>
      <vt:lpstr>Một ví dụ ban đầu khác là một chiếc máy bay tìm kiếm tìm kiếm một người leo núi bị lạc trong địa hình núi non hiểm trở. Các hệ thống thực tế mở rộng đã cung cấp cho các nhà khai thác máy ảnh trên không nhận thức về địa lý về tên đường và vị trí đường rừng được pha trộn với video camera. Người vận hành máy ảnh có thể tìm kiếm người đi bộ tốt hơn khi biết bối cảnh địa lý của hình ảnh camera. Khi đã được định vị, người vận hành có thể hướng các nhân viên cứu hộ đến vị trí của người đi bộ một cách hiệu quả hơn vì vị trí địa lý và các mốc tham chiếu được dán nhãn rõ ràng. </vt:lpstr>
      <vt:lpstr>Từ năm 2015, dữ liệu lớn trở nên nổi bật trong hoạt động kinh doanh như một công cụ để giúp nhân viên làm việc hiệu quả hơn cũng như tối ưu hóa việc thu thập và chia sẻ thông tin. Việc sử dụng dữ liệu lớn để giải quyết các vấn đề thu thập dữ liệu và CNTT trong một doanh nghiệp được gọi là IT Operations Analytics (ITOA). Bằng cách áp dụng các nguyên tắc dữ liệu lớn vào các khái niệm về trí thông minh của máy móc và tính toán sâu, các bộ phận CNTT có thể dự đoán các vấn đề tiềm ẩn và đưa ra các giải pháp trước khi vấn đề xảy ra. Vào thời điểm này, các doanh nghiệp ITOA cũng bắt đầu đóng vai trò quan trọng trong việc quản lý hệ thống bằng cách cung cấp các nền tảng mang các dữ liệu cá nhân riêng biệt và tạo ra những hiểu biết sâu sắc từ toàn bộ hệ thống chứ không phải từ các dữ liệu riêng lẻ.</vt:lpstr>
      <vt:lpstr> Amazon.com xử lý hàng triệu hoạt động back-end hàng ngày, cũng như các truy vấn từ hơn nửa triệu người bán hàng bên thứ ba. Công nghệ cốt lõi mà Amazon hoạt động dựa trên Linux và đến năm 2005 họ có ba cơ sở dữ liệu Linux lớn nhất thế giới, với dung lượng 7,8 TB, 18,5 TB và 24,7 TB.</vt:lpstr>
      <vt:lpstr>▪ Facebook xử lý 50 tỷ hình ảnh từ cơ sở người dùng của nó.</vt:lpstr>
      <vt:lpstr>▪ Google đã xử lý khoảng 100 tỷ lượt tìm kiếm mỗi tháng vào tháng 8 năm 2012.</vt:lpstr>
      <vt:lpstr>▪ Cơ sở dữ liệu Oracle NoSQL đã được kiểm tra để vượt qua mốc 1 triệu xử lý mỗi giây với 8 nhân và đạt tốc độ 1.2 triệu xử lý mỗi giây với 10 nhân.</vt:lpstr>
      <vt:lpstr>V. Cơ hội và thách thức của cuộc cách mạng công nghiệp 4.0 đối với việt nam </vt:lpstr>
      <vt:lpstr>VI. Vai trò của nhà nước trong cuộc cách mạng công nghiệp 4.0 với sự phát triển kinh tế tri thức ở Việt Nam hiện nay</vt:lpstr>
      <vt:lpstr>VII.Tuổi trẻ thời cách mạng công nghiệp 4.0</vt:lpstr>
      <vt:lpstr>Như bất kì một cuộc cách mạng nào khác, Industry 4.0 mang lại những cơ hội khổng lồ nếu biết tận dụng và đồng thời là thách thức bị tụt hậu và loại bỏ.</vt:lpstr>
      <vt:lpstr>Ông Nguyễn Phú Cường, Vụ trưởng Vụ Khoa học và Công nghệ - Bộ Công Thương cho rằng, nếu không bắt kịp nhịp độ phát triển của thế giới và khu vực, Việt Nam sẽ phải đối mặt với những thách thức, tác động tiêu cực như sự tụt hậu về công nghệ, suy giảm sản xuất, kinh doanh, dư thừa lao động có kỹ năng và trình độ thấp gây phá vỡ thị trường lao động truyền thống.   Ông Cường cũng cho rằng, Việt Nam không bắt kịp Công nghiệp 4.0 còn có khả năng xuất hiện làn sóng đẩy công nghệ lạc hậu từ các nước phát triển sang các nước đang phát triển và chậm phát triển.   Đây là những nhận định hết sức rõ ràng và thực tế về những cơ hội và nguy cơ mà Việt Nam sẽ phải đối mặt trong bối cạnh của cuộc cách mạng công nghiệp lần thứ 4.   Ông Lê Quốc Phương, nguyên Phó Giám đốc Trung tâm Thông tin Bộ Công Thương cho rằng, thách thức đầu tiên Việt Nam gặp phải là trình độ phát triển.</vt:lpstr>
      <vt:lpstr>Ở Việt Nam hiện nay, trình độ sản xuất có nơi vẫn áp dụng cách mạng công nghiệp 1.0, có nơi áp dụng cách mạng công nghiệp 2.0, 3.0. Trình độ phát triển ở mức thấp cho nên việc đi tắt đón đầu hay nhảy vọt lên là điều không hề dễ dàng.   Bên cạnh đó, theo ông Phương, công nghiệp 4.0 đòi hỏi phải thay đổi hoàn toàn lề lối sinh hoạt và quản lý nhằm tận dụng kết nối Internet vạn vật và trí tuệ thông minh. Tuy nhiên, phương thức sản xuất, cách sống và sinh hoạt hiện tại ở Việt Nam vẫn còn quá xa vời để tiếp cận được.</vt:lpstr>
      <vt:lpstr>TS. Phạm Đình Thưởng, Phó Vụ trưởng Vụ Pháp chế (Bộ Công Thương) cho rằng, thách thức đối với Việt Nam là cần chính sách để tạo được những doanh nghiệp nội địa có thể ứng dụng những công nghệ nổi bật của cuộc cách mạng này và làm sao để phát triển một nền kinh tế chia sẻ.   Ông Thưởng cho rằng, thách thức lớn nhất đối với Việt Nam chính là làm chủ công nghệ. Tuy nhiên, làm chủ công nghệ không bao giờ là một việc dễ dàng, nhưng cũng không phải là không thể.   Cách mạng công nghiệp 4.0 cũng đang đặt ra nhiều thách thức đối với các nhà quản lý chính sách tại Việt Nam, bao gồm tạo môi trường kinh doanh thuận lợi, bảo đảm hài hòa lợi ích đối với các mô hình kinh doanh dịch vụ truyền thống; kiểm soát việc minh bạch về thông tin; quản lý giao dịch điện tử, thanh toán quốc tế về thương mại bằng thẻ; quản lý chất lượng dịch vụ, sản phẩm; chống thất thoát thuế (thuế thu nhập doanh nghiệp và thuế thu nhập cá nhân) và một số vấn đề xã hội khác nảy sinh như lao động, việc làm và an sinh xã hội.   Bên cạnh thách thức về làm chủ công nghệ, các chuyên gia cũng cho rằng công nghiệp 4.0 có thể tác động lớn đến thị trường lao động khi thiếu nguồn nhân lực chất lượng cao nhưng tỷ lệ thất nghiệp sẽ tăng trong một số ngành.   Cách mạng 4.0 sẽ triệt tiêu lao động giản đơn, nhất là người lao động trong lĩnh vực nông nghiệp và thủ công.</vt:lpstr>
      <vt:lpstr>Điều này có thể sẽ tạo ra thất nghiệp, bất ổn xã hội. Báo cáo về tương lai nghề nghiệp của Diễn đàn kinh tế thế giới năm 2016 dự đoán, "cơn bão" 4.0 sẽ khiến nhu cầu lao động các ngành sản xuất - chế tạo, máy tính – toán học, kiến trúc – kỹ thuật tại khu vực ASEAN suy giảm.</vt:lpstr>
      <vt:lpstr>Việt Nam là nước có nhiều ngành sử dụng nhiều lao động cao nên thách thức lại càng thể hiện rõ hơn.   Báo cáo gần đây của Tổ chức Lao động Quốc tế (ILO) dự đoán, robot sẽ thay thế 85% công nhân trong ngành dệt may Việt Nam trong vài thập kỷ tới.   Công nghệ 4.0 là một cơ hội cho sự chuyển mình của ngành công nghiệp dệt may, tuy nhiên cũng tiềm ẩn những thách thức không nhỏ trong vấn đề đầu tư, tái cơ cấu và lao động. Việc lựa chọn hướng đi nào sẽ phụ thuộc vào cách mỗi doanh nghiệp tiếp cận với công nghệ và xác định rõ tiềm lực bản thân doanh nghiệp để lựa chọn đường đi hiệu quả nhất.   Để tận dụng cơ hội của công nghiệp 4.0. theo TS. Lê Quốc Phương, Chính phủ cần có ngay chương trình cụ thể hỗ trợ và thúc đẩy các trường học, đặc biệt là các đại học và trung tâm hướng nghiệp đào tạo nguồn nhân lực mạnh trên các lĩnh vực trên.</vt:lpstr>
      <vt:lpstr>Bên cạnh đó, cần có chính sách hỗ trợ cho các doanh nhân để họ học hỏi, triển khai ứng dụng thông qua việc đưa những thành tựu, sản phẩm.</vt:lpstr>
      <vt:lpstr>Quan trọng hơn, Chính phủ cần cam kết hỗ trợ mạnh mẽ như có chính sách miễn, giảm thuế, cho vay ưu đãi.. đối với các doanh nghiệp startup, những người sẽ là nòng cốt của cuộc công nghiệp 4.0.   Ông Nguyễn Phú Cường cho rằng, để có thể tiếp cận và khai thác thành công những cơ hội mà công nghệ 4.0 mang lại, về phía doanh nghiệp, trước hết cần phải hiểu đúng, đầy đủ về công nghiệp 4.0, những yêu cầu mà doanh nghiệp cần phải đáp ứng nếu như không muốn tụt lại phía sau.</vt:lpstr>
      <vt:lpstr>Từ đó, mỗi doanh nghiệp cần xây dựng cho mình một chiến lược phát triển lâu dài và những bước đi cụ thể, vững chắc để bước vào cuộc cách mạng này.   Cách mạng công nghiệp 4.0 mang lại cơ hội để bứt phá nhưng cũng là một thách thức không nhỏ với kinh tế Việt Nam khi chúng ta vốn chưa qua đầy đủ các cuộc cách mạng trước đó.</vt:lpstr>
      <vt:lpstr>Tuy nhiên, đây vẫn là cuộc cách mạng tất yếu mà Việt Nam chỉ có thể chọn cách tham gia hoặc bị loại khỏi “cuộc chơi”.   Để bắt kịp được công nghiệp 4.0, theo các chuyên gia cần hành động nhiều hơn từ các bộ ngành nhưng đối với mỗi doanh nghiệp cũng cần phải chuẩn bị sẵn sàng để không bị bỏ lại trong cuộc cách mạng này./.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Nguyễn Nhật</dc:creator>
  <cp:lastModifiedBy>Duy Nguyễn Nhật</cp:lastModifiedBy>
  <cp:revision>1</cp:revision>
  <dcterms:created xsi:type="dcterms:W3CDTF">2019-05-29T09:29:30Z</dcterms:created>
  <dcterms:modified xsi:type="dcterms:W3CDTF">2019-05-29T09:31:44Z</dcterms:modified>
</cp:coreProperties>
</file>