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6"/>
  </p:notesMasterIdLst>
  <p:sldIdLst>
    <p:sldId id="256" r:id="rId2"/>
    <p:sldId id="257" r:id="rId3"/>
    <p:sldId id="258" r:id="rId4"/>
    <p:sldId id="270" r:id="rId5"/>
    <p:sldId id="271" r:id="rId6"/>
    <p:sldId id="272" r:id="rId7"/>
    <p:sldId id="269" r:id="rId8"/>
    <p:sldId id="260" r:id="rId9"/>
    <p:sldId id="261" r:id="rId10"/>
    <p:sldId id="262" r:id="rId11"/>
    <p:sldId id="273" r:id="rId12"/>
    <p:sldId id="263" r:id="rId13"/>
    <p:sldId id="274" r:id="rId14"/>
    <p:sldId id="264" r:id="rId15"/>
    <p:sldId id="276" r:id="rId16"/>
    <p:sldId id="315" r:id="rId17"/>
    <p:sldId id="277" r:id="rId18"/>
    <p:sldId id="268" r:id="rId19"/>
    <p:sldId id="306" r:id="rId20"/>
    <p:sldId id="296" r:id="rId21"/>
    <p:sldId id="307" r:id="rId22"/>
    <p:sldId id="314" r:id="rId23"/>
    <p:sldId id="297" r:id="rId24"/>
    <p:sldId id="299" r:id="rId25"/>
    <p:sldId id="278" r:id="rId26"/>
    <p:sldId id="279" r:id="rId27"/>
    <p:sldId id="286" r:id="rId28"/>
    <p:sldId id="287" r:id="rId29"/>
    <p:sldId id="288" r:id="rId30"/>
    <p:sldId id="294" r:id="rId31"/>
    <p:sldId id="289" r:id="rId32"/>
    <p:sldId id="290" r:id="rId33"/>
    <p:sldId id="291" r:id="rId34"/>
    <p:sldId id="292" r:id="rId35"/>
    <p:sldId id="293" r:id="rId36"/>
    <p:sldId id="302" r:id="rId37"/>
    <p:sldId id="267" r:id="rId38"/>
    <p:sldId id="309" r:id="rId39"/>
    <p:sldId id="310" r:id="rId40"/>
    <p:sldId id="311" r:id="rId41"/>
    <p:sldId id="312" r:id="rId42"/>
    <p:sldId id="313" r:id="rId43"/>
    <p:sldId id="301" r:id="rId44"/>
    <p:sldId id="308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F0ED5-4134-42E8-AC01-B2ED4FF3D0D8}" type="datetimeFigureOut">
              <a:rPr lang="vi-VN" smtClean="0"/>
              <a:t>19/06/2021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7E0D2-4208-48A8-893D-B9042686B6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69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6/19/2021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0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spc="21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download/stab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4F88479-B476-45DA-9CE6-31F6D891C3A1}"/>
              </a:ext>
            </a:extLst>
          </p:cNvPr>
          <p:cNvSpPr txBox="1">
            <a:spLocks/>
          </p:cNvSpPr>
          <p:nvPr/>
        </p:nvSpPr>
        <p:spPr>
          <a:xfrm>
            <a:off x="2293632" y="316432"/>
            <a:ext cx="7737178" cy="76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kern="1200" spc="21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400" b="1" spc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CÔNG NGHỆ THÔNG TIN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400" b="1" spc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QUỐC GIA THÀNH PHỐ HỒ CHÍ MINH</a:t>
            </a: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E11B6A2-C718-4FD7-918B-0F902A1BD269}"/>
              </a:ext>
            </a:extLst>
          </p:cNvPr>
          <p:cNvSpPr txBox="1">
            <a:spLocks/>
          </p:cNvSpPr>
          <p:nvPr/>
        </p:nvSpPr>
        <p:spPr>
          <a:xfrm>
            <a:off x="348221" y="5072652"/>
            <a:ext cx="11117630" cy="1245065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kern="1200" spc="21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b="1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Huỳnh Trọng Khoa – 18520918</a:t>
            </a:r>
          </a:p>
          <a:p>
            <a:pPr algn="l">
              <a:spcAft>
                <a:spcPts val="600"/>
              </a:spcAft>
            </a:pP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 19521622 </a:t>
            </a:r>
          </a:p>
          <a:p>
            <a:pPr algn="l">
              <a:spcAft>
                <a:spcPts val="600"/>
              </a:spcAft>
            </a:pP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2000" spc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2000" b="1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CS111.L21.KHCL</a:t>
            </a:r>
          </a:p>
        </p:txBody>
      </p:sp>
      <p:pic>
        <p:nvPicPr>
          <p:cNvPr id="1026" name="Picture 2" descr="Install swi-prolog on Linux Mint using the Snap Store | Snapcraft">
            <a:extLst>
              <a:ext uri="{FF2B5EF4-FFF2-40B4-BE49-F238E27FC236}">
                <a16:creationId xmlns:a16="http://schemas.microsoft.com/office/drawing/2014/main" id="{F47D5595-E029-45E9-BA7C-CA065A5F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80" y="3930952"/>
            <a:ext cx="2325033" cy="23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1D540-9140-4D04-8701-5B56DF925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583" y="2422586"/>
            <a:ext cx="10852390" cy="784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LOGIC VỚI PROLOG</a:t>
            </a:r>
          </a:p>
        </p:txBody>
      </p:sp>
      <p:pic>
        <p:nvPicPr>
          <p:cNvPr id="33" name="Picture 2" descr="Install swi-prolog on Linux Mint using the Snap Store | Snapcraft">
            <a:extLst>
              <a:ext uri="{FF2B5EF4-FFF2-40B4-BE49-F238E27FC236}">
                <a16:creationId xmlns:a16="http://schemas.microsoft.com/office/drawing/2014/main" id="{1FC071D0-C956-45FA-8FA4-8BBEEF81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88" y="-1"/>
            <a:ext cx="7292808" cy="72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07E722D-E688-4F58-AA1A-535C00E04B58}"/>
              </a:ext>
            </a:extLst>
          </p:cNvPr>
          <p:cNvGrpSpPr/>
          <p:nvPr/>
        </p:nvGrpSpPr>
        <p:grpSpPr>
          <a:xfrm>
            <a:off x="41154" y="49986"/>
            <a:ext cx="1816371" cy="1116564"/>
            <a:chOff x="5368063" y="952310"/>
            <a:chExt cx="2283313" cy="1506501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BDE8D3CC-6C0A-497A-9EED-71AA2A88F0DF}"/>
                </a:ext>
              </a:extLst>
            </p:cNvPr>
            <p:cNvSpPr/>
            <p:nvPr/>
          </p:nvSpPr>
          <p:spPr>
            <a:xfrm>
              <a:off x="5368063" y="952310"/>
              <a:ext cx="2283313" cy="1506501"/>
            </a:xfrm>
            <a:prstGeom prst="round2DiagRect">
              <a:avLst>
                <a:gd name="adj1" fmla="val 16667"/>
                <a:gd name="adj2" fmla="val 27671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D23A080-838C-4110-AAE7-105D7BA7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142" y="1464497"/>
              <a:ext cx="1175367" cy="832160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2585D643-9E1B-4E2C-8185-19970C45D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353" y="1464497"/>
              <a:ext cx="875845" cy="724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46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Sự kiện (FACT)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các phát biểu chân lý về một vấn đề, thay cho các chỉ thị để giải quyết vấn đề. 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Hệ thống thực thi của Prolog sẽ sử dụng các phát biểu này để tìm lời giải của bài toán bằng cách kiểm tra từng trường hợp của bài toán.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Được định nghĩa bằng một định danh và một bộ các hằng.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Một định danh quan hệ được gọi là một vị từ.</a:t>
            </a: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5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khai báo: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Tên quan hệ hay đối tượng phải bắt đầu bằng ký tự thường.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Tên quan hệ viết trước (thông thường quan hệ chính là vị từ của câu).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Các đối tượng được viết cách nhau bằng dấu phẩy và được bao bởi cặp dấu ngoặc đơn.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Khai báo phải kết thúc bằng dấu chấm.</a:t>
            </a:r>
          </a:p>
        </p:txBody>
      </p:sp>
    </p:spTree>
    <p:extLst>
      <p:ext uri="{BB962C8B-B14F-4D97-AF65-F5344CB8AC3E}">
        <p14:creationId xmlns:p14="http://schemas.microsoft.com/office/powerpoint/2010/main" val="41240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			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ký hiệu là hoa</a:t>
            </a:r>
          </a:p>
          <a:p>
            <a:pPr marL="0" indent="0">
              <a:buNone/>
            </a:pP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			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ký hiệu là minh</a:t>
            </a:r>
          </a:p>
          <a:p>
            <a:pPr marL="0" indent="0">
              <a:buNone/>
            </a:pP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hoa,minh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		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hệ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hoa quen với minh</a:t>
            </a:r>
          </a:p>
        </p:txBody>
      </p:sp>
    </p:spTree>
    <p:extLst>
      <p:ext uri="{BB962C8B-B14F-4D97-AF65-F5344CB8AC3E}">
        <p14:creationId xmlns:p14="http://schemas.microsoft.com/office/powerpoint/2010/main" val="52123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Biểu diễn các câu sau theo vị từ của Prolog</a:t>
            </a: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 đẹp.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Tx/>
              <a:buChar char="-"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 có một quyển sách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minh,quyển_sách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64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Luật (RULE)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biết một vị từ sẽ thỏa trong những điều kiện nào.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Luật được cấu tạo bởi các vị từ, gọi là hạng tử, theo dạng: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hạng_tử_1, hạng_tử_2, …, hạng_tử_n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nghĩa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hạng tử hạng_tử_1, …, hạng_tử_n thỏa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hạng tử A sẽ thỏa.</a:t>
            </a:r>
          </a:p>
        </p:txBody>
      </p:sp>
    </p:spTree>
    <p:extLst>
      <p:ext uri="{BB962C8B-B14F-4D97-AF65-F5344CB8AC3E}">
        <p14:creationId xmlns:p14="http://schemas.microsoft.com/office/powerpoint/2010/main" val="183234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của luật: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&lt;Đầu luật&gt; :- &lt;Thân luật&gt;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:- đọc là nếu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Một luật được kết thúc bằng dấu chấm.</a:t>
            </a:r>
          </a:p>
        </p:txBody>
      </p:sp>
    </p:spTree>
    <p:extLst>
      <p:ext uri="{BB962C8B-B14F-4D97-AF65-F5344CB8AC3E}">
        <p14:creationId xmlns:p14="http://schemas.microsoft.com/office/powerpoint/2010/main" val="170928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 if-then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Hoa quen Minh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Hoa là bạn của Minh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minh, hoa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:-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hoa, minh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vi-VN" sz="2400" b="1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quát hóa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 người đều phải chết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:-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5D5B7-88EA-4563-9983-7285069246BA}"/>
              </a:ext>
            </a:extLst>
          </p:cNvPr>
          <p:cNvSpPr txBox="1"/>
          <p:nvPr/>
        </p:nvSpPr>
        <p:spPr>
          <a:xfrm>
            <a:off x="6096000" y="4119109"/>
            <a:ext cx="57574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vi-VN" sz="2400" b="1" u="sng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nghĩa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Chim là động vật có cánh và chân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chim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):-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động_vật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cánh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chân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2977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Mệnh đề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Truy vấn (QUERY)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yêu cầu Prolog giải quyết một vấn đề nào đó. Có hai dạng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cơ sở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truy vấn không chứa biến, kết quả trả về là một câu trả lời đúng/sai. 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hoa, minh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→ true/false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phi cơ sở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truy vấn có chứa biến, kết quả là giá trị của các biến trong truy vấn đó.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→ X = ?, Y = ?</a:t>
            </a:r>
          </a:p>
        </p:txBody>
      </p:sp>
    </p:spTree>
    <p:extLst>
      <p:ext uri="{BB962C8B-B14F-4D97-AF65-F5344CB8AC3E}">
        <p14:creationId xmlns:p14="http://schemas.microsoft.com/office/powerpoint/2010/main" val="382360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Cú pháp chú thích: /* ... */ hoặc sau kí tự %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Phủ định: not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Phép gán: is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so sánh: &lt;, =&lt;,=:=,&gt;=,&gt;,=\=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hợp nhất: =</a:t>
            </a:r>
          </a:p>
          <a:p>
            <a:pPr marL="0" indent="0">
              <a:buNone/>
            </a:pP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1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khác nhau giữa phép gán “is” và phép hợp nhất “=“:</a:t>
            </a: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46A91-3238-43B6-B148-24F94F5A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833052"/>
            <a:ext cx="7145594" cy="149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9313A-F31D-4E01-9CBB-459D46A2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432177"/>
            <a:ext cx="4046818" cy="22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C43F34-1990-4069-A260-35C8E2EED3F8}"/>
              </a:ext>
            </a:extLst>
          </p:cNvPr>
          <p:cNvSpPr/>
          <p:nvPr/>
        </p:nvSpPr>
        <p:spPr>
          <a:xfrm>
            <a:off x="777240" y="1825625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1.Giới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96563-3EB7-4EDE-BB08-403A6F74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vi-VN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9C2C16-E631-4BA2-80D9-748A1C806453}"/>
              </a:ext>
            </a:extLst>
          </p:cNvPr>
          <p:cNvSpPr/>
          <p:nvPr/>
        </p:nvSpPr>
        <p:spPr>
          <a:xfrm>
            <a:off x="777239" y="2707368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5AB5D-38D8-4BA5-86E1-5024E64DBE4D}"/>
              </a:ext>
            </a:extLst>
          </p:cNvPr>
          <p:cNvSpPr/>
          <p:nvPr/>
        </p:nvSpPr>
        <p:spPr>
          <a:xfrm>
            <a:off x="777238" y="3589111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FFEC89-FE9F-4D16-9D51-76F5345D89B1}"/>
              </a:ext>
            </a:extLst>
          </p:cNvPr>
          <p:cNvSpPr/>
          <p:nvPr/>
        </p:nvSpPr>
        <p:spPr>
          <a:xfrm>
            <a:off x="777238" y="4470854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vi-VN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6D17D6-8B22-4D33-BA1D-55E35DED5D0F}"/>
              </a:ext>
            </a:extLst>
          </p:cNvPr>
          <p:cNvSpPr/>
          <p:nvPr/>
        </p:nvSpPr>
        <p:spPr>
          <a:xfrm>
            <a:off x="777237" y="5352597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vi-VN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3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Cấu trúc danh sách (LIST)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danh sách được định nghĩa trong cặp dấu [ ].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vị từ append để gộp 2 danh sách: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L1, L2, T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gộp danh sách L1 và L2 theo thứ tự L1,L2 thành danh sách T.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 2], [3,4], T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 = [1,2,3,4].</a:t>
            </a:r>
          </a:p>
        </p:txBody>
      </p:sp>
    </p:spTree>
    <p:extLst>
      <p:ext uri="{BB962C8B-B14F-4D97-AF65-F5344CB8AC3E}">
        <p14:creationId xmlns:p14="http://schemas.microsoft.com/office/powerpoint/2010/main" val="193606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Cấu trúc danh sách (LIST)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 khác: [ head | tail ], trong đó head là phần tử đầu, tail là các phần tử còn lại.</a:t>
            </a: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D2A73-0252-4327-8F83-7F98A4CA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043997"/>
            <a:ext cx="5684227" cy="1520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BBB18-03C6-4F66-95A4-BAC65811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02" y="3840480"/>
            <a:ext cx="4395740" cy="16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Cấu trúc danh sách (LIST)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vị từ xử lý danh sách khác: 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(Element,List): kiểm tra Element có nằm trong List hay không.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(List1,Element,List2): xóa phần tử Element nằm trong List2, trả về List2.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sumlist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(List,Sum): Tổng các phần tử của danh sách List (chứa các số), trả về Sum.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(Set1,Set2,Set3): Trả về kết quả phép hợp của Set1,Set2 là Set3.</a:t>
            </a: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Phép toán AND và OR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AND các vị từ được biểu diễn bằng một dãy các vị từ đó tách nhau bằng dấu phẩy “,”.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Hoa hậu là phụ nữ đẹp</a:t>
            </a:r>
          </a:p>
          <a:p>
            <a:pPr marL="0" indent="0">
              <a:buNone/>
            </a:pP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hoa_hậu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:-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phụ_nữ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0400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Các thành phần khác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Phép toán AND và OR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OR các vị từ được biểu diễn bằng một dãy các vị từ đó tách nhau bằng dấu chấm phẩy “;”.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Minh biết Thúy nếu Thúy là bạn của Hải 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 Hiếu.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minh, thúy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:-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thúy, hải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vi-VN" sz="2400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thúy, hiếu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53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hợp nhất (UNIFICATION):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của truy vấn được thực hiện nhờ quá trình so khớp: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 nhất là cách so khớp trong Prolog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sự kiện khớp với nhau nếu vị từ và các tham số của chúng giống nhau.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so khớp được, prolog sẽ trả kết quả là yes, ngược lại là no.</a:t>
            </a:r>
          </a:p>
          <a:p>
            <a:pPr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“no” có nghĩa là không chứng minh được từ những sự kiện đã cho.</a:t>
            </a:r>
          </a:p>
        </p:txBody>
      </p:sp>
    </p:spTree>
    <p:extLst>
      <p:ext uri="{BB962C8B-B14F-4D97-AF65-F5344CB8AC3E}">
        <p14:creationId xmlns:p14="http://schemas.microsoft.com/office/powerpoint/2010/main" val="391591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i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5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i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12C8C2-F07A-4C9B-A920-047468A2E622}"/>
              </a:ext>
            </a:extLst>
          </p:cNvPr>
          <p:cNvSpPr/>
          <p:nvPr/>
        </p:nvSpPr>
        <p:spPr>
          <a:xfrm>
            <a:off x="8282609" y="18384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?-quen(hoa,hải)</a:t>
            </a:r>
          </a:p>
        </p:txBody>
      </p:sp>
    </p:spTree>
    <p:extLst>
      <p:ext uri="{BB962C8B-B14F-4D97-AF65-F5344CB8AC3E}">
        <p14:creationId xmlns:p14="http://schemas.microsoft.com/office/powerpoint/2010/main" val="235007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i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12C8C2-F07A-4C9B-A920-047468A2E622}"/>
              </a:ext>
            </a:extLst>
          </p:cNvPr>
          <p:cNvSpPr/>
          <p:nvPr/>
        </p:nvSpPr>
        <p:spPr>
          <a:xfrm>
            <a:off x="8282609" y="18384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?-quen(hoa,hải)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664D1-EB65-46A2-BF89-89DE247FBDCA}"/>
              </a:ext>
            </a:extLst>
          </p:cNvPr>
          <p:cNvSpPr/>
          <p:nvPr/>
        </p:nvSpPr>
        <p:spPr>
          <a:xfrm>
            <a:off x="6972963" y="3154292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bạn(hoa,Z)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087174-423F-4AFE-96A0-A331ED4A68A0}"/>
              </a:ext>
            </a:extLst>
          </p:cNvPr>
          <p:cNvSpPr/>
          <p:nvPr/>
        </p:nvSpPr>
        <p:spPr>
          <a:xfrm>
            <a:off x="9848353" y="31475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bạn(Z,hải)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688E4-5E13-41B9-BE1C-80995F3A5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26511" y="2419108"/>
            <a:ext cx="1309646" cy="73518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12B242-4E89-4470-8CCD-933E89CBFF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336157" y="2419108"/>
            <a:ext cx="1565744" cy="728420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9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i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12C8C2-F07A-4C9B-A920-047468A2E622}"/>
              </a:ext>
            </a:extLst>
          </p:cNvPr>
          <p:cNvSpPr/>
          <p:nvPr/>
        </p:nvSpPr>
        <p:spPr>
          <a:xfrm>
            <a:off x="8282609" y="18384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?-quen(hoa,hải)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664D1-EB65-46A2-BF89-89DE247FBDCA}"/>
              </a:ext>
            </a:extLst>
          </p:cNvPr>
          <p:cNvSpPr/>
          <p:nvPr/>
        </p:nvSpPr>
        <p:spPr>
          <a:xfrm>
            <a:off x="6972963" y="3154292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bạn(hoa,Z)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087174-423F-4AFE-96A0-A331ED4A68A0}"/>
              </a:ext>
            </a:extLst>
          </p:cNvPr>
          <p:cNvSpPr/>
          <p:nvPr/>
        </p:nvSpPr>
        <p:spPr>
          <a:xfrm>
            <a:off x="9848353" y="31475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bạn(Z,hải)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688E4-5E13-41B9-BE1C-80995F3A5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26511" y="2419108"/>
            <a:ext cx="1309646" cy="73518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12B242-4E89-4470-8CCD-933E89CBFF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336157" y="2419108"/>
            <a:ext cx="1565744" cy="728420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5BD3D0-488B-4E0C-8A04-8A218BB7EC62}"/>
              </a:ext>
            </a:extLst>
          </p:cNvPr>
          <p:cNvSpPr/>
          <p:nvPr/>
        </p:nvSpPr>
        <p:spPr>
          <a:xfrm>
            <a:off x="6972963" y="4633497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bạn(hoa,nam)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3B9C2-C599-4061-8786-C0A5093EE3A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26511" y="3734972"/>
            <a:ext cx="0" cy="898525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2CD2D-2437-4A84-8D53-FCB787397239}"/>
              </a:ext>
            </a:extLst>
          </p:cNvPr>
          <p:cNvSpPr/>
          <p:nvPr/>
        </p:nvSpPr>
        <p:spPr>
          <a:xfrm>
            <a:off x="8441634" y="5843111"/>
            <a:ext cx="2107096" cy="5806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FF891-7F27-4111-ADD4-B5EA7B3F0BE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26511" y="5214177"/>
            <a:ext cx="1468671" cy="62893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62170"/>
            <a:ext cx="4748349" cy="3832790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Prolog là ngôn ngữ lập trình khai báo (1970).</a:t>
            </a:r>
          </a:p>
          <a:p>
            <a:pPr algn="just"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dựa trên cơ sở lý thuyết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vị từ.</a:t>
            </a:r>
          </a:p>
          <a:p>
            <a:pPr algn="just"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lập trình dựa trên các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 đề Horn.</a:t>
            </a:r>
          </a:p>
          <a:p>
            <a:pPr algn="just">
              <a:buFontTx/>
              <a:buChar char="-"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 đề Horn thể hiện một sự kiện hoặc sự việc có thể đúng hoặc không.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6F03-092A-4A66-8D44-C0D9C3F2F2F3}"/>
              </a:ext>
            </a:extLst>
          </p:cNvPr>
          <p:cNvSpPr txBox="1"/>
          <p:nvPr/>
        </p:nvSpPr>
        <p:spPr>
          <a:xfrm>
            <a:off x="2794542" y="6048110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GRAMMING IN 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endParaRPr lang="vi-V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1B7E9A-C5D4-4960-A8A1-90D5C50D5204}"/>
              </a:ext>
            </a:extLst>
          </p:cNvPr>
          <p:cNvSpPr/>
          <p:nvPr/>
        </p:nvSpPr>
        <p:spPr>
          <a:xfrm>
            <a:off x="7067006" y="1690688"/>
            <a:ext cx="4023360" cy="7078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 báo quy tắc, dữ kiện, mục tiêu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36C832-FB63-45BB-9B7A-51371CE5F8D6}"/>
              </a:ext>
            </a:extLst>
          </p:cNvPr>
          <p:cNvSpPr/>
          <p:nvPr/>
        </p:nvSpPr>
        <p:spPr>
          <a:xfrm>
            <a:off x="7067006" y="3051724"/>
            <a:ext cx="4023360" cy="7078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dịch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676F4D-39DF-4033-AF1F-B2451229EE72}"/>
              </a:ext>
            </a:extLst>
          </p:cNvPr>
          <p:cNvSpPr/>
          <p:nvPr/>
        </p:nvSpPr>
        <p:spPr>
          <a:xfrm>
            <a:off x="7067006" y="4412760"/>
            <a:ext cx="4023360" cy="7078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lệnh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C4CF571-000D-46C1-98C0-38F82D243B3A}"/>
              </a:ext>
            </a:extLst>
          </p:cNvPr>
          <p:cNvSpPr/>
          <p:nvPr/>
        </p:nvSpPr>
        <p:spPr>
          <a:xfrm>
            <a:off x="8725989" y="2508069"/>
            <a:ext cx="682777" cy="50818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68697FF-947F-4DB9-91AF-E89F5C2F1B33}"/>
              </a:ext>
            </a:extLst>
          </p:cNvPr>
          <p:cNvSpPr/>
          <p:nvPr/>
        </p:nvSpPr>
        <p:spPr>
          <a:xfrm>
            <a:off x="8737297" y="3916686"/>
            <a:ext cx="682777" cy="50818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6913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i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12C8C2-F07A-4C9B-A920-047468A2E622}"/>
              </a:ext>
            </a:extLst>
          </p:cNvPr>
          <p:cNvSpPr/>
          <p:nvPr/>
        </p:nvSpPr>
        <p:spPr>
          <a:xfrm>
            <a:off x="8282609" y="18384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?-quen(hoa,hải)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664D1-EB65-46A2-BF89-89DE247FBDCA}"/>
              </a:ext>
            </a:extLst>
          </p:cNvPr>
          <p:cNvSpPr/>
          <p:nvPr/>
        </p:nvSpPr>
        <p:spPr>
          <a:xfrm>
            <a:off x="6972963" y="3154292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bạn(hoa,Z)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087174-423F-4AFE-96A0-A331ED4A68A0}"/>
              </a:ext>
            </a:extLst>
          </p:cNvPr>
          <p:cNvSpPr/>
          <p:nvPr/>
        </p:nvSpPr>
        <p:spPr>
          <a:xfrm>
            <a:off x="9848353" y="3147528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bạn(Z,hải)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688E4-5E13-41B9-BE1C-80995F3A5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26511" y="2419108"/>
            <a:ext cx="1309646" cy="73518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12B242-4E89-4470-8CCD-933E89CBFF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336157" y="2419108"/>
            <a:ext cx="1565744" cy="728420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5BD3D0-488B-4E0C-8A04-8A218BB7EC62}"/>
              </a:ext>
            </a:extLst>
          </p:cNvPr>
          <p:cNvSpPr/>
          <p:nvPr/>
        </p:nvSpPr>
        <p:spPr>
          <a:xfrm>
            <a:off x="6972963" y="4633497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bạn(hoa,nam)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3B9C2-C599-4061-8786-C0A5093EE3A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26511" y="3734972"/>
            <a:ext cx="0" cy="898525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2CD2D-2437-4A84-8D53-FCB787397239}"/>
              </a:ext>
            </a:extLst>
          </p:cNvPr>
          <p:cNvSpPr/>
          <p:nvPr/>
        </p:nvSpPr>
        <p:spPr>
          <a:xfrm>
            <a:off x="8441634" y="5843111"/>
            <a:ext cx="2107096" cy="5806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FF891-7F27-4111-ADD4-B5EA7B3F0BE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26511" y="5214177"/>
            <a:ext cx="1468671" cy="62893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C96ED4-2C10-4BD9-A271-07062CAD7458}"/>
              </a:ext>
            </a:extLst>
          </p:cNvPr>
          <p:cNvSpPr/>
          <p:nvPr/>
        </p:nvSpPr>
        <p:spPr>
          <a:xfrm>
            <a:off x="9848353" y="4632363"/>
            <a:ext cx="2107096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bạn(nam,hải)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44032-DBD9-462A-A857-B5A31B26BB7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901901" y="3728208"/>
            <a:ext cx="0" cy="904155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E27C9-F124-4A4E-87C0-F2D8A4AA467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9495182" y="5213043"/>
            <a:ext cx="1406719" cy="630068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21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b="1" i="1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8D4E18-B62C-4F36-A70E-B80B5A729A66}"/>
              </a:ext>
            </a:extLst>
          </p:cNvPr>
          <p:cNvSpPr/>
          <p:nvPr/>
        </p:nvSpPr>
        <p:spPr>
          <a:xfrm>
            <a:off x="7222435" y="1825625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?-quen(hoa,X).</a:t>
            </a:r>
          </a:p>
        </p:txBody>
      </p:sp>
    </p:spTree>
    <p:extLst>
      <p:ext uri="{BB962C8B-B14F-4D97-AF65-F5344CB8AC3E}">
        <p14:creationId xmlns:p14="http://schemas.microsoft.com/office/powerpoint/2010/main" val="3764862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b="1" i="1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8D4E18-B62C-4F36-A70E-B80B5A729A66}"/>
              </a:ext>
            </a:extLst>
          </p:cNvPr>
          <p:cNvSpPr/>
          <p:nvPr/>
        </p:nvSpPr>
        <p:spPr>
          <a:xfrm>
            <a:off x="7222435" y="1825625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?-quen(hoa,X).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50D3F9-26C1-4656-8C2F-378A9B19C16C}"/>
              </a:ext>
            </a:extLst>
          </p:cNvPr>
          <p:cNvSpPr/>
          <p:nvPr/>
        </p:nvSpPr>
        <p:spPr>
          <a:xfrm>
            <a:off x="5603350" y="283305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bạn(hoa,Z).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5EAAD2-0192-4EBB-975A-8268A8D2A809}"/>
              </a:ext>
            </a:extLst>
          </p:cNvPr>
          <p:cNvSpPr/>
          <p:nvPr/>
        </p:nvSpPr>
        <p:spPr>
          <a:xfrm>
            <a:off x="9310646" y="273236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bạn(Z,X).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5D194-50AC-42E6-B91F-34BB7548E37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6888810" y="2406305"/>
            <a:ext cx="1619085" cy="42674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BD2BCA-7113-4C5D-9CF1-6B7F5292D1B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507895" y="2406305"/>
            <a:ext cx="2088211" cy="32605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58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b="1" i="1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8D4E18-B62C-4F36-A70E-B80B5A729A66}"/>
              </a:ext>
            </a:extLst>
          </p:cNvPr>
          <p:cNvSpPr/>
          <p:nvPr/>
        </p:nvSpPr>
        <p:spPr>
          <a:xfrm>
            <a:off x="7222435" y="1825625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?-quen(hoa,X).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50D3F9-26C1-4656-8C2F-378A9B19C16C}"/>
              </a:ext>
            </a:extLst>
          </p:cNvPr>
          <p:cNvSpPr/>
          <p:nvPr/>
        </p:nvSpPr>
        <p:spPr>
          <a:xfrm>
            <a:off x="5603350" y="283305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bạn(hoa,Z).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5EAAD2-0192-4EBB-975A-8268A8D2A809}"/>
              </a:ext>
            </a:extLst>
          </p:cNvPr>
          <p:cNvSpPr/>
          <p:nvPr/>
        </p:nvSpPr>
        <p:spPr>
          <a:xfrm>
            <a:off x="9310646" y="273236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bạn(Z,X).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5D194-50AC-42E6-B91F-34BB7548E37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6888810" y="2406305"/>
            <a:ext cx="1619085" cy="42674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BD2BCA-7113-4C5D-9CF1-6B7F5292D1B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507895" y="2406305"/>
            <a:ext cx="2088211" cy="32605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9D8BB6-6E4A-4177-9762-563C1F568265}"/>
              </a:ext>
            </a:extLst>
          </p:cNvPr>
          <p:cNvSpPr/>
          <p:nvPr/>
        </p:nvSpPr>
        <p:spPr>
          <a:xfrm>
            <a:off x="5603350" y="4444304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bạn(hoa,nam).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82B9E4-BB19-4319-8CA8-007FF8A8303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888810" y="3413732"/>
            <a:ext cx="0" cy="1030572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EE4E8E9-3C2C-4ABF-991E-7BF78654AB3B}"/>
              </a:ext>
            </a:extLst>
          </p:cNvPr>
          <p:cNvSpPr/>
          <p:nvPr/>
        </p:nvSpPr>
        <p:spPr>
          <a:xfrm>
            <a:off x="7222435" y="5815768"/>
            <a:ext cx="2570920" cy="5806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CB2DD1-C8C9-4717-98C7-5E032C91FEB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6888810" y="5024984"/>
            <a:ext cx="1619085" cy="79078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24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b="1" i="1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8D4E18-B62C-4F36-A70E-B80B5A729A66}"/>
              </a:ext>
            </a:extLst>
          </p:cNvPr>
          <p:cNvSpPr/>
          <p:nvPr/>
        </p:nvSpPr>
        <p:spPr>
          <a:xfrm>
            <a:off x="7222435" y="1825625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?-quen(hoa,X).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50D3F9-26C1-4656-8C2F-378A9B19C16C}"/>
              </a:ext>
            </a:extLst>
          </p:cNvPr>
          <p:cNvSpPr/>
          <p:nvPr/>
        </p:nvSpPr>
        <p:spPr>
          <a:xfrm>
            <a:off x="5603350" y="283305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bạn(hoa,Z).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5EAAD2-0192-4EBB-975A-8268A8D2A809}"/>
              </a:ext>
            </a:extLst>
          </p:cNvPr>
          <p:cNvSpPr/>
          <p:nvPr/>
        </p:nvSpPr>
        <p:spPr>
          <a:xfrm>
            <a:off x="9310646" y="273236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bạn(Z,X).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5D194-50AC-42E6-B91F-34BB7548E37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6888810" y="2406305"/>
            <a:ext cx="1619085" cy="42674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BD2BCA-7113-4C5D-9CF1-6B7F5292D1B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507895" y="2406305"/>
            <a:ext cx="2088211" cy="32605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9D8BB6-6E4A-4177-9762-563C1F568265}"/>
              </a:ext>
            </a:extLst>
          </p:cNvPr>
          <p:cNvSpPr/>
          <p:nvPr/>
        </p:nvSpPr>
        <p:spPr>
          <a:xfrm>
            <a:off x="5603350" y="4444304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bạn(hoa,nam).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82B9E4-BB19-4319-8CA8-007FF8A8303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888810" y="3413732"/>
            <a:ext cx="0" cy="1030572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EE4E8E9-3C2C-4ABF-991E-7BF78654AB3B}"/>
              </a:ext>
            </a:extLst>
          </p:cNvPr>
          <p:cNvSpPr/>
          <p:nvPr/>
        </p:nvSpPr>
        <p:spPr>
          <a:xfrm>
            <a:off x="7222435" y="5815768"/>
            <a:ext cx="2570920" cy="5806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CB2DD1-C8C9-4717-98C7-5E032C91FEB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6888810" y="5024984"/>
            <a:ext cx="1619085" cy="79078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581B31E-0527-4D71-98CC-42A47458F5BA}"/>
              </a:ext>
            </a:extLst>
          </p:cNvPr>
          <p:cNvSpPr/>
          <p:nvPr/>
        </p:nvSpPr>
        <p:spPr>
          <a:xfrm>
            <a:off x="9310646" y="3766031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bạn(nam,X).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478345-F248-4AA8-A3E7-7EBBE9EE8CCF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10596106" y="3313042"/>
            <a:ext cx="0" cy="452989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D95B0A-9642-4464-B66C-4DA2BD8D60E3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8174270" y="3022702"/>
            <a:ext cx="1136376" cy="1711942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88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cho các sự kiện sau: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bạn(hoa, nam).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bạn(nam, hải).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quen(X, Y) :- bạn(X, Z), bạn(Z, Y).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truy vấn các truy vấn: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hải).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quen(hoa, X).</a:t>
            </a:r>
            <a:endParaRPr lang="vi-VN" sz="2400" b="1" i="1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8D4E18-B62C-4F36-A70E-B80B5A729A66}"/>
              </a:ext>
            </a:extLst>
          </p:cNvPr>
          <p:cNvSpPr/>
          <p:nvPr/>
        </p:nvSpPr>
        <p:spPr>
          <a:xfrm>
            <a:off x="7222435" y="1825625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?-quen(hoa,X).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50D3F9-26C1-4656-8C2F-378A9B19C16C}"/>
              </a:ext>
            </a:extLst>
          </p:cNvPr>
          <p:cNvSpPr/>
          <p:nvPr/>
        </p:nvSpPr>
        <p:spPr>
          <a:xfrm>
            <a:off x="5603350" y="283305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bạn(hoa,Z).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5EAAD2-0192-4EBB-975A-8268A8D2A809}"/>
              </a:ext>
            </a:extLst>
          </p:cNvPr>
          <p:cNvSpPr/>
          <p:nvPr/>
        </p:nvSpPr>
        <p:spPr>
          <a:xfrm>
            <a:off x="9310646" y="2732362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bạn(Z,X).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5D194-50AC-42E6-B91F-34BB7548E37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6888810" y="2406305"/>
            <a:ext cx="1619085" cy="42674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BD2BCA-7113-4C5D-9CF1-6B7F5292D1B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507895" y="2406305"/>
            <a:ext cx="2088211" cy="326057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9D8BB6-6E4A-4177-9762-563C1F568265}"/>
              </a:ext>
            </a:extLst>
          </p:cNvPr>
          <p:cNvSpPr/>
          <p:nvPr/>
        </p:nvSpPr>
        <p:spPr>
          <a:xfrm>
            <a:off x="5603350" y="4444304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bạn(hoa,nam).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82B9E4-BB19-4319-8CA8-007FF8A8303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888810" y="3413732"/>
            <a:ext cx="0" cy="1030572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EE4E8E9-3C2C-4ABF-991E-7BF78654AB3B}"/>
              </a:ext>
            </a:extLst>
          </p:cNvPr>
          <p:cNvSpPr/>
          <p:nvPr/>
        </p:nvSpPr>
        <p:spPr>
          <a:xfrm>
            <a:off x="7222435" y="5815768"/>
            <a:ext cx="2570920" cy="5806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X = hải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CB2DD1-C8C9-4717-98C7-5E032C91FEB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6888810" y="5024984"/>
            <a:ext cx="1619085" cy="790784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581B31E-0527-4D71-98CC-42A47458F5BA}"/>
              </a:ext>
            </a:extLst>
          </p:cNvPr>
          <p:cNvSpPr/>
          <p:nvPr/>
        </p:nvSpPr>
        <p:spPr>
          <a:xfrm>
            <a:off x="9310646" y="3766031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bạn(nam,X).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478345-F248-4AA8-A3E7-7EBBE9EE8CCF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10596106" y="3313042"/>
            <a:ext cx="0" cy="452989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19C67D-C727-40F5-9DEA-71CB9C06DFF2}"/>
              </a:ext>
            </a:extLst>
          </p:cNvPr>
          <p:cNvSpPr/>
          <p:nvPr/>
        </p:nvSpPr>
        <p:spPr>
          <a:xfrm>
            <a:off x="9310646" y="4799700"/>
            <a:ext cx="2570920" cy="58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 bạn(nam,hải).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E3912A-175F-408A-B6BC-CA0E1BCF3D2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10596106" y="4346711"/>
            <a:ext cx="0" cy="452989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D95B0A-9642-4464-B66C-4DA2BD8D60E3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8174270" y="3022702"/>
            <a:ext cx="1136376" cy="1711942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BAAA6D-DD32-4E5E-9CBA-46242C83EC05}"/>
              </a:ext>
            </a:extLst>
          </p:cNvPr>
          <p:cNvCxnSpPr>
            <a:cxnSpLocks/>
            <a:stCxn id="41" idx="2"/>
            <a:endCxn id="37" idx="3"/>
          </p:cNvCxnSpPr>
          <p:nvPr/>
        </p:nvCxnSpPr>
        <p:spPr>
          <a:xfrm flipH="1">
            <a:off x="9793355" y="5380380"/>
            <a:ext cx="802751" cy="725728"/>
          </a:xfrm>
          <a:prstGeom prst="straightConnector1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3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934C-C4F1-4AAA-8103-F20C3C7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Đệ quy (RECURSION) và lát cắt (!).</a:t>
            </a: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Tính giai thừa: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78B7C-F83B-489A-A6C0-EE6C1764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325171"/>
            <a:ext cx="4516655" cy="2530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649C9-A325-4B7C-B86D-22B19E70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647" y="3325171"/>
            <a:ext cx="2835806" cy="22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F8B102-CF28-48E6-81C2-59EAB459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SWI-PROLOG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Phần mềm Prolog mã nguồn mở 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http://www.swi-prolog.org/download/stable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Có thể sử dụng trên Windows, LINUX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Sử dụng Prolog online: https://swish.swi-prolog.org/</a:t>
            </a:r>
          </a:p>
        </p:txBody>
      </p:sp>
    </p:spTree>
    <p:extLst>
      <p:ext uri="{BB962C8B-B14F-4D97-AF65-F5344CB8AC3E}">
        <p14:creationId xmlns:p14="http://schemas.microsoft.com/office/powerpoint/2010/main" val="132948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73BFC-7AA1-42AC-A4EA-9BD362EE7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986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1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6" name="Rectangle 28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D3C5D-2C62-464C-B4BD-D999CEE6F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702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62170"/>
            <a:ext cx="106591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Horn: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0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4FD90-C8E7-4B25-9C70-C5D548AEA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740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30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6CFD4-3290-4501-A489-61D7D1C8D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601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6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BB0EC-7FB7-4C24-ABBF-BCE7A51D2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73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F8B102-CF28-48E6-81C2-59EAB459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06" y="1460500"/>
            <a:ext cx="10659110" cy="5397500"/>
          </a:xfrm>
        </p:spPr>
        <p:txBody>
          <a:bodyPr/>
          <a:lstStyle/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Ưa điểm: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Dễ dàng lập trình, không có nhiều cấu trúc chương trình phức tạp.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Tìm kiếm kết quả dựa trên cơ chế mặc định là quay lui và khớp mẫu.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Cấu trúc danh sách được xây dựng sẵn bao gồm các phương thức đi cùng.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Có thể kết nối với Java,C#,... để xây dựng một hệ chuyên gia có giao diện hoàn chỉnh.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điểm: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Khó khăn trong việc mô tả input và output.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Không hỗ trợ xử lý tập tin và sắp xếp tự động các vị từ.</a:t>
            </a: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87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ười ta bảo: “Tôi đã SAI khi chọn UIT”">
            <a:extLst>
              <a:ext uri="{FF2B5EF4-FFF2-40B4-BE49-F238E27FC236}">
                <a16:creationId xmlns:a16="http://schemas.microsoft.com/office/drawing/2014/main" id="{311C7560-4E81-41E3-B8E2-2FA19297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075" y="0"/>
            <a:ext cx="12788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laxy Note 10 dự báo có phiên bản màu Gradient - Autocar VietNam">
            <a:extLst>
              <a:ext uri="{FF2B5EF4-FFF2-40B4-BE49-F238E27FC236}">
                <a16:creationId xmlns:a16="http://schemas.microsoft.com/office/drawing/2014/main" id="{3CB7C029-0953-4508-B046-D4C4008C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547" y="-107576"/>
            <a:ext cx="14335620" cy="69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12E7C-DC9D-414F-AD7D-A4762BE095A7}"/>
              </a:ext>
            </a:extLst>
          </p:cNvPr>
          <p:cNvSpPr txBox="1"/>
          <p:nvPr/>
        </p:nvSpPr>
        <p:spPr>
          <a:xfrm>
            <a:off x="3030581" y="2927253"/>
            <a:ext cx="5995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highlight>
                  <a:srgbClr val="000000"/>
                </a:highlight>
              </a:rPr>
              <a:t>THANK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/>
              <a:t>YOU !</a:t>
            </a:r>
            <a:endParaRPr lang="vi-VN" sz="6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93810-848B-4730-AB9D-CC586E27E21C}"/>
              </a:ext>
            </a:extLst>
          </p:cNvPr>
          <p:cNvSpPr/>
          <p:nvPr/>
        </p:nvSpPr>
        <p:spPr>
          <a:xfrm>
            <a:off x="757646" y="600891"/>
            <a:ext cx="10541725" cy="57607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A15B91-7032-4AC1-961A-6BE44D8BBDD7}"/>
              </a:ext>
            </a:extLst>
          </p:cNvPr>
          <p:cNvSpPr/>
          <p:nvPr/>
        </p:nvSpPr>
        <p:spPr>
          <a:xfrm rot="13492983">
            <a:off x="2712378" y="112873"/>
            <a:ext cx="6632259" cy="66322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26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62170"/>
            <a:ext cx="106591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Horn: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(Rule)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(Rule)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b="1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(Fact)</a:t>
            </a:r>
            <a:endParaRPr lang="vi-VN" sz="2400" b="1" spc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62170"/>
            <a:ext cx="106591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Horn,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(Query/Question)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0" indent="0">
              <a:buNone/>
            </a:pP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0" indent="0">
              <a:buNone/>
            </a:pPr>
            <a:endParaRPr lang="en-US" sz="2400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8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một chương trình Prolog, ta cần khai báo các yếu tố sau đây:</a:t>
            </a:r>
          </a:p>
          <a:p>
            <a:pPr marL="457200" lvl="1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 (Biến, hằng)</a:t>
            </a:r>
          </a:p>
          <a:p>
            <a:pPr marL="457200" lvl="1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Quan hệ giữa các đối tượng</a:t>
            </a:r>
          </a:p>
          <a:p>
            <a:pPr lvl="1">
              <a:buFontTx/>
              <a:buChar char="-"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Mệnh đề (Sự kiện, luật, truy vấn)</a:t>
            </a:r>
          </a:p>
          <a:p>
            <a:pPr lvl="1">
              <a:buFontTx/>
              <a:buChar char="-"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thành phần khác</a:t>
            </a:r>
          </a:p>
        </p:txBody>
      </p:sp>
    </p:spTree>
    <p:extLst>
      <p:ext uri="{BB962C8B-B14F-4D97-AF65-F5344CB8AC3E}">
        <p14:creationId xmlns:p14="http://schemas.microsoft.com/office/powerpoint/2010/main" val="31614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Đối tượng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Gồm các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Hằng mang giá trị cho sẵn ở đầu chương trình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Các biến có giá trị thay đổi sẽ được gán giá trị khi chạy chương trình.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Tên biến là một ký tự hoa hoặc chuỗi ký tự bắt đầu bằng chữ cái in hoa.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Biến không cần khai báo kiểu dữ liệu.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hocsinh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	   ~ X là biến.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hocsinh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b="1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 ~ nam là một hằng.</a:t>
            </a: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2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7C9-7D9B-48EB-AED0-204820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Prolog</a:t>
            </a: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0E18-A615-49DE-A9AB-4D0C881C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014855"/>
          </a:xfrm>
        </p:spPr>
        <p:txBody>
          <a:bodyPr/>
          <a:lstStyle/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Quan hệ giữa các đối tượng</a:t>
            </a:r>
            <a:b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Quan hệ giữa các đối tượng được dùng dưới hình thức vị từ</a:t>
            </a:r>
          </a:p>
          <a:p>
            <a:pPr marL="0" indent="0">
              <a:buNone/>
            </a:pP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Các vị từ bao gồm tên của vị từ và các đối số. Các đối số được đặt trong ngoặc và phân cách nhau bởi dấu phẩy.</a:t>
            </a:r>
          </a:p>
          <a:p>
            <a:pPr marL="0" indent="0">
              <a:buNone/>
            </a:pP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	  ~ diễn tả cho câu “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quen Y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trong ngôn ngữ tự nhiên.</a:t>
            </a:r>
            <a:b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spc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hocsinh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spc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~ diễn tả cho câu “</a:t>
            </a:r>
            <a:r>
              <a:rPr lang="vi-VN" sz="2400" b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là học sinh</a:t>
            </a:r>
            <a:r>
              <a:rPr lang="vi-VN" sz="2400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400" b="1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3231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D43C93"/>
      </a:accent1>
      <a:accent2>
        <a:srgbClr val="C22AC1"/>
      </a:accent2>
      <a:accent3>
        <a:srgbClr val="963CD4"/>
      </a:accent3>
      <a:accent4>
        <a:srgbClr val="5037C6"/>
      </a:accent4>
      <a:accent5>
        <a:srgbClr val="3C61D4"/>
      </a:accent5>
      <a:accent6>
        <a:srgbClr val="2A8EC2"/>
      </a:accent6>
      <a:hlink>
        <a:srgbClr val="3F49BF"/>
      </a:hlink>
      <a:folHlink>
        <a:srgbClr val="7F7F7F"/>
      </a:folHlink>
    </a:clrScheme>
    <a:fontScheme name="Custom 10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857</TotalTime>
  <Words>2804</Words>
  <Application>Microsoft Office PowerPoint</Application>
  <PresentationFormat>Widescreen</PresentationFormat>
  <Paragraphs>278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Microsoft YaHei</vt:lpstr>
      <vt:lpstr>Microsoft YaHei Light</vt:lpstr>
      <vt:lpstr>Arial</vt:lpstr>
      <vt:lpstr>Calibri</vt:lpstr>
      <vt:lpstr>Tahoma</vt:lpstr>
      <vt:lpstr>ConfettiVTI</vt:lpstr>
      <vt:lpstr>LẬP TRÌNH LOGIC VỚI PROLOG</vt:lpstr>
      <vt:lpstr>Nội dung</vt:lpstr>
      <vt:lpstr>Giới thiệu về ngôn ngữ Prolog</vt:lpstr>
      <vt:lpstr>Giới thiệu về ngôn ngữ Prolog</vt:lpstr>
      <vt:lpstr>Giới thiệu về ngôn ngữ Prolog</vt:lpstr>
      <vt:lpstr>Giới thiệu về ngôn ngữ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Cú pháp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Nguyên tắc trong Prolog</vt:lpstr>
      <vt:lpstr>Thực thi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“LẬP TRÌNH LOGIC”</dc:title>
  <dc:creator>Huỳnh Trọng Khoa</dc:creator>
  <cp:lastModifiedBy>Huỳnh Trọng Khoa</cp:lastModifiedBy>
  <cp:revision>94</cp:revision>
  <dcterms:created xsi:type="dcterms:W3CDTF">2021-04-23T11:54:44Z</dcterms:created>
  <dcterms:modified xsi:type="dcterms:W3CDTF">2021-06-19T01:30:09Z</dcterms:modified>
</cp:coreProperties>
</file>