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62" r:id="rId8"/>
    <p:sldId id="266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9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D9B"/>
    <a:srgbClr val="F9D791"/>
    <a:srgbClr val="FCEBA4"/>
    <a:srgbClr val="533644"/>
    <a:srgbClr val="281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webp"/><Relationship Id="rId2" Type="http://schemas.openxmlformats.org/officeDocument/2006/relationships/image" Target="../media/image3.jpe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/>
            </a:gs>
            <a:gs pos="10000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92925" y="2547620"/>
            <a:ext cx="4853940" cy="3242310"/>
          </a:xfrm>
          <a:prstGeom prst="rect">
            <a:avLst/>
          </a:prstGeom>
          <a:ln w="50800" cmpd="sng">
            <a:solidFill>
              <a:schemeClr val="accent1"/>
            </a:solidFill>
          </a:ln>
        </p:spPr>
      </p:pic>
      <p:sp>
        <p:nvSpPr>
          <p:cNvPr id="6" name="Text Box 5"/>
          <p:cNvSpPr txBox="1"/>
          <p:nvPr/>
        </p:nvSpPr>
        <p:spPr>
          <a:xfrm>
            <a:off x="326390" y="309880"/>
            <a:ext cx="6196330" cy="154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5000" b="1">
                <a:solidFill>
                  <a:schemeClr val="accent5">
                    <a:lumMod val="50000"/>
                  </a:schemeClr>
                </a:solidFill>
              </a:rPr>
              <a:t>Airline Customer Satisfaction Analyis</a:t>
            </a:r>
            <a:endParaRPr lang="en-US" sz="5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26390" y="1988820"/>
            <a:ext cx="5518785" cy="3873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I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nsights on Customer Experience in Airlines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6390" y="6022975"/>
            <a:ext cx="4269105" cy="38735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altLang="en-US" sz="2000" b="1" i="0">
                <a:solidFill>
                  <a:srgbClr val="FFFFFF"/>
                </a:solidFill>
                <a:latin typeface="Roboto"/>
                <a:ea typeface="Roboto"/>
              </a:rPr>
              <a:t>DA241029 - </a:t>
            </a:r>
            <a:r>
              <a:rPr lang="en-US" sz="2000" b="1" i="0">
                <a:solidFill>
                  <a:srgbClr val="FFFFFF"/>
                </a:solidFill>
                <a:latin typeface="Roboto"/>
                <a:ea typeface="Roboto"/>
              </a:rPr>
              <a:t>L</a:t>
            </a:r>
            <a:r>
              <a:rPr lang="vi-VN" altLang="en-US" sz="2000" b="1" i="0">
                <a:solidFill>
                  <a:srgbClr val="FFFFFF"/>
                </a:solidFill>
                <a:latin typeface="Roboto"/>
                <a:ea typeface="Roboto"/>
              </a:rPr>
              <a:t>ê</a:t>
            </a:r>
            <a:r>
              <a:rPr lang="en-US" sz="2000" b="1" i="0">
                <a:solidFill>
                  <a:srgbClr val="FFFFFF"/>
                </a:solidFill>
                <a:latin typeface="Roboto"/>
                <a:ea typeface="Roboto"/>
              </a:rPr>
              <a:t> Anh Khoa</a:t>
            </a:r>
            <a:endParaRPr lang="en-US" sz="2000" b="1" i="0">
              <a:solidFill>
                <a:srgbClr val="FFFFF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Oval 9"/>
          <p:cNvSpPr/>
          <p:nvPr/>
        </p:nvSpPr>
        <p:spPr>
          <a:xfrm>
            <a:off x="164592" y="1408176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8" name="Text Box 17"/>
          <p:cNvSpPr txBox="1"/>
          <p:nvPr/>
        </p:nvSpPr>
        <p:spPr>
          <a:xfrm>
            <a:off x="1258570" y="1412240"/>
            <a:ext cx="9141460" cy="100901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Seat comfort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2863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also plays a crucial role in customer satisfaction, affecting passenger comfort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865" y="2551430"/>
            <a:ext cx="10478135" cy="382524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3" name="Picture 12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705" y="1316355"/>
            <a:ext cx="5419090" cy="5143500"/>
          </a:xfrm>
          <a:prstGeom prst="rect">
            <a:avLst/>
          </a:prstGeom>
          <a:effectLst>
            <a:softEdge rad="762000"/>
          </a:effectLst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9" name="Oval 8"/>
          <p:cNvSpPr/>
          <p:nvPr/>
        </p:nvSpPr>
        <p:spPr>
          <a:xfrm>
            <a:off x="4326255" y="3180715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0" name="Oval 9"/>
          <p:cNvSpPr/>
          <p:nvPr/>
        </p:nvSpPr>
        <p:spPr>
          <a:xfrm>
            <a:off x="179705" y="5088890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56690" y="1410335"/>
            <a:ext cx="400177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lang="en-US" altLang="en-US" sz="1600" b="1">
                <a:latin typeface="Roboto"/>
                <a:ea typeface="Roboto"/>
                <a:sym typeface="+mn-ea"/>
              </a:rPr>
              <a:t>Departure/Arrival Timing</a:t>
            </a:r>
            <a:r>
              <a:rPr sz="1600">
                <a:latin typeface="Roboto"/>
                <a:ea typeface="Roboto"/>
                <a:sym typeface="+mn-ea"/>
              </a:rPr>
              <a:t> </a:t>
            </a:r>
            <a:r>
              <a:rPr lang="en-US" altLang="en-US" sz="1600" i="0">
                <a:solidFill>
                  <a:schemeClr val="tx1"/>
                </a:solidFill>
                <a:latin typeface="Poppins"/>
                <a:ea typeface="Poppins"/>
              </a:rPr>
              <a:t>convenience is the most impactful factor leading to dissatisfaction among airline customers.</a:t>
            </a:r>
            <a:endParaRPr lang="en-US" altLang="en-US" sz="160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68275" y="3174365"/>
            <a:ext cx="400177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Food and Drink Quality: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Poor ratings for food and drink options substantially affect overall customer satisfaction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2365" y="5095240"/>
            <a:ext cx="445643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Inflight Wi-Fi Performance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plays a significant role in contributing to negative experiences for passengers.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985" y="1410335"/>
            <a:ext cx="6227445" cy="5143500"/>
          </a:xfrm>
          <a:prstGeom prst="rect">
            <a:avLst/>
          </a:prstGeom>
          <a:ln w="50800">
            <a:solidFill>
              <a:schemeClr val="accent5">
                <a:lumMod val="50000"/>
              </a:schemeClr>
            </a:solidFill>
          </a:ln>
        </p:spPr>
      </p:pic>
      <p:sp>
        <p:nvSpPr>
          <p:cNvPr id="6" name="Rectangles 5"/>
          <p:cNvSpPr/>
          <p:nvPr/>
        </p:nvSpPr>
        <p:spPr>
          <a:xfrm>
            <a:off x="5721985" y="34944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721985" y="390588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721985" y="36468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>
                <a:alpha val="20000"/>
              </a:srgbClr>
            </a:gs>
            <a:gs pos="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56690" y="1410335"/>
            <a:ext cx="939990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lang="en-US" altLang="en-US" sz="1600" b="1">
                <a:latin typeface="Roboto"/>
                <a:ea typeface="Roboto"/>
                <a:sym typeface="+mn-ea"/>
              </a:rPr>
              <a:t>Departure/Arrival Timing</a:t>
            </a:r>
            <a:r>
              <a:rPr sz="1600">
                <a:latin typeface="Roboto"/>
                <a:ea typeface="Roboto"/>
                <a:sym typeface="+mn-ea"/>
              </a:rPr>
              <a:t> </a:t>
            </a:r>
            <a:r>
              <a:rPr lang="en-US" altLang="en-US" sz="1600" i="0">
                <a:solidFill>
                  <a:schemeClr val="tx1"/>
                </a:solidFill>
                <a:latin typeface="Poppins"/>
                <a:ea typeface="Poppins"/>
              </a:rPr>
              <a:t>convenience is the most impactful factor leading to dissatisfaction among airline customers.</a:t>
            </a:r>
            <a:endParaRPr lang="en-US" altLang="en-US" sz="160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515870"/>
            <a:ext cx="10244455" cy="385508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4592" y="1408176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6" name="Text Box 15"/>
          <p:cNvSpPr txBox="1"/>
          <p:nvPr/>
        </p:nvSpPr>
        <p:spPr>
          <a:xfrm>
            <a:off x="1412875" y="1421765"/>
            <a:ext cx="9730105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Food and Drink Quality: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Poor ratings for food and drink options substantially affect overall customer satisfaction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514600"/>
            <a:ext cx="10365740" cy="391223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6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of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 Airline Dissatisfaction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Understanding what impacts customer satisfaction in airlines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4592" y="1408176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8" name="Text Box 17"/>
          <p:cNvSpPr txBox="1"/>
          <p:nvPr/>
        </p:nvSpPr>
        <p:spPr>
          <a:xfrm>
            <a:off x="1307465" y="1412240"/>
            <a:ext cx="10539095" cy="797560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Inflight Wi-Fi Performance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plays a significant role in contributing to negative experiences for passengers.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2514600"/>
            <a:ext cx="10473055" cy="392874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FDF1BF">
                <a:lumMod val="70000"/>
                <a:lumOff val="30000"/>
              </a:srgbClr>
            </a:gs>
            <a:gs pos="0">
              <a:srgbClr val="F6C156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pic>
        <p:nvPicPr>
          <p:cNvPr id="4" name="Picture 3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602470" y="149225"/>
            <a:ext cx="2297430" cy="225044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ext Box 4"/>
          <p:cNvSpPr txBox="1"/>
          <p:nvPr/>
        </p:nvSpPr>
        <p:spPr>
          <a:xfrm>
            <a:off x="127000" y="149225"/>
            <a:ext cx="9359900" cy="6299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3500" b="1" i="0">
                <a:solidFill>
                  <a:srgbClr val="002060"/>
                </a:solidFill>
                <a:latin typeface="Poppins"/>
                <a:ea typeface="Poppins"/>
              </a:rPr>
              <a:t>Enhancing Airline Customer Experience</a:t>
            </a:r>
            <a:endParaRPr sz="3500" b="1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000" y="77882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K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ey Strategies to Boost Satisfaction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7000" y="1217295"/>
            <a:ext cx="9359900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Airlines should prioritize improvements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inflight entertainment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on-board service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and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seat co</a:t>
            </a:r>
            <a:r>
              <a:rPr lang="vi-VN" altLang="en-US" sz="2000" b="1" i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fort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to enhance customer satisfaction and reduce dissatisfaction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9100" y="2315210"/>
            <a:ext cx="11236960" cy="3940810"/>
          </a:xfrm>
          <a:prstGeom prst="rect">
            <a:avLst/>
          </a:prstGeom>
          <a:noFill/>
        </p:spPr>
        <p:txBody>
          <a:bodyPr wrap="square" tIns="45720" rtlCol="0" anchor="t">
            <a:noAutofit/>
          </a:bodyPr>
          <a:p>
            <a:pPr>
              <a:lnSpc>
                <a:spcPct val="150000"/>
              </a:lnSpc>
            </a:pPr>
            <a:r>
              <a:rPr lang="vi-VN" altLang="en-US" sz="2000" b="1">
                <a:solidFill>
                  <a:srgbClr val="C00000"/>
                </a:solidFill>
                <a:sym typeface="+mn-ea"/>
              </a:rPr>
              <a:t>◆ I</a:t>
            </a:r>
            <a:r>
              <a:rPr lang="en-US" sz="2000" b="1">
                <a:solidFill>
                  <a:srgbClr val="C00000"/>
                </a:solidFill>
                <a:sym typeface="+mn-ea"/>
              </a:rPr>
              <a:t>nflight entertainment</a:t>
            </a:r>
            <a:r>
              <a:rPr lang="vi-VN" altLang="en-US" sz="2000" b="1">
                <a:solidFill>
                  <a:srgbClr val="C00000"/>
                </a:solidFill>
                <a:sym typeface="+mn-ea"/>
              </a:rPr>
              <a:t>: </a:t>
            </a:r>
            <a:endParaRPr lang="vi-VN" altLang="en-US" sz="2000" b="1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000" b="1">
                <a:solidFill>
                  <a:srgbClr val="C00000"/>
                </a:solidFill>
                <a:sym typeface="+mn-ea"/>
              </a:rPr>
              <a:t>Movies</a:t>
            </a:r>
            <a:r>
              <a:rPr lang="en-US" altLang="en-US" sz="2000">
                <a:solidFill>
                  <a:srgbClr val="C00000"/>
                </a:solidFill>
                <a:sym typeface="+mn-ea"/>
              </a:rPr>
              <a:t> and </a:t>
            </a:r>
            <a:r>
              <a:rPr lang="en-US" altLang="en-US" sz="2000" b="1">
                <a:solidFill>
                  <a:srgbClr val="C00000"/>
                </a:solidFill>
                <a:sym typeface="+mn-ea"/>
              </a:rPr>
              <a:t>TV Shows</a:t>
            </a:r>
            <a:r>
              <a:rPr lang="en-US" altLang="en-US" sz="2000">
                <a:solidFill>
                  <a:srgbClr val="C00000"/>
                </a:solidFill>
                <a:sym typeface="+mn-ea"/>
              </a:rPr>
              <a:t>: Provide library of the latest movies and TV programs, covering a wide range of genres (action, comedy, documentaries, children's shows, etc.).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000" b="1">
                <a:solidFill>
                  <a:srgbClr val="C00000"/>
                </a:solidFill>
                <a:sym typeface="+mn-ea"/>
              </a:rPr>
              <a:t>Local Content</a:t>
            </a:r>
            <a:r>
              <a:rPr lang="en-US" altLang="en-US" sz="2000">
                <a:solidFill>
                  <a:srgbClr val="C00000"/>
                </a:solidFill>
                <a:sym typeface="+mn-ea"/>
              </a:rPr>
              <a:t>: Offer content related to the destination or 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solidFill>
                  <a:srgbClr val="C00000"/>
                </a:solidFill>
                <a:sym typeface="+mn-ea"/>
              </a:rPr>
              <a:t>local culture for passengers to learn more.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000">
                <a:solidFill>
                  <a:srgbClr val="C00000"/>
                </a:solidFill>
                <a:sym typeface="+mn-ea"/>
              </a:rPr>
              <a:t>Good Quality </a:t>
            </a:r>
            <a:r>
              <a:rPr lang="en-US" altLang="en-US" sz="2000" b="1">
                <a:solidFill>
                  <a:srgbClr val="C00000"/>
                </a:solidFill>
                <a:sym typeface="+mn-ea"/>
              </a:rPr>
              <a:t>Headphones</a:t>
            </a:r>
            <a:r>
              <a:rPr lang="en-US" altLang="en-US" sz="2000">
                <a:solidFill>
                  <a:srgbClr val="C00000"/>
                </a:solidFill>
                <a:sym typeface="+mn-ea"/>
              </a:rPr>
              <a:t>: Offer headphones with 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solidFill>
                  <a:srgbClr val="C00000"/>
                </a:solidFill>
                <a:sym typeface="+mn-ea"/>
              </a:rPr>
              <a:t>good sound quality or encourage passengers to use 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000">
                <a:solidFill>
                  <a:srgbClr val="C00000"/>
                </a:solidFill>
                <a:sym typeface="+mn-ea"/>
              </a:rPr>
              <a:t>their high-quality personal headphones via common connection ports.</a:t>
            </a:r>
            <a:endParaRPr lang="en-US" altLang="en-US" sz="20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00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Picture 2"/>
          <p:cNvPicPr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8320405" y="3928745"/>
            <a:ext cx="3787140" cy="2421255"/>
          </a:xfrm>
          <a:prstGeom prst="rect">
            <a:avLst/>
          </a:prstGeom>
          <a:effectLst>
            <a:softEdge rad="2540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F5D2">
                <a:lumMod val="70000"/>
                <a:lumOff val="30000"/>
              </a:srgbClr>
            </a:gs>
            <a:gs pos="100000">
              <a:srgbClr val="F9D791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sp>
        <p:nvSpPr>
          <p:cNvPr id="5" name="Text Box 4"/>
          <p:cNvSpPr txBox="1"/>
          <p:nvPr/>
        </p:nvSpPr>
        <p:spPr>
          <a:xfrm>
            <a:off x="127000" y="149225"/>
            <a:ext cx="9359900" cy="6299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3500" b="1" i="0">
                <a:solidFill>
                  <a:srgbClr val="002060"/>
                </a:solidFill>
                <a:latin typeface="Poppins"/>
                <a:ea typeface="Poppins"/>
              </a:rPr>
              <a:t>Enhancing Airline Customer Experience</a:t>
            </a:r>
            <a:endParaRPr sz="3500" b="1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000" y="77882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K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ey Strategies to Boost Satisfaction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0624" y="2313432"/>
            <a:ext cx="9770745" cy="3976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vi-VN" altLang="en-US" sz="2200" b="1">
                <a:solidFill>
                  <a:srgbClr val="C00000"/>
                </a:solidFill>
                <a:sym typeface="+mn-ea"/>
              </a:rPr>
              <a:t>◆ On-boa</a:t>
            </a:r>
            <a:r>
              <a:rPr lang="vi-VN" altLang="en-US" sz="2200" b="1">
                <a:solidFill>
                  <a:srgbClr val="C00000"/>
                </a:solidFill>
                <a:sym typeface="+mn-ea"/>
              </a:rPr>
              <a:t>rd s</a:t>
            </a:r>
            <a:r>
              <a:rPr lang="vi-VN" altLang="en-US" sz="2200" b="1">
                <a:solidFill>
                  <a:srgbClr val="C00000"/>
                </a:solidFill>
                <a:sym typeface="+mn-ea"/>
              </a:rPr>
              <a:t>ervice:</a:t>
            </a:r>
            <a:endParaRPr lang="vi-VN" altLang="en-US" sz="2200" b="1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endParaRPr lang="en-US" altLang="en-US" sz="2200" b="1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200" b="1">
                <a:solidFill>
                  <a:srgbClr val="C00000"/>
                </a:solidFill>
                <a:sym typeface="+mn-ea"/>
              </a:rPr>
              <a:t>Warm Welcome</a:t>
            </a:r>
            <a:r>
              <a:rPr lang="en-US" altLang="en-US" sz="2200">
                <a:solidFill>
                  <a:srgbClr val="C00000"/>
                </a:solidFill>
                <a:sym typeface="+mn-ea"/>
              </a:rPr>
              <a:t> and </a:t>
            </a:r>
            <a:r>
              <a:rPr lang="en-US" altLang="en-US" sz="2200" b="1">
                <a:solidFill>
                  <a:srgbClr val="C00000"/>
                </a:solidFill>
                <a:sym typeface="+mn-ea"/>
              </a:rPr>
              <a:t>Farewell</a:t>
            </a:r>
            <a:r>
              <a:rPr lang="en-US" altLang="en-US" sz="2200">
                <a:solidFill>
                  <a:srgbClr val="C00000"/>
                </a:solidFill>
                <a:sym typeface="+mn-ea"/>
              </a:rPr>
              <a:t>: Ensure genuine greetings during boarding and appreciative farewells during disembarking. Using passenger names (where feasible and appropriate) can add a personal touch.</a:t>
            </a:r>
            <a:endParaRPr lang="vi-VN" altLang="en-US" sz="2200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200">
                <a:solidFill>
                  <a:srgbClr val="C00000"/>
                </a:solidFill>
                <a:sym typeface="+mn-ea"/>
              </a:rPr>
              <a:t>Streamlined Service Flows: </a:t>
            </a:r>
            <a:r>
              <a:rPr lang="en-US" altLang="en-US" sz="2200" b="1">
                <a:solidFill>
                  <a:srgbClr val="C00000"/>
                </a:solidFill>
                <a:sym typeface="+mn-ea"/>
              </a:rPr>
              <a:t>Optimize processes</a:t>
            </a:r>
            <a:r>
              <a:rPr lang="en-US" altLang="en-US" sz="2200">
                <a:solidFill>
                  <a:srgbClr val="C00000"/>
                </a:solidFill>
                <a:sym typeface="+mn-ea"/>
              </a:rPr>
              <a:t> for meal service, drink rounds, and duty-free sales to ensure efficiency without feeling rushed.</a:t>
            </a: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20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9602470" y="149225"/>
            <a:ext cx="2297430" cy="225044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11" name="Text Box 10"/>
          <p:cNvSpPr txBox="1"/>
          <p:nvPr/>
        </p:nvSpPr>
        <p:spPr>
          <a:xfrm>
            <a:off x="127000" y="1217295"/>
            <a:ext cx="9359900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Airlines should prioritize improvements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inflight entertainment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on-board service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and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seat co</a:t>
            </a:r>
            <a:r>
              <a:rPr lang="vi-VN" altLang="en-US" sz="2000" b="1" i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fort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to enhance customer satisfaction and reduce dissatisfaction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F8E0">
                <a:lumMod val="70000"/>
                <a:lumOff val="30000"/>
              </a:srgbClr>
            </a:gs>
            <a:gs pos="100000">
              <a:srgbClr val="F9D791">
                <a:lumMod val="65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/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pic>
        <p:nvPicPr>
          <p:cNvPr id="4" name="Picture 3"/>
          <p:cNvPicPr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662670" y="149225"/>
            <a:ext cx="3237230" cy="298577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ext Box 4"/>
          <p:cNvSpPr txBox="1"/>
          <p:nvPr/>
        </p:nvSpPr>
        <p:spPr>
          <a:xfrm>
            <a:off x="127000" y="149225"/>
            <a:ext cx="9359900" cy="6299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3500" b="1" i="0">
                <a:solidFill>
                  <a:srgbClr val="002060"/>
                </a:solidFill>
                <a:latin typeface="Poppins"/>
                <a:ea typeface="Poppins"/>
              </a:rPr>
              <a:t>Enhancing Airline Customer Experience</a:t>
            </a:r>
            <a:endParaRPr sz="3500" b="1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7000" y="77882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2000" b="0" i="0">
                <a:solidFill>
                  <a:schemeClr val="tx1"/>
                </a:solidFill>
                <a:latin typeface="Roboto"/>
                <a:ea typeface="Roboto"/>
              </a:rPr>
              <a:t>K</a:t>
            </a:r>
            <a:r>
              <a:rPr sz="2000" b="0" i="0">
                <a:solidFill>
                  <a:schemeClr val="tx1"/>
                </a:solidFill>
                <a:latin typeface="Roboto"/>
                <a:ea typeface="Roboto"/>
              </a:rPr>
              <a:t>ey Strategies to Boost Satisfaction</a:t>
            </a:r>
            <a:endParaRPr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0624" y="2313432"/>
            <a:ext cx="9770745" cy="3664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vi-VN" altLang="en-US" sz="2200" b="1">
                <a:solidFill>
                  <a:srgbClr val="C00000"/>
                </a:solidFill>
                <a:sym typeface="+mn-ea"/>
              </a:rPr>
              <a:t>◆ Seat com</a:t>
            </a:r>
            <a:r>
              <a:rPr lang="vi-VN" altLang="en-US" sz="2200" b="1">
                <a:solidFill>
                  <a:srgbClr val="C00000"/>
                </a:solidFill>
                <a:sym typeface="+mn-ea"/>
              </a:rPr>
              <a:t>fort:</a:t>
            </a:r>
            <a:endParaRPr lang="vi-VN" altLang="en-US" sz="2200" b="1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200">
                <a:solidFill>
                  <a:srgbClr val="C00000"/>
                </a:solidFill>
                <a:sym typeface="+mn-ea"/>
              </a:rPr>
              <a:t>Personal Charging Ports: Provide </a:t>
            </a:r>
            <a:r>
              <a:rPr lang="en-US" altLang="en-US" sz="2200" b="1">
                <a:solidFill>
                  <a:srgbClr val="C00000"/>
                </a:solidFill>
                <a:sym typeface="+mn-ea"/>
              </a:rPr>
              <a:t>USB charging ports</a:t>
            </a:r>
            <a:r>
              <a:rPr lang="en-US" altLang="en-US" sz="2200">
                <a:solidFill>
                  <a:srgbClr val="C00000"/>
                </a:solidFill>
                <a:sym typeface="+mn-ea"/>
              </a:rPr>
              <a:t> or power outlets at </a:t>
            </a:r>
            <a:r>
              <a:rPr lang="en-US" altLang="en-US" sz="2200" b="1">
                <a:solidFill>
                  <a:srgbClr val="C00000"/>
                </a:solidFill>
                <a:sym typeface="+mn-ea"/>
              </a:rPr>
              <a:t>each seat</a:t>
            </a:r>
            <a:r>
              <a:rPr lang="en-US" altLang="en-US" sz="2200">
                <a:solidFill>
                  <a:srgbClr val="C00000"/>
                </a:solidFill>
                <a:sym typeface="+mn-ea"/>
              </a:rPr>
              <a:t> for passengers to charge their personal devices.</a:t>
            </a: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2200">
                <a:solidFill>
                  <a:srgbClr val="C00000"/>
                </a:solidFill>
                <a:sym typeface="+mn-ea"/>
              </a:rPr>
              <a:t>Improved Cushioning: Invest in higher-quality seat foam and padding that retains its shape and support over time, excessive firmness.</a:t>
            </a: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20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en-US" sz="2200">
              <a:solidFill>
                <a:srgbClr val="C00000"/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7000" y="1217295"/>
            <a:ext cx="9359900" cy="1182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Airlines should prioritize improvements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inflight entertainment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on-board service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, and 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seat co</a:t>
            </a:r>
            <a:r>
              <a:rPr lang="vi-VN" altLang="en-US" sz="2000" b="1" i="1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000" b="1" i="1">
                <a:solidFill>
                  <a:schemeClr val="accent2">
                    <a:lumMod val="50000"/>
                  </a:schemeClr>
                </a:solidFill>
              </a:rPr>
              <a:t>fort</a:t>
            </a:r>
            <a:r>
              <a:rPr lang="en-US" sz="2000">
                <a:solidFill>
                  <a:schemeClr val="accent2">
                    <a:lumMod val="50000"/>
                  </a:schemeClr>
                </a:solidFill>
              </a:rPr>
              <a:t> to enhance customer satisfaction and reduce dissatisfaction</a:t>
            </a:r>
            <a:endParaRPr 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FCEBA4"/>
            </a:gs>
            <a:gs pos="100000">
              <a:srgbClr val="F9D791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8" name="Picture 7"/>
          <p:cNvPicPr/>
          <p:nvPr/>
        </p:nvPicPr>
        <p:blipFill>
          <a:blip r:embed="rId1">
            <a:alphaModFix amt="90000"/>
          </a:blip>
          <a:srcRect t="18825" r="100" b="10975"/>
          <a:stretch>
            <a:fillRect/>
          </a:stretch>
        </p:blipFill>
        <p:spPr>
          <a:xfrm>
            <a:off x="1120140" y="2647950"/>
            <a:ext cx="10391140" cy="2821305"/>
          </a:xfrm>
          <a:prstGeom prst="rect">
            <a:avLst/>
          </a:prstGeom>
          <a:effectLst>
            <a:glow rad="749300">
              <a:srgbClr val="FCEBA4">
                <a:alpha val="9000"/>
              </a:srgbClr>
            </a:glow>
            <a:softEdge rad="279400"/>
          </a:effectLst>
        </p:spPr>
      </p:pic>
      <p:pic>
        <p:nvPicPr>
          <p:cNvPr id="12" name="Picture 11"/>
          <p:cNvPicPr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4480" y="238443"/>
            <a:ext cx="28575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D791">
                <a:lumMod val="65000"/>
              </a:srgbClr>
            </a:gs>
            <a:gs pos="100000">
              <a:srgbClr val="FCEBA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6390" y="309880"/>
            <a:ext cx="7247890" cy="1586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0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Enhancing Airline Customer Satisfaction</a:t>
            </a:r>
            <a:endParaRPr lang="en-US" altLang="en-US" sz="5000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26390" y="1988820"/>
            <a:ext cx="5518785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key factors in 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customer experience and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326390" y="4257675"/>
            <a:ext cx="2917825" cy="2188845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10" name="Text Box 9"/>
          <p:cNvSpPr txBox="1"/>
          <p:nvPr/>
        </p:nvSpPr>
        <p:spPr>
          <a:xfrm>
            <a:off x="5536565" y="4646295"/>
            <a:ext cx="5518785" cy="4343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sz="2000" b="1" i="0">
                <a:solidFill>
                  <a:schemeClr val="tx1"/>
                </a:solidFill>
                <a:latin typeface="Roboto"/>
                <a:ea typeface="Roboto"/>
              </a:rPr>
              <a:t>❇︎ </a:t>
            </a:r>
            <a:r>
              <a:rPr lang="en-US" sz="2000" b="1" i="0">
                <a:solidFill>
                  <a:schemeClr val="tx1"/>
                </a:solidFill>
                <a:latin typeface="Roboto"/>
                <a:ea typeface="Roboto"/>
              </a:rPr>
              <a:t>Identifing Satisfaction Factors</a:t>
            </a:r>
            <a:endParaRPr lang="en-US" sz="20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25135" y="3383280"/>
            <a:ext cx="5518785" cy="43434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vi-VN" sz="2000" b="1" i="0">
                <a:solidFill>
                  <a:schemeClr val="tx1"/>
                </a:solidFill>
                <a:latin typeface="Roboto"/>
                <a:ea typeface="Roboto"/>
              </a:rPr>
              <a:t>❇︎ Impotance </a:t>
            </a:r>
            <a:r>
              <a:rPr lang="en-US" altLang="vi-VN" sz="2000" b="1" i="0">
                <a:solidFill>
                  <a:schemeClr val="tx1"/>
                </a:solidFill>
                <a:latin typeface="Roboto"/>
                <a:ea typeface="Roboto"/>
              </a:rPr>
              <a:t>of Customer Satisfaction</a:t>
            </a:r>
            <a:endParaRPr lang="en-US" altLang="vi-VN" sz="20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525135" y="3737610"/>
            <a:ext cx="5886450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Understanding customer satisfaction is essential for airlines to enhance service quality and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maintain loyalty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.</a:t>
            </a:r>
            <a:endParaRPr lang="en-US" altLang="en-US" sz="160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25135" y="5006975"/>
            <a:ext cx="5954395" cy="718185"/>
          </a:xfrm>
          <a:prstGeom prst="rect">
            <a:avLst/>
          </a:prstGeom>
        </p:spPr>
        <p:txBody>
          <a:bodyPr wrap="square">
            <a:noAutofit/>
          </a:bodyPr>
          <a:p>
            <a:pPr marL="0" lv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Identifying factors leading to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Satisfaction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 and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Dissatisfaction </a:t>
            </a:r>
            <a:r>
              <a:rPr lang="en-US" altLang="en-US" sz="1600" i="0">
                <a:solidFill>
                  <a:schemeClr val="tx1"/>
                </a:solidFill>
                <a:latin typeface="Roboto"/>
                <a:ea typeface="Roboto"/>
              </a:rPr>
              <a:t>helps in making informed decisions to improve services.</a:t>
            </a:r>
            <a:endParaRPr lang="en-US" altLang="en-US" sz="1600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100000">
              <a:srgbClr val="F9D791">
                <a:lumMod val="65000"/>
              </a:srgbClr>
            </a:gs>
            <a:gs pos="0">
              <a:srgbClr val="FCEBA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56280" y="149860"/>
            <a:ext cx="5679440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tx1"/>
                </a:solidFill>
              </a:rPr>
              <a:t>Airline Customer Insights</a:t>
            </a:r>
            <a:endParaRPr lang="en-US" altLang="en-US" sz="3500" b="1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04895" y="834390"/>
            <a:ext cx="4981575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Analysis of Customer Satisfaction Data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365760" y="1645920"/>
            <a:ext cx="5875655" cy="241427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5760" tIns="365760" rIns="457200" bIns="45720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sz="2000"/>
              <a:t>S</a:t>
            </a:r>
            <a:r>
              <a:rPr lang="en-US" sz="2000" b="1"/>
              <a:t>ource of Data</a:t>
            </a:r>
            <a:endParaRPr lang="en-US" sz="2000" b="1"/>
          </a:p>
          <a:p>
            <a:pPr lvl="0" indent="0" algn="just">
              <a:lnSpc>
                <a:spcPct val="110000"/>
              </a:lnSpc>
              <a:buNone/>
            </a:pPr>
            <a:r>
              <a:rPr lang="en-US" altLang="en-US" sz="1600"/>
              <a:t>The data sourced is from a public dataset available on Kaggle. This ensures credibility and reliability in the analysis.</a:t>
            </a:r>
            <a:endParaRPr lang="en-US" altLang="en-US" sz="1600"/>
          </a:p>
          <a:p>
            <a:pPr lvl="0" indent="0" algn="just">
              <a:lnSpc>
                <a:spcPct val="110000"/>
              </a:lnSpc>
              <a:buNone/>
            </a:pPr>
            <a:r>
              <a:rPr lang="en-US" altLang="en-US" sz="1600"/>
              <a:t>🔗 </a:t>
            </a:r>
            <a:r>
              <a:rPr lang="en-US" altLang="en-US" sz="1600" u="sng"/>
              <a:t>kaggle.com/datasets/raminhuseyn/airline-customer-satisfaction</a:t>
            </a:r>
            <a:endParaRPr lang="en-US" altLang="en-US" sz="1600" u="sng"/>
          </a:p>
        </p:txBody>
      </p:sp>
      <p:sp>
        <p:nvSpPr>
          <p:cNvPr id="7" name="Rectangles 6"/>
          <p:cNvSpPr/>
          <p:nvPr/>
        </p:nvSpPr>
        <p:spPr>
          <a:xfrm>
            <a:off x="6241415" y="1645920"/>
            <a:ext cx="631825" cy="241427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82880" tIns="1554480" rIns="91440" bIns="9144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altLang="en-US" sz="4000" b="1"/>
              <a:t>1</a:t>
            </a:r>
            <a:endParaRPr lang="en-US" alt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/>
            </a:gs>
            <a:gs pos="0">
              <a:srgbClr val="F9D791">
                <a:lumMod val="65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02660" y="834390"/>
            <a:ext cx="518668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Analyzing customer satisfaction metrics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65760" y="1645920"/>
            <a:ext cx="5875655" cy="63436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5760" tIns="137160" rIns="457200" bIns="45720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sz="2000" b="1"/>
              <a:t>Data Overview</a:t>
            </a:r>
            <a:endParaRPr lang="en-US" altLang="en-US" sz="1600" u="sng"/>
          </a:p>
        </p:txBody>
      </p:sp>
      <p:sp>
        <p:nvSpPr>
          <p:cNvPr id="10" name="Rectangles 9"/>
          <p:cNvSpPr/>
          <p:nvPr/>
        </p:nvSpPr>
        <p:spPr>
          <a:xfrm>
            <a:off x="6241415" y="1645920"/>
            <a:ext cx="631825" cy="6343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82880" tIns="0" rIns="91440" bIns="91440" rtlCol="0" anchor="t" anchorCtr="0"/>
          <a:p>
            <a:pPr indent="0" algn="l">
              <a:lnSpc>
                <a:spcPct val="100000"/>
              </a:lnSpc>
              <a:buNone/>
            </a:pPr>
            <a:r>
              <a:rPr lang="en-US" altLang="en-US" sz="4000" b="1">
                <a:solidFill>
                  <a:schemeClr val="bg1"/>
                </a:solidFill>
              </a:rPr>
              <a:t>2</a:t>
            </a: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5760" y="300164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129,487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users</a:t>
            </a:r>
            <a:endParaRPr sz="1600" b="0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4965" y="513429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en-US" altLang="en-US" sz="1600" b="0" i="0">
                <a:solidFill>
                  <a:schemeClr val="tx1"/>
                </a:solidFill>
                <a:latin typeface="Poppins"/>
                <a:ea typeface="Poppins"/>
              </a:rPr>
              <a:t>Flight Distance, Departure Delay in Minutes, Arrival Delay in Minutes ...</a:t>
            </a:r>
            <a:endParaRPr lang="en-US" altLang="en-US"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20840" y="3001328"/>
            <a:ext cx="5080000" cy="5530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3000" b="1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100</a:t>
            </a:r>
            <a:r>
              <a:rPr sz="1600" b="0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% non-null</a:t>
            </a:r>
            <a:endParaRPr sz="1600" b="0" i="0">
              <a:solidFill>
                <a:schemeClr val="accent4">
                  <a:lumMod val="50000"/>
                </a:schemeClr>
              </a:solidFill>
              <a:latin typeface="Poppins"/>
              <a:ea typeface="Poppin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720840" y="35740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1600" b="0" i="0">
                <a:solidFill>
                  <a:schemeClr val="tx1"/>
                </a:solidFill>
                <a:latin typeface="Poppins"/>
                <a:ea typeface="Poppins"/>
              </a:rPr>
              <a:t>Complete Data</a:t>
            </a:r>
            <a:endParaRPr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65760" y="35798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sz="1600" b="0" i="0">
                <a:solidFill>
                  <a:schemeClr val="tx1"/>
                </a:solidFill>
                <a:latin typeface="Poppins"/>
                <a:ea typeface="Poppins"/>
              </a:rPr>
              <a:t>Total Responses</a:t>
            </a:r>
            <a:endParaRPr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65760" y="3536315"/>
            <a:ext cx="11381105" cy="0"/>
          </a:xfrm>
          <a:prstGeom prst="line">
            <a:avLst/>
          </a:prstGeom>
          <a:ln w="28575" cmpd="sng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457200" y="4565968"/>
            <a:ext cx="5080000" cy="553085"/>
          </a:xfrm>
          <a:prstGeom prst="rect">
            <a:avLst/>
          </a:prstGeom>
        </p:spPr>
        <p:txBody>
          <a:bodyPr>
            <a:spAutoFit/>
          </a:bodyPr>
          <a:p>
            <a:pPr marL="457200" lvl="1" indent="0" algn="ctr"/>
            <a:r>
              <a:rPr lang="en-US" sz="3000" b="0" i="0">
                <a:solidFill>
                  <a:schemeClr val="accent4">
                    <a:lumMod val="50000"/>
                  </a:schemeClr>
                </a:solidFill>
                <a:latin typeface="Poppins"/>
                <a:ea typeface="Poppins"/>
              </a:rPr>
              <a:t>Flight Metrics</a:t>
            </a:r>
            <a:endParaRPr lang="en-US" sz="3000" b="0" i="0">
              <a:solidFill>
                <a:schemeClr val="accent4">
                  <a:lumMod val="50000"/>
                </a:schemeClr>
              </a:solidFill>
              <a:latin typeface="Poppins"/>
              <a:ea typeface="Poppi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65760" y="5119370"/>
            <a:ext cx="11381105" cy="0"/>
          </a:xfrm>
          <a:prstGeom prst="line">
            <a:avLst/>
          </a:prstGeom>
          <a:ln w="28575" cmpd="sng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6278880" y="455104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1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3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1600" b="0" i="0">
                <a:solidFill>
                  <a:srgbClr val="002060"/>
                </a:solidFill>
                <a:latin typeface="Poppins"/>
                <a:ea typeface="Poppins"/>
              </a:rPr>
              <a:t>Diverse Insights </a:t>
            </a:r>
            <a:endParaRPr lang="en-US" sz="1600" b="0" i="0">
              <a:solidFill>
                <a:srgbClr val="002060"/>
              </a:solidFill>
              <a:latin typeface="Poppins"/>
              <a:ea typeface="Poppin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666865" y="5103813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en-US" sz="1600" b="0" i="0">
                <a:solidFill>
                  <a:schemeClr val="tx1"/>
                </a:solidFill>
                <a:latin typeface="Poppins"/>
                <a:ea typeface="Poppins"/>
              </a:rPr>
              <a:t>Seat comfort, </a:t>
            </a:r>
            <a:r>
              <a:rPr lang="en-US" altLang="en-US" sz="1600" b="0" i="0">
                <a:solidFill>
                  <a:schemeClr val="tx1"/>
                </a:solidFill>
                <a:latin typeface="Poppins"/>
                <a:ea typeface="Poppins"/>
              </a:rPr>
              <a:t>Inflight entertainment, On-board service, Food and drink, Inflight wifi service ...</a:t>
            </a:r>
            <a:endParaRPr lang="en-US" altLang="en-US" sz="1600" b="0" i="0">
              <a:solidFill>
                <a:schemeClr val="tx1"/>
              </a:solidFill>
              <a:latin typeface="Poppins"/>
              <a:ea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FCEBA4">
                <a:lumMod val="70000"/>
                <a:lumOff val="30000"/>
              </a:srgbClr>
            </a:gs>
            <a:gs pos="0">
              <a:srgbClr val="F2A70E">
                <a:lumMod val="70000"/>
                <a:lumOff val="3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3" name="Rectangles 12"/>
          <p:cNvSpPr/>
          <p:nvPr/>
        </p:nvSpPr>
        <p:spPr>
          <a:xfrm>
            <a:off x="-113665" y="5413375"/>
            <a:ext cx="12407265" cy="151257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softEdge rad="1270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55000"/>
              </a:srgbClr>
            </a:outerShdw>
            <a:softEdge rad="635000"/>
          </a:effectLst>
        </p:spPr>
      </p:pic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97885" y="834390"/>
            <a:ext cx="53962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Exploring trends among airline passengers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5" y="1457325"/>
            <a:ext cx="3429000" cy="3781425"/>
          </a:xfrm>
          <a:prstGeom prst="rect">
            <a:avLst/>
          </a:prstGeom>
          <a:ln w="50800" cmpd="sng">
            <a:solidFill>
              <a:schemeClr val="accent4"/>
            </a:solidFill>
            <a:prstDash val="solid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1453515"/>
            <a:ext cx="4465320" cy="3785235"/>
          </a:xfrm>
          <a:prstGeom prst="rect">
            <a:avLst/>
          </a:prstGeom>
          <a:ln w="50800">
            <a:solidFill>
              <a:schemeClr val="accent2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61925" y="5688330"/>
            <a:ext cx="593471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1">
                <a:solidFill>
                  <a:srgbClr val="000000"/>
                </a:solidFill>
                <a:latin typeface="monospace"/>
                <a:ea typeface="monospace"/>
                <a:sym typeface="+mn-ea"/>
              </a:rPr>
              <a:t>・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The number of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Satisfied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customers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Exceeds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the number of 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Dissatisfied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 customers, indicating a prevailing trend towards positive experiences with the flight service.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60490" y="5688330"/>
            <a:ext cx="5649595" cy="10655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900"/>
              </a:lnSpc>
            </a:pPr>
            <a:r>
              <a:rPr sz="1600" b="1">
                <a:solidFill>
                  <a:schemeClr val="tx1"/>
                </a:solidFill>
                <a:latin typeface="monospace"/>
                <a:ea typeface="monospace"/>
              </a:rPr>
              <a:t>・Business</a:t>
            </a:r>
            <a:r>
              <a:rPr lang="en-US" sz="1600" b="1">
                <a:solidFill>
                  <a:schemeClr val="tx1"/>
                </a:solidFill>
                <a:latin typeface="monospace"/>
                <a:ea typeface="monospace"/>
              </a:rPr>
              <a:t> </a:t>
            </a:r>
            <a:r>
              <a:rPr sz="1600" b="0">
                <a:solidFill>
                  <a:schemeClr val="tx1"/>
                </a:solidFill>
                <a:latin typeface="monospace"/>
                <a:ea typeface="monospace"/>
              </a:rPr>
              <a:t>travel accounts for the </a:t>
            </a:r>
            <a:r>
              <a:rPr sz="1600" b="1">
                <a:solidFill>
                  <a:schemeClr val="tx1"/>
                </a:solidFill>
                <a:latin typeface="monospace"/>
                <a:ea typeface="monospace"/>
              </a:rPr>
              <a:t>vast majority</a:t>
            </a:r>
            <a:r>
              <a:rPr sz="1600" b="0">
                <a:solidFill>
                  <a:schemeClr val="tx1"/>
                </a:solidFill>
                <a:latin typeface="monospace"/>
                <a:ea typeface="monospace"/>
              </a:rPr>
              <a:t>, at 69.08%. This significant share suggests that for the population or dataset this chart represents, travel is predominantly undertaken for professional purposes.</a:t>
            </a:r>
            <a:endParaRPr sz="1600" b="0">
              <a:solidFill>
                <a:schemeClr val="tx1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CEBA4"/>
            </a:gs>
            <a:gs pos="0">
              <a:srgbClr val="F9D791">
                <a:lumMod val="6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>
            <a:alphaModFix amt="20000"/>
          </a:blip>
          <a:srcRect t="-9018" b="24707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effectLst>
            <a:softEdge rad="508000"/>
          </a:effectLst>
        </p:spPr>
      </p:pic>
      <p:sp>
        <p:nvSpPr>
          <p:cNvPr id="5" name="Text Box 4"/>
          <p:cNvSpPr txBox="1"/>
          <p:nvPr/>
        </p:nvSpPr>
        <p:spPr>
          <a:xfrm>
            <a:off x="2486025" y="149860"/>
            <a:ext cx="722058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Overview of Airline Data Insights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397885" y="834390"/>
            <a:ext cx="53962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2000" b="0" i="0">
                <a:solidFill>
                  <a:schemeClr val="tx1"/>
                </a:solidFill>
                <a:latin typeface="Roboto"/>
                <a:ea typeface="Roboto"/>
              </a:rPr>
              <a:t>Exploring trends among airline passengers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593215"/>
            <a:ext cx="5396230" cy="3670935"/>
          </a:xfrm>
          <a:prstGeom prst="rect">
            <a:avLst/>
          </a:prstGeom>
          <a:ln w="50800" cmpd="sng">
            <a:solidFill>
              <a:schemeClr val="accent2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365760" y="1595120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81</a:t>
            </a:r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,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69%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2000" b="1" i="0">
                <a:solidFill>
                  <a:srgbClr val="C00000"/>
                </a:solidFill>
                <a:latin typeface="Poppins"/>
                <a:ea typeface="Poppins"/>
              </a:rPr>
              <a:t>High Loyalty</a:t>
            </a:r>
            <a:endParaRPr lang="en-US" sz="2000" b="1" i="0">
              <a:solidFill>
                <a:srgbClr val="C00000"/>
              </a:solidFill>
              <a:latin typeface="Poppins"/>
              <a:ea typeface="Poppin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65760" y="4163695"/>
            <a:ext cx="5457190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/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18</a:t>
            </a:r>
            <a:r>
              <a:rPr sz="3000" b="1" i="0">
                <a:solidFill>
                  <a:srgbClr val="002060"/>
                </a:solidFill>
                <a:latin typeface="Poppins"/>
                <a:ea typeface="Poppins"/>
              </a:rPr>
              <a:t>,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31</a:t>
            </a:r>
            <a:r>
              <a:rPr lang="en-US" sz="3000" b="1" i="0">
                <a:solidFill>
                  <a:srgbClr val="002060"/>
                </a:solidFill>
                <a:latin typeface="Poppins"/>
                <a:ea typeface="Poppins"/>
              </a:rPr>
              <a:t>%</a:t>
            </a:r>
            <a:r>
              <a:rPr sz="1600" b="0" i="0">
                <a:solidFill>
                  <a:srgbClr val="002060"/>
                </a:solidFill>
                <a:latin typeface="Poppins"/>
                <a:ea typeface="Poppins"/>
              </a:rPr>
              <a:t> </a:t>
            </a:r>
            <a:r>
              <a:rPr lang="en-US" sz="2000" b="1" i="0">
                <a:solidFill>
                  <a:srgbClr val="C00000"/>
                </a:solidFill>
                <a:latin typeface="Poppins"/>
                <a:ea typeface="Poppins"/>
              </a:rPr>
              <a:t>Low Loyalty</a:t>
            </a:r>
            <a:endParaRPr lang="en-US" sz="2000" b="1" i="0">
              <a:solidFill>
                <a:srgbClr val="C00000"/>
              </a:solidFill>
              <a:latin typeface="Poppins"/>
              <a:ea typeface="Poppins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75615" y="2188845"/>
            <a:ext cx="5080000" cy="1064260"/>
          </a:xfrm>
          <a:prstGeom prst="rect">
            <a:avLst/>
          </a:prstGeom>
        </p:spPr>
        <p:txBody>
          <a:bodyPr>
            <a:noAutofit/>
          </a:bodyPr>
          <a:p>
            <a:pPr marL="0" lvl="0" indent="0" algn="l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A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 significant majority of customers show </a:t>
            </a:r>
            <a:r>
              <a:rPr sz="1600" b="1" i="0">
                <a:solidFill>
                  <a:srgbClr val="C00000"/>
                </a:solidFill>
                <a:latin typeface="Roboto"/>
                <a:ea typeface="Roboto"/>
              </a:rPr>
              <a:t>loyalty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, comprising </a:t>
            </a:r>
            <a:r>
              <a:rPr sz="1600" b="1" i="0">
                <a:solidFill>
                  <a:srgbClr val="C00000"/>
                </a:solidFill>
                <a:latin typeface="Roboto"/>
                <a:ea typeface="Roboto"/>
              </a:rPr>
              <a:t>81.69%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 of the total dataset.</a:t>
            </a:r>
            <a:endParaRPr sz="16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75615" y="4721860"/>
            <a:ext cx="5080000" cy="106426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Only </a:t>
            </a:r>
            <a:r>
              <a:rPr lang="en-US" altLang="en-US" sz="1600" b="1" i="0">
                <a:solidFill>
                  <a:srgbClr val="C00000"/>
                </a:solidFill>
                <a:latin typeface="Roboto"/>
                <a:ea typeface="Roboto"/>
              </a:rPr>
              <a:t>18.31%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 of customers are identified as </a:t>
            </a:r>
            <a:r>
              <a:rPr lang="en-US" altLang="en-US" sz="1600" b="1" i="0">
                <a:solidFill>
                  <a:srgbClr val="C00000"/>
                </a:solidFill>
                <a:latin typeface="Roboto"/>
                <a:ea typeface="Roboto"/>
              </a:rPr>
              <a:t>disloyal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, indicating </a:t>
            </a:r>
            <a:r>
              <a:rPr lang="vi-VN" altLang="en-US" sz="1600" b="1" i="0">
                <a:solidFill>
                  <a:schemeClr val="tx1"/>
                </a:solidFill>
                <a:latin typeface="Roboto"/>
                <a:ea typeface="Roboto"/>
              </a:rPr>
              <a:t>a weak </a:t>
            </a: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brand attachment.</a:t>
            </a:r>
            <a:endParaRPr lang="en-US" altLang="en-US" sz="1600" b="1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9" name="Picture 18"/>
          <p:cNvPicPr/>
          <p:nvPr/>
        </p:nvPicPr>
        <p:blipFill>
          <a:blip r:embed="rId1">
            <a:alphaModFix amt="15000"/>
          </a:blip>
          <a:stretch>
            <a:fillRect/>
          </a:stretch>
        </p:blipFill>
        <p:spPr>
          <a:xfrm>
            <a:off x="424180" y="731520"/>
            <a:ext cx="4789170" cy="5634990"/>
          </a:xfrm>
          <a:prstGeom prst="rect">
            <a:avLst/>
          </a:prstGeom>
          <a:effectLst>
            <a:softEdge rad="254000"/>
          </a:effectLst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5" y="1395730"/>
            <a:ext cx="6379845" cy="5196840"/>
          </a:xfrm>
          <a:prstGeom prst="rect">
            <a:avLst/>
          </a:prstGeom>
          <a:ln w="50800" cmpd="sng">
            <a:solidFill>
              <a:schemeClr val="accent5">
                <a:lumMod val="50000"/>
              </a:schemeClr>
            </a:solidFill>
          </a:ln>
        </p:spPr>
      </p:pic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9" name="Oval 8"/>
          <p:cNvSpPr/>
          <p:nvPr/>
        </p:nvSpPr>
        <p:spPr>
          <a:xfrm>
            <a:off x="4326255" y="3363595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0" name="Oval 9"/>
          <p:cNvSpPr/>
          <p:nvPr/>
        </p:nvSpPr>
        <p:spPr>
          <a:xfrm>
            <a:off x="179705" y="5088890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3</a:t>
            </a:r>
            <a:endParaRPr lang="en-US" sz="3000" b="1"/>
          </a:p>
        </p:txBody>
      </p:sp>
      <p:sp>
        <p:nvSpPr>
          <p:cNvPr id="11" name="Rectangles 10"/>
          <p:cNvSpPr/>
          <p:nvPr/>
        </p:nvSpPr>
        <p:spPr>
          <a:xfrm>
            <a:off x="5603875" y="402780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5603875" y="4427220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586730" y="3368675"/>
            <a:ext cx="2807335" cy="182880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  <a:ln w="50800" cmpd="sng">
            <a:solidFill>
              <a:schemeClr val="tx1">
                <a:lumMod val="95000"/>
                <a:lumOff val="5000"/>
                <a:alpha val="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33830" y="1410335"/>
            <a:ext cx="400177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sz="1600" b="1" i="0">
                <a:solidFill>
                  <a:schemeClr val="tx1"/>
                </a:solidFill>
                <a:latin typeface="Poppins"/>
                <a:ea typeface="Poppins"/>
              </a:rPr>
              <a:t>Inflight entertainment</a:t>
            </a:r>
            <a:r>
              <a:rPr lang="en-US" sz="1600" b="1" i="0">
                <a:solidFill>
                  <a:schemeClr val="tx1"/>
                </a:solidFill>
                <a:latin typeface="Poppins"/>
                <a:ea typeface="Poppins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(</a:t>
            </a:r>
            <a:r>
              <a:rPr sz="1600" b="1">
                <a:latin typeface="Roboto"/>
                <a:ea typeface="Roboto"/>
                <a:sym typeface="+mn-ea"/>
              </a:rPr>
              <a:t>0.7195</a:t>
            </a:r>
            <a:r>
              <a:rPr sz="1600">
                <a:latin typeface="Roboto"/>
                <a:ea typeface="Roboto"/>
                <a:sym typeface="+mn-ea"/>
              </a:rPr>
              <a:t>) has</a:t>
            </a:r>
            <a:r>
              <a:rPr lang="en-US" sz="1600">
                <a:latin typeface="Roboto"/>
                <a:ea typeface="Roboto"/>
                <a:sym typeface="+mn-ea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the strongest positive association with customer satisfaction, enhancing overall experience.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 algn="l"/>
            <a:endParaRPr lang="en-US" sz="1600" b="1" i="0">
              <a:solidFill>
                <a:schemeClr val="tx1"/>
              </a:solidFill>
              <a:latin typeface="Poppins"/>
              <a:ea typeface="Poppin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68275" y="3357245"/>
            <a:ext cx="400177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On-board service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3131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significantly impacts satisfaction, with attentive staff being a key element.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2365" y="5095240"/>
            <a:ext cx="4456430" cy="137477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Seat comfort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2863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also plays a crucial role in customer satisfaction, affecting passenger comfort levels during flights.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5895" y="2463165"/>
            <a:ext cx="10237470" cy="386588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8275" y="1404620"/>
            <a:ext cx="1097280" cy="10972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sz="3000" b="1"/>
              <a:t>1</a:t>
            </a:r>
            <a:endParaRPr lang="en-US" sz="3000" b="1"/>
          </a:p>
        </p:txBody>
      </p:sp>
      <p:sp>
        <p:nvSpPr>
          <p:cNvPr id="15" name="Text Box 14"/>
          <p:cNvSpPr txBox="1"/>
          <p:nvPr/>
        </p:nvSpPr>
        <p:spPr>
          <a:xfrm>
            <a:off x="1433830" y="1410335"/>
            <a:ext cx="910463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</a:pPr>
            <a:r>
              <a:rPr sz="1600" b="1" i="0">
                <a:solidFill>
                  <a:schemeClr val="tx1"/>
                </a:solidFill>
                <a:latin typeface="Poppins"/>
                <a:ea typeface="Poppins"/>
              </a:rPr>
              <a:t>Inflight entertainment</a:t>
            </a:r>
            <a:r>
              <a:rPr lang="en-US" sz="1600" b="1" i="0">
                <a:solidFill>
                  <a:schemeClr val="tx1"/>
                </a:solidFill>
                <a:latin typeface="Poppins"/>
                <a:ea typeface="Poppins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(</a:t>
            </a:r>
            <a:r>
              <a:rPr sz="1600" b="1">
                <a:latin typeface="Roboto"/>
                <a:ea typeface="Roboto"/>
                <a:sym typeface="+mn-ea"/>
              </a:rPr>
              <a:t>0.7195</a:t>
            </a:r>
            <a:r>
              <a:rPr sz="1600">
                <a:latin typeface="Roboto"/>
                <a:ea typeface="Roboto"/>
                <a:sym typeface="+mn-ea"/>
              </a:rPr>
              <a:t>) has</a:t>
            </a:r>
            <a:r>
              <a:rPr lang="en-US" sz="1600">
                <a:latin typeface="Roboto"/>
                <a:ea typeface="Roboto"/>
                <a:sym typeface="+mn-ea"/>
              </a:rPr>
              <a:t> </a:t>
            </a:r>
            <a:r>
              <a:rPr sz="1600">
                <a:latin typeface="Roboto"/>
                <a:ea typeface="Roboto"/>
                <a:sym typeface="+mn-ea"/>
              </a:rPr>
              <a:t>the strongest positive association with customer satisfaction, enhancing overall experience.</a:t>
            </a:r>
            <a:endParaRPr sz="1600" b="0" i="0">
              <a:solidFill>
                <a:schemeClr val="tx1"/>
              </a:solidFill>
              <a:latin typeface="Roboto"/>
              <a:ea typeface="Roboto"/>
            </a:endParaRPr>
          </a:p>
          <a:p>
            <a:pPr marL="0" indent="0" algn="l"/>
            <a:endParaRPr lang="en-US" sz="1600" b="1" i="0">
              <a:solidFill>
                <a:schemeClr val="tx1"/>
              </a:solidFill>
              <a:latin typeface="Poppins"/>
              <a:ea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BA4">
                <a:alpha val="20000"/>
              </a:srgbClr>
            </a:gs>
            <a:gs pos="100000">
              <a:srgbClr val="F9D791">
                <a:lumMod val="65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92935" y="149860"/>
            <a:ext cx="8405495" cy="581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Key Factosrs Influencing </a:t>
            </a:r>
            <a:r>
              <a:rPr lang="en-US" altLang="en-US" sz="3500" b="1">
                <a:solidFill>
                  <a:schemeClr val="accent5">
                    <a:lumMod val="50000"/>
                  </a:schemeClr>
                </a:solidFill>
              </a:rPr>
              <a:t>Satisfaction</a:t>
            </a:r>
            <a:endParaRPr lang="en-US" altLang="en-US" sz="35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102485" y="834390"/>
            <a:ext cx="7987030" cy="4438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sz="2000">
                <a:solidFill>
                  <a:schemeClr val="tx1"/>
                </a:solidFill>
                <a:latin typeface="Roboto"/>
                <a:ea typeface="Roboto"/>
                <a:sym typeface="+mn-ea"/>
              </a:rPr>
              <a:t>Exploring the elements that drive airline customer satisfaction</a:t>
            </a:r>
            <a:endParaRPr lang="en-US" altLang="en-US" sz="2000" b="0" i="0">
              <a:solidFill>
                <a:schemeClr val="tx1"/>
              </a:solidFill>
              <a:latin typeface="Roboto"/>
              <a:ea typeface="Roboto"/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4592" y="1408176"/>
            <a:ext cx="1005840" cy="10058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000" b="1"/>
              <a:t>2</a:t>
            </a:r>
            <a:endParaRPr lang="en-US" sz="3000" b="1"/>
          </a:p>
        </p:txBody>
      </p:sp>
      <p:sp>
        <p:nvSpPr>
          <p:cNvPr id="16" name="Text Box 15"/>
          <p:cNvSpPr txBox="1"/>
          <p:nvPr/>
        </p:nvSpPr>
        <p:spPr>
          <a:xfrm>
            <a:off x="1322705" y="1417955"/>
            <a:ext cx="10481310" cy="582295"/>
          </a:xfrm>
          <a:prstGeom prst="rect">
            <a:avLst/>
          </a:prstGeom>
          <a:effectLst/>
        </p:spPr>
        <p:txBody>
          <a:bodyPr lIns="91440" tIns="0" rIns="0" bIns="0">
            <a:no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en-US" sz="1600" b="1" i="0">
                <a:solidFill>
                  <a:schemeClr val="tx1"/>
                </a:solidFill>
                <a:latin typeface="Roboto"/>
                <a:ea typeface="Roboto"/>
              </a:rPr>
              <a:t>On-board service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 (</a:t>
            </a:r>
            <a:r>
              <a:rPr sz="1600" b="1" i="0">
                <a:solidFill>
                  <a:schemeClr val="tx1"/>
                </a:solidFill>
                <a:latin typeface="Roboto"/>
                <a:ea typeface="Roboto"/>
              </a:rPr>
              <a:t>0.</a:t>
            </a:r>
            <a:r>
              <a:rPr lang="en-US" sz="1600" b="1" i="0">
                <a:solidFill>
                  <a:schemeClr val="tx1"/>
                </a:solidFill>
                <a:latin typeface="Roboto"/>
                <a:ea typeface="Roboto"/>
              </a:rPr>
              <a:t>3131</a:t>
            </a:r>
            <a:r>
              <a:rPr sz="1600" b="0" i="0">
                <a:solidFill>
                  <a:schemeClr val="tx1"/>
                </a:solidFill>
                <a:latin typeface="Roboto"/>
                <a:ea typeface="Roboto"/>
              </a:rPr>
              <a:t>) </a:t>
            </a:r>
            <a:r>
              <a:rPr lang="en-US" altLang="en-US" sz="1600" b="0" i="0">
                <a:solidFill>
                  <a:schemeClr val="tx1"/>
                </a:solidFill>
                <a:latin typeface="Roboto"/>
                <a:ea typeface="Roboto"/>
              </a:rPr>
              <a:t>significantly impacts satisfaction, with attentive staff being a key element.</a:t>
            </a:r>
            <a:endParaRPr lang="en-US" altLang="en-US" sz="1600" b="0" i="0">
              <a:solidFill>
                <a:schemeClr val="tx1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2414270"/>
            <a:ext cx="10481945" cy="38862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5869</Words>
  <Application>WPS Presentation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SimSun</vt:lpstr>
      <vt:lpstr>Wingdings</vt:lpstr>
      <vt:lpstr>Arial</vt:lpstr>
      <vt:lpstr>Roboto</vt:lpstr>
      <vt:lpstr>Thonburi</vt:lpstr>
      <vt:lpstr>Poppins</vt:lpstr>
      <vt:lpstr>monospace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Apple Symbols</vt:lpstr>
      <vt:lpstr>Apple Color Emoji</vt:lpstr>
      <vt:lpstr>MS PGothic</vt:lpstr>
      <vt:lpstr>苹方-简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anhkhoa</dc:creator>
  <cp:lastModifiedBy>Lê Anh Khoa (A.K.Lee)</cp:lastModifiedBy>
  <cp:revision>16</cp:revision>
  <dcterms:created xsi:type="dcterms:W3CDTF">2025-05-27T14:00:29Z</dcterms:created>
  <dcterms:modified xsi:type="dcterms:W3CDTF">2025-05-27T14:00:29Z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CF3790739EA77432F7C63368E0C9647E_41</vt:lpwstr>
  </property>
  <property fmtid="{D5CDD505-2E9C-101B-9397-08002B2CF9AE}" pid="3" name="KSOProductBuildVer">
    <vt:lpwstr>1033-6.14.0.8718</vt:lpwstr>
  </property>
</Properties>
</file>