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59" r:id="rId6"/>
    <p:sldId id="260" r:id="rId7"/>
    <p:sldId id="261" r:id="rId8"/>
    <p:sldId id="274" r:id="rId9"/>
    <p:sldId id="262" r:id="rId10"/>
    <p:sldId id="264" r:id="rId11"/>
    <p:sldId id="263" r:id="rId12"/>
    <p:sldId id="268" r:id="rId13"/>
    <p:sldId id="265" r:id="rId14"/>
    <p:sldId id="273" r:id="rId15"/>
    <p:sldId id="266" r:id="rId16"/>
    <p:sldId id="269" r:id="rId17"/>
    <p:sldId id="270" r:id="rId18"/>
    <p:sldId id="272" r:id="rId19"/>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8" autoAdjust="0"/>
    <p:restoredTop sz="94660"/>
  </p:normalViewPr>
  <p:slideViewPr>
    <p:cSldViewPr snapToGrid="0">
      <p:cViewPr>
        <p:scale>
          <a:sx n="100" d="100"/>
          <a:sy n="100" d="100"/>
        </p:scale>
        <p:origin x="906"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460121-F7FB-4FAF-B4CF-2748D7649FA6}" type="doc">
      <dgm:prSet loTypeId="urn:microsoft.com/office/officeart/2005/8/layout/chevron1" loCatId="process" qsTypeId="urn:microsoft.com/office/officeart/2005/8/quickstyle/simple1" qsCatId="simple" csTypeId="urn:microsoft.com/office/officeart/2005/8/colors/accent1_2" csCatId="accent1" phldr="1"/>
      <dgm:spPr/>
    </dgm:pt>
    <dgm:pt modelId="{59C517C4-2F79-4F6D-AFB1-0B501FC310BB}">
      <dgm:prSet phldrT="[Text]" custT="1"/>
      <dgm:spPr>
        <a:solidFill>
          <a:schemeClr val="tx1">
            <a:lumMod val="65000"/>
            <a:lumOff val="35000"/>
          </a:schemeClr>
        </a:solidFill>
      </dgm:spPr>
      <dgm:t>
        <a:bodyPr/>
        <a:lstStyle/>
        <a:p>
          <a:r>
            <a:rPr lang="en-US" sz="2500" dirty="0">
              <a:latin typeface="Times New Roman" panose="02020603050405020304" pitchFamily="18" charset="0"/>
              <a:cs typeface="Times New Roman" panose="02020603050405020304" pitchFamily="18" charset="0"/>
            </a:rPr>
            <a:t>GIỚI THIỆU</a:t>
          </a:r>
          <a:endParaRPr lang="vi-VN" sz="2500" dirty="0">
            <a:latin typeface="Times New Roman" panose="02020603050405020304" pitchFamily="18" charset="0"/>
            <a:cs typeface="Times New Roman" panose="02020603050405020304" pitchFamily="18" charset="0"/>
          </a:endParaRPr>
        </a:p>
      </dgm:t>
    </dgm:pt>
    <dgm:pt modelId="{B3AF2DCF-3091-40F5-8483-7D6DCAB920D9}" type="parTrans" cxnId="{005347AE-4BDD-49C7-BDCC-AE019789AE21}">
      <dgm:prSet/>
      <dgm:spPr/>
      <dgm:t>
        <a:bodyPr/>
        <a:lstStyle/>
        <a:p>
          <a:endParaRPr lang="vi-VN"/>
        </a:p>
      </dgm:t>
    </dgm:pt>
    <dgm:pt modelId="{5E4598CA-6A2A-445C-A8C4-3AFDAA69BF85}" type="sibTrans" cxnId="{005347AE-4BDD-49C7-BDCC-AE019789AE21}">
      <dgm:prSet/>
      <dgm:spPr/>
      <dgm:t>
        <a:bodyPr/>
        <a:lstStyle/>
        <a:p>
          <a:endParaRPr lang="vi-VN"/>
        </a:p>
      </dgm:t>
    </dgm:pt>
    <dgm:pt modelId="{C0F23E47-5D9E-49EB-9C29-342104D2D7BB}">
      <dgm:prSet phldrT="[Text]" custT="1"/>
      <dgm:spPr>
        <a:solidFill>
          <a:schemeClr val="tx2">
            <a:lumMod val="60000"/>
            <a:lumOff val="40000"/>
          </a:schemeClr>
        </a:solidFill>
      </dgm:spPr>
      <dgm:t>
        <a:bodyPr/>
        <a:lstStyle/>
        <a:p>
          <a:r>
            <a:rPr lang="en-US" sz="2500" dirty="0">
              <a:latin typeface="Times New Roman" panose="02020603050405020304" pitchFamily="18" charset="0"/>
              <a:cs typeface="Times New Roman" panose="02020603050405020304" pitchFamily="18" charset="0"/>
            </a:rPr>
            <a:t>MỤC TIÊU</a:t>
          </a:r>
          <a:endParaRPr lang="vi-VN" sz="2500" dirty="0">
            <a:latin typeface="Times New Roman" panose="02020603050405020304" pitchFamily="18" charset="0"/>
            <a:cs typeface="Times New Roman" panose="02020603050405020304" pitchFamily="18" charset="0"/>
          </a:endParaRPr>
        </a:p>
      </dgm:t>
    </dgm:pt>
    <dgm:pt modelId="{565CC6D4-82B2-4878-AB5A-51F648A7032B}" type="parTrans" cxnId="{E0607459-954C-418A-934F-51C27391E559}">
      <dgm:prSet/>
      <dgm:spPr/>
      <dgm:t>
        <a:bodyPr/>
        <a:lstStyle/>
        <a:p>
          <a:endParaRPr lang="vi-VN"/>
        </a:p>
      </dgm:t>
    </dgm:pt>
    <dgm:pt modelId="{907393C9-7B55-40BC-A441-3E6A8E264D72}" type="sibTrans" cxnId="{E0607459-954C-418A-934F-51C27391E559}">
      <dgm:prSet/>
      <dgm:spPr/>
      <dgm:t>
        <a:bodyPr/>
        <a:lstStyle/>
        <a:p>
          <a:endParaRPr lang="vi-VN"/>
        </a:p>
      </dgm:t>
    </dgm:pt>
    <dgm:pt modelId="{110D621D-74B6-4CF7-90B3-01D865A07027}">
      <dgm:prSet phldrT="[Text]" custT="1"/>
      <dgm:spPr/>
      <dgm:t>
        <a:bodyPr/>
        <a:lstStyle/>
        <a:p>
          <a:r>
            <a:rPr lang="en-US" sz="2500" dirty="0">
              <a:latin typeface="Times New Roman" panose="02020603050405020304" pitchFamily="18" charset="0"/>
              <a:cs typeface="Times New Roman" panose="02020603050405020304" pitchFamily="18" charset="0"/>
            </a:rPr>
            <a:t>CƠ CẤU HỆ THỐNG</a:t>
          </a:r>
          <a:endParaRPr lang="vi-VN" sz="2500" dirty="0">
            <a:latin typeface="Times New Roman" panose="02020603050405020304" pitchFamily="18" charset="0"/>
            <a:cs typeface="Times New Roman" panose="02020603050405020304" pitchFamily="18" charset="0"/>
          </a:endParaRPr>
        </a:p>
      </dgm:t>
    </dgm:pt>
    <dgm:pt modelId="{EA66042F-2212-4475-90A8-CD63ED7774FC}" type="parTrans" cxnId="{D2A9B19F-427A-49CA-8130-67C513FFCD09}">
      <dgm:prSet/>
      <dgm:spPr/>
      <dgm:t>
        <a:bodyPr/>
        <a:lstStyle/>
        <a:p>
          <a:endParaRPr lang="vi-VN"/>
        </a:p>
      </dgm:t>
    </dgm:pt>
    <dgm:pt modelId="{E4F4A63A-E288-495C-B392-6B6583D927E0}" type="sibTrans" cxnId="{D2A9B19F-427A-49CA-8130-67C513FFCD09}">
      <dgm:prSet/>
      <dgm:spPr/>
      <dgm:t>
        <a:bodyPr/>
        <a:lstStyle/>
        <a:p>
          <a:endParaRPr lang="vi-VN"/>
        </a:p>
      </dgm:t>
    </dgm:pt>
    <dgm:pt modelId="{2378A9C9-7F35-4A36-A63D-9DED48335734}">
      <dgm:prSet phldrT="[Text]" custT="1"/>
      <dgm:spPr/>
      <dgm:t>
        <a:bodyPr/>
        <a:lstStyle/>
        <a:p>
          <a:r>
            <a:rPr lang="en-US" sz="2500" kern="1200" dirty="0">
              <a:solidFill>
                <a:prstClr val="white"/>
              </a:solidFill>
              <a:latin typeface="Times New Roman" panose="02020603050405020304" pitchFamily="18" charset="0"/>
              <a:ea typeface="+mn-ea"/>
              <a:cs typeface="Times New Roman" panose="02020603050405020304" pitchFamily="18" charset="0"/>
            </a:rPr>
            <a:t>THÀNH PHẨM</a:t>
          </a:r>
          <a:endParaRPr lang="vi-VN" sz="2500" kern="1200" dirty="0">
            <a:solidFill>
              <a:prstClr val="white"/>
            </a:solidFill>
            <a:latin typeface="Times New Roman" panose="02020603050405020304" pitchFamily="18" charset="0"/>
            <a:ea typeface="+mn-ea"/>
            <a:cs typeface="Times New Roman" panose="02020603050405020304" pitchFamily="18" charset="0"/>
          </a:endParaRPr>
        </a:p>
      </dgm:t>
    </dgm:pt>
    <dgm:pt modelId="{5B6FCE0F-2B5C-4C3C-8128-38EBB3CE7600}" type="parTrans" cxnId="{AF30B349-733E-419C-BFC9-A5148E1640F9}">
      <dgm:prSet/>
      <dgm:spPr/>
      <dgm:t>
        <a:bodyPr/>
        <a:lstStyle/>
        <a:p>
          <a:endParaRPr lang="vi-VN"/>
        </a:p>
      </dgm:t>
    </dgm:pt>
    <dgm:pt modelId="{EBDAE53A-69A5-4329-9203-1A241FC81C4B}" type="sibTrans" cxnId="{AF30B349-733E-419C-BFC9-A5148E1640F9}">
      <dgm:prSet/>
      <dgm:spPr/>
      <dgm:t>
        <a:bodyPr/>
        <a:lstStyle/>
        <a:p>
          <a:endParaRPr lang="vi-VN"/>
        </a:p>
      </dgm:t>
    </dgm:pt>
    <dgm:pt modelId="{CC4FBBA6-A312-44FB-A95C-6A04A8E50700}" type="pres">
      <dgm:prSet presAssocID="{1C460121-F7FB-4FAF-B4CF-2748D7649FA6}" presName="Name0" presStyleCnt="0">
        <dgm:presLayoutVars>
          <dgm:dir/>
          <dgm:animLvl val="lvl"/>
          <dgm:resizeHandles val="exact"/>
        </dgm:presLayoutVars>
      </dgm:prSet>
      <dgm:spPr/>
    </dgm:pt>
    <dgm:pt modelId="{1B1A384C-04EB-4270-BC24-0BEE4F9D4523}" type="pres">
      <dgm:prSet presAssocID="{59C517C4-2F79-4F6D-AFB1-0B501FC310BB}" presName="parTxOnly" presStyleLbl="node1" presStyleIdx="0" presStyleCnt="4">
        <dgm:presLayoutVars>
          <dgm:chMax val="0"/>
          <dgm:chPref val="0"/>
          <dgm:bulletEnabled val="1"/>
        </dgm:presLayoutVars>
      </dgm:prSet>
      <dgm:spPr/>
    </dgm:pt>
    <dgm:pt modelId="{CE929126-BF87-4839-B773-6AEFC000DF24}" type="pres">
      <dgm:prSet presAssocID="{5E4598CA-6A2A-445C-A8C4-3AFDAA69BF85}" presName="parTxOnlySpace" presStyleCnt="0"/>
      <dgm:spPr/>
    </dgm:pt>
    <dgm:pt modelId="{28D8063D-BE34-42AA-8385-73472EBCF8C1}" type="pres">
      <dgm:prSet presAssocID="{C0F23E47-5D9E-49EB-9C29-342104D2D7BB}" presName="parTxOnly" presStyleLbl="node1" presStyleIdx="1" presStyleCnt="4">
        <dgm:presLayoutVars>
          <dgm:chMax val="0"/>
          <dgm:chPref val="0"/>
          <dgm:bulletEnabled val="1"/>
        </dgm:presLayoutVars>
      </dgm:prSet>
      <dgm:spPr/>
    </dgm:pt>
    <dgm:pt modelId="{B3DC28E8-3B89-48BC-938E-54E59FE8F1E7}" type="pres">
      <dgm:prSet presAssocID="{907393C9-7B55-40BC-A441-3E6A8E264D72}" presName="parTxOnlySpace" presStyleCnt="0"/>
      <dgm:spPr/>
    </dgm:pt>
    <dgm:pt modelId="{0AC851D0-7C58-4E78-9E2E-86952090DA4A}" type="pres">
      <dgm:prSet presAssocID="{110D621D-74B6-4CF7-90B3-01D865A07027}" presName="parTxOnly" presStyleLbl="node1" presStyleIdx="2" presStyleCnt="4">
        <dgm:presLayoutVars>
          <dgm:chMax val="0"/>
          <dgm:chPref val="0"/>
          <dgm:bulletEnabled val="1"/>
        </dgm:presLayoutVars>
      </dgm:prSet>
      <dgm:spPr/>
    </dgm:pt>
    <dgm:pt modelId="{D7612396-92B7-446D-85E9-5CDD24C9C047}" type="pres">
      <dgm:prSet presAssocID="{E4F4A63A-E288-495C-B392-6B6583D927E0}" presName="parTxOnlySpace" presStyleCnt="0"/>
      <dgm:spPr/>
    </dgm:pt>
    <dgm:pt modelId="{E9C684F0-504C-450C-8FA4-5458F55C3CEE}" type="pres">
      <dgm:prSet presAssocID="{2378A9C9-7F35-4A36-A63D-9DED48335734}" presName="parTxOnly" presStyleLbl="node1" presStyleIdx="3" presStyleCnt="4">
        <dgm:presLayoutVars>
          <dgm:chMax val="0"/>
          <dgm:chPref val="0"/>
          <dgm:bulletEnabled val="1"/>
        </dgm:presLayoutVars>
      </dgm:prSet>
      <dgm:spPr/>
    </dgm:pt>
  </dgm:ptLst>
  <dgm:cxnLst>
    <dgm:cxn modelId="{8D44F50C-ED89-465A-9467-1905BA80C802}" type="presOf" srcId="{59C517C4-2F79-4F6D-AFB1-0B501FC310BB}" destId="{1B1A384C-04EB-4270-BC24-0BEE4F9D4523}" srcOrd="0" destOrd="0" presId="urn:microsoft.com/office/officeart/2005/8/layout/chevron1"/>
    <dgm:cxn modelId="{AB572B23-8442-47E1-B529-BA3A89C88E90}" type="presOf" srcId="{C0F23E47-5D9E-49EB-9C29-342104D2D7BB}" destId="{28D8063D-BE34-42AA-8385-73472EBCF8C1}" srcOrd="0" destOrd="0" presId="urn:microsoft.com/office/officeart/2005/8/layout/chevron1"/>
    <dgm:cxn modelId="{AF30B349-733E-419C-BFC9-A5148E1640F9}" srcId="{1C460121-F7FB-4FAF-B4CF-2748D7649FA6}" destId="{2378A9C9-7F35-4A36-A63D-9DED48335734}" srcOrd="3" destOrd="0" parTransId="{5B6FCE0F-2B5C-4C3C-8128-38EBB3CE7600}" sibTransId="{EBDAE53A-69A5-4329-9203-1A241FC81C4B}"/>
    <dgm:cxn modelId="{B951296A-C707-4FC8-AD6A-098BDDB0A5AB}" type="presOf" srcId="{1C460121-F7FB-4FAF-B4CF-2748D7649FA6}" destId="{CC4FBBA6-A312-44FB-A95C-6A04A8E50700}" srcOrd="0" destOrd="0" presId="urn:microsoft.com/office/officeart/2005/8/layout/chevron1"/>
    <dgm:cxn modelId="{E0607459-954C-418A-934F-51C27391E559}" srcId="{1C460121-F7FB-4FAF-B4CF-2748D7649FA6}" destId="{C0F23E47-5D9E-49EB-9C29-342104D2D7BB}" srcOrd="1" destOrd="0" parTransId="{565CC6D4-82B2-4878-AB5A-51F648A7032B}" sibTransId="{907393C9-7B55-40BC-A441-3E6A8E264D72}"/>
    <dgm:cxn modelId="{D2A9B19F-427A-49CA-8130-67C513FFCD09}" srcId="{1C460121-F7FB-4FAF-B4CF-2748D7649FA6}" destId="{110D621D-74B6-4CF7-90B3-01D865A07027}" srcOrd="2" destOrd="0" parTransId="{EA66042F-2212-4475-90A8-CD63ED7774FC}" sibTransId="{E4F4A63A-E288-495C-B392-6B6583D927E0}"/>
    <dgm:cxn modelId="{55668DA8-0F73-4351-994D-22E629285521}" type="presOf" srcId="{110D621D-74B6-4CF7-90B3-01D865A07027}" destId="{0AC851D0-7C58-4E78-9E2E-86952090DA4A}" srcOrd="0" destOrd="0" presId="urn:microsoft.com/office/officeart/2005/8/layout/chevron1"/>
    <dgm:cxn modelId="{005347AE-4BDD-49C7-BDCC-AE019789AE21}" srcId="{1C460121-F7FB-4FAF-B4CF-2748D7649FA6}" destId="{59C517C4-2F79-4F6D-AFB1-0B501FC310BB}" srcOrd="0" destOrd="0" parTransId="{B3AF2DCF-3091-40F5-8483-7D6DCAB920D9}" sibTransId="{5E4598CA-6A2A-445C-A8C4-3AFDAA69BF85}"/>
    <dgm:cxn modelId="{262396FE-CA6E-4B90-94CE-61D0CE4EB8B0}" type="presOf" srcId="{2378A9C9-7F35-4A36-A63D-9DED48335734}" destId="{E9C684F0-504C-450C-8FA4-5458F55C3CEE}" srcOrd="0" destOrd="0" presId="urn:microsoft.com/office/officeart/2005/8/layout/chevron1"/>
    <dgm:cxn modelId="{9D03E7A9-A080-45E2-8A9F-965AE471B5DD}" type="presParOf" srcId="{CC4FBBA6-A312-44FB-A95C-6A04A8E50700}" destId="{1B1A384C-04EB-4270-BC24-0BEE4F9D4523}" srcOrd="0" destOrd="0" presId="urn:microsoft.com/office/officeart/2005/8/layout/chevron1"/>
    <dgm:cxn modelId="{3EB0A955-3A72-4FAD-B8BA-129994266A0E}" type="presParOf" srcId="{CC4FBBA6-A312-44FB-A95C-6A04A8E50700}" destId="{CE929126-BF87-4839-B773-6AEFC000DF24}" srcOrd="1" destOrd="0" presId="urn:microsoft.com/office/officeart/2005/8/layout/chevron1"/>
    <dgm:cxn modelId="{7FC1BC7F-BB80-4D60-ADAC-57D07D795423}" type="presParOf" srcId="{CC4FBBA6-A312-44FB-A95C-6A04A8E50700}" destId="{28D8063D-BE34-42AA-8385-73472EBCF8C1}" srcOrd="2" destOrd="0" presId="urn:microsoft.com/office/officeart/2005/8/layout/chevron1"/>
    <dgm:cxn modelId="{73C80697-791B-45A8-8742-444025935D56}" type="presParOf" srcId="{CC4FBBA6-A312-44FB-A95C-6A04A8E50700}" destId="{B3DC28E8-3B89-48BC-938E-54E59FE8F1E7}" srcOrd="3" destOrd="0" presId="urn:microsoft.com/office/officeart/2005/8/layout/chevron1"/>
    <dgm:cxn modelId="{4A33A16F-53A7-435E-A03E-62946AB76489}" type="presParOf" srcId="{CC4FBBA6-A312-44FB-A95C-6A04A8E50700}" destId="{0AC851D0-7C58-4E78-9E2E-86952090DA4A}" srcOrd="4" destOrd="0" presId="urn:microsoft.com/office/officeart/2005/8/layout/chevron1"/>
    <dgm:cxn modelId="{A3957E10-DD89-4F66-9979-7671BE662305}" type="presParOf" srcId="{CC4FBBA6-A312-44FB-A95C-6A04A8E50700}" destId="{D7612396-92B7-446D-85E9-5CDD24C9C047}" srcOrd="5" destOrd="0" presId="urn:microsoft.com/office/officeart/2005/8/layout/chevron1"/>
    <dgm:cxn modelId="{3861C5DD-37F4-426F-8C88-9B692CEB0B9A}" type="presParOf" srcId="{CC4FBBA6-A312-44FB-A95C-6A04A8E50700}" destId="{E9C684F0-504C-450C-8FA4-5458F55C3CEE}"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A384C-04EB-4270-BC24-0BEE4F9D4523}">
      <dsp:nvSpPr>
        <dsp:cNvPr id="0" name=""/>
        <dsp:cNvSpPr/>
      </dsp:nvSpPr>
      <dsp:spPr>
        <a:xfrm>
          <a:off x="5004" y="1593088"/>
          <a:ext cx="2912901" cy="1165160"/>
        </a:xfrm>
        <a:prstGeom prst="chevron">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GIỚI THIỆU</a:t>
          </a:r>
          <a:endParaRPr lang="vi-VN" sz="2500" kern="1200" dirty="0">
            <a:latin typeface="Times New Roman" panose="02020603050405020304" pitchFamily="18" charset="0"/>
            <a:cs typeface="Times New Roman" panose="02020603050405020304" pitchFamily="18" charset="0"/>
          </a:endParaRPr>
        </a:p>
      </dsp:txBody>
      <dsp:txXfrm>
        <a:off x="587584" y="1593088"/>
        <a:ext cx="1747741" cy="1165160"/>
      </dsp:txXfrm>
    </dsp:sp>
    <dsp:sp modelId="{28D8063D-BE34-42AA-8385-73472EBCF8C1}">
      <dsp:nvSpPr>
        <dsp:cNvPr id="0" name=""/>
        <dsp:cNvSpPr/>
      </dsp:nvSpPr>
      <dsp:spPr>
        <a:xfrm>
          <a:off x="2626615" y="1593088"/>
          <a:ext cx="2912901" cy="1165160"/>
        </a:xfrm>
        <a:prstGeom prst="chevron">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MỤC TIÊU</a:t>
          </a:r>
          <a:endParaRPr lang="vi-VN" sz="2500" kern="1200" dirty="0">
            <a:latin typeface="Times New Roman" panose="02020603050405020304" pitchFamily="18" charset="0"/>
            <a:cs typeface="Times New Roman" panose="02020603050405020304" pitchFamily="18" charset="0"/>
          </a:endParaRPr>
        </a:p>
      </dsp:txBody>
      <dsp:txXfrm>
        <a:off x="3209195" y="1593088"/>
        <a:ext cx="1747741" cy="1165160"/>
      </dsp:txXfrm>
    </dsp:sp>
    <dsp:sp modelId="{0AC851D0-7C58-4E78-9E2E-86952090DA4A}">
      <dsp:nvSpPr>
        <dsp:cNvPr id="0" name=""/>
        <dsp:cNvSpPr/>
      </dsp:nvSpPr>
      <dsp:spPr>
        <a:xfrm>
          <a:off x="5248226" y="1593088"/>
          <a:ext cx="2912901" cy="116516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CƠ CẤU HỆ THỐNG</a:t>
          </a:r>
          <a:endParaRPr lang="vi-VN" sz="2500" kern="1200" dirty="0">
            <a:latin typeface="Times New Roman" panose="02020603050405020304" pitchFamily="18" charset="0"/>
            <a:cs typeface="Times New Roman" panose="02020603050405020304" pitchFamily="18" charset="0"/>
          </a:endParaRPr>
        </a:p>
      </dsp:txBody>
      <dsp:txXfrm>
        <a:off x="5830806" y="1593088"/>
        <a:ext cx="1747741" cy="1165160"/>
      </dsp:txXfrm>
    </dsp:sp>
    <dsp:sp modelId="{E9C684F0-504C-450C-8FA4-5458F55C3CEE}">
      <dsp:nvSpPr>
        <dsp:cNvPr id="0" name=""/>
        <dsp:cNvSpPr/>
      </dsp:nvSpPr>
      <dsp:spPr>
        <a:xfrm>
          <a:off x="7869837" y="1593088"/>
          <a:ext cx="2912901" cy="116516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solidFill>
                <a:prstClr val="white"/>
              </a:solidFill>
              <a:latin typeface="Times New Roman" panose="02020603050405020304" pitchFamily="18" charset="0"/>
              <a:ea typeface="+mn-ea"/>
              <a:cs typeface="Times New Roman" panose="02020603050405020304" pitchFamily="18" charset="0"/>
            </a:rPr>
            <a:t>THÀNH PHẨM</a:t>
          </a:r>
          <a:endParaRPr lang="vi-VN" sz="2500" kern="1200" dirty="0">
            <a:solidFill>
              <a:prstClr val="white"/>
            </a:solidFill>
            <a:latin typeface="Times New Roman" panose="02020603050405020304" pitchFamily="18" charset="0"/>
            <a:ea typeface="+mn-ea"/>
            <a:cs typeface="Times New Roman" panose="02020603050405020304" pitchFamily="18" charset="0"/>
          </a:endParaRPr>
        </a:p>
      </dsp:txBody>
      <dsp:txXfrm>
        <a:off x="8452417" y="1593088"/>
        <a:ext cx="1747741" cy="116516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9389F-C6DF-4F44-83B5-F136DDE9F9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FC2882E1-7690-478B-8271-F6E81A077F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0BDAC218-8F4D-4232-A93A-428D09E8B665}"/>
              </a:ext>
            </a:extLst>
          </p:cNvPr>
          <p:cNvSpPr>
            <a:spLocks noGrp="1"/>
          </p:cNvSpPr>
          <p:nvPr>
            <p:ph type="dt" sz="half" idx="10"/>
          </p:nvPr>
        </p:nvSpPr>
        <p:spPr/>
        <p:txBody>
          <a:bodyPr/>
          <a:lstStyle/>
          <a:p>
            <a:fld id="{21020BBD-C793-4DB9-B521-A5D068978F44}" type="datetimeFigureOut">
              <a:rPr lang="vi-VN" smtClean="0"/>
              <a:t>17/01/2022</a:t>
            </a:fld>
            <a:endParaRPr lang="vi-VN"/>
          </a:p>
        </p:txBody>
      </p:sp>
      <p:sp>
        <p:nvSpPr>
          <p:cNvPr id="5" name="Footer Placeholder 4">
            <a:extLst>
              <a:ext uri="{FF2B5EF4-FFF2-40B4-BE49-F238E27FC236}">
                <a16:creationId xmlns:a16="http://schemas.microsoft.com/office/drawing/2014/main" id="{30E0928A-A2E5-48CE-BA0B-FD72D1FC4B6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CA454765-5A34-4011-944A-C6232CD254AA}"/>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1999805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F14C2-2A72-472A-A7F5-3522CB10EAD3}"/>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75D953A7-B039-4EF1-8B33-55E938A06F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4B6DEB12-0D7E-436D-8A53-B125C35A1DD6}"/>
              </a:ext>
            </a:extLst>
          </p:cNvPr>
          <p:cNvSpPr>
            <a:spLocks noGrp="1"/>
          </p:cNvSpPr>
          <p:nvPr>
            <p:ph type="dt" sz="half" idx="10"/>
          </p:nvPr>
        </p:nvSpPr>
        <p:spPr/>
        <p:txBody>
          <a:bodyPr/>
          <a:lstStyle/>
          <a:p>
            <a:fld id="{21020BBD-C793-4DB9-B521-A5D068978F44}" type="datetimeFigureOut">
              <a:rPr lang="vi-VN" smtClean="0"/>
              <a:t>17/01/2022</a:t>
            </a:fld>
            <a:endParaRPr lang="vi-VN"/>
          </a:p>
        </p:txBody>
      </p:sp>
      <p:sp>
        <p:nvSpPr>
          <p:cNvPr id="5" name="Footer Placeholder 4">
            <a:extLst>
              <a:ext uri="{FF2B5EF4-FFF2-40B4-BE49-F238E27FC236}">
                <a16:creationId xmlns:a16="http://schemas.microsoft.com/office/drawing/2014/main" id="{D18E9BBC-674C-4EAD-BF57-6394C77897A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19829D0C-5475-4329-BD9C-342D7979FEFD}"/>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3209129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2C2C85-201A-48E5-B664-32E9609D12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E4EEAD07-36C9-4B26-9A9F-4716CD8583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A80F372E-D6FE-45B1-9755-42ADA98B0D7B}"/>
              </a:ext>
            </a:extLst>
          </p:cNvPr>
          <p:cNvSpPr>
            <a:spLocks noGrp="1"/>
          </p:cNvSpPr>
          <p:nvPr>
            <p:ph type="dt" sz="half" idx="10"/>
          </p:nvPr>
        </p:nvSpPr>
        <p:spPr/>
        <p:txBody>
          <a:bodyPr/>
          <a:lstStyle/>
          <a:p>
            <a:fld id="{21020BBD-C793-4DB9-B521-A5D068978F44}" type="datetimeFigureOut">
              <a:rPr lang="vi-VN" smtClean="0"/>
              <a:t>17/01/2022</a:t>
            </a:fld>
            <a:endParaRPr lang="vi-VN"/>
          </a:p>
        </p:txBody>
      </p:sp>
      <p:sp>
        <p:nvSpPr>
          <p:cNvPr id="5" name="Footer Placeholder 4">
            <a:extLst>
              <a:ext uri="{FF2B5EF4-FFF2-40B4-BE49-F238E27FC236}">
                <a16:creationId xmlns:a16="http://schemas.microsoft.com/office/drawing/2014/main" id="{25E05312-7A51-402E-B53D-79497C2535E2}"/>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12DF6CC6-5366-4989-A9CD-E81363872EA1}"/>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388792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69D3-A9F9-49AD-8AE7-43DC89F31B90}"/>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66B9B552-4F8D-4C28-84B9-5E763F563F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44D36B69-B36C-4D41-8A9F-503CC7A4D909}"/>
              </a:ext>
            </a:extLst>
          </p:cNvPr>
          <p:cNvSpPr>
            <a:spLocks noGrp="1"/>
          </p:cNvSpPr>
          <p:nvPr>
            <p:ph type="dt" sz="half" idx="10"/>
          </p:nvPr>
        </p:nvSpPr>
        <p:spPr/>
        <p:txBody>
          <a:bodyPr/>
          <a:lstStyle/>
          <a:p>
            <a:fld id="{21020BBD-C793-4DB9-B521-A5D068978F44}" type="datetimeFigureOut">
              <a:rPr lang="vi-VN" smtClean="0"/>
              <a:t>17/01/2022</a:t>
            </a:fld>
            <a:endParaRPr lang="vi-VN"/>
          </a:p>
        </p:txBody>
      </p:sp>
      <p:sp>
        <p:nvSpPr>
          <p:cNvPr id="5" name="Footer Placeholder 4">
            <a:extLst>
              <a:ext uri="{FF2B5EF4-FFF2-40B4-BE49-F238E27FC236}">
                <a16:creationId xmlns:a16="http://schemas.microsoft.com/office/drawing/2014/main" id="{6D20BA4E-3AEC-4E05-889A-A02B6A89192A}"/>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01B7DAD6-7185-4FC0-BF6C-749F7D3BFF03}"/>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426958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6BE91-8697-43C1-9ABE-0DD2B7C029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8CD8A7EE-C062-4DF6-8183-B680A2E282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1C912F-E421-4045-8392-B5036C25A0D6}"/>
              </a:ext>
            </a:extLst>
          </p:cNvPr>
          <p:cNvSpPr>
            <a:spLocks noGrp="1"/>
          </p:cNvSpPr>
          <p:nvPr>
            <p:ph type="dt" sz="half" idx="10"/>
          </p:nvPr>
        </p:nvSpPr>
        <p:spPr/>
        <p:txBody>
          <a:bodyPr/>
          <a:lstStyle/>
          <a:p>
            <a:fld id="{21020BBD-C793-4DB9-B521-A5D068978F44}" type="datetimeFigureOut">
              <a:rPr lang="vi-VN" smtClean="0"/>
              <a:t>17/01/2022</a:t>
            </a:fld>
            <a:endParaRPr lang="vi-VN"/>
          </a:p>
        </p:txBody>
      </p:sp>
      <p:sp>
        <p:nvSpPr>
          <p:cNvPr id="5" name="Footer Placeholder 4">
            <a:extLst>
              <a:ext uri="{FF2B5EF4-FFF2-40B4-BE49-F238E27FC236}">
                <a16:creationId xmlns:a16="http://schemas.microsoft.com/office/drawing/2014/main" id="{9E86D23E-0955-4EDD-B368-8B5890138349}"/>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E272F39B-57DB-4810-8CB9-9A158FC3B913}"/>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379956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7341-EE60-457F-A90A-E529062DBA40}"/>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856EEC63-3716-4DF1-BD9B-591FC57F51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6FB59011-DA47-4C01-B509-268B36224A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D46AB7F4-9596-4940-A489-1671D826023E}"/>
              </a:ext>
            </a:extLst>
          </p:cNvPr>
          <p:cNvSpPr>
            <a:spLocks noGrp="1"/>
          </p:cNvSpPr>
          <p:nvPr>
            <p:ph type="dt" sz="half" idx="10"/>
          </p:nvPr>
        </p:nvSpPr>
        <p:spPr/>
        <p:txBody>
          <a:bodyPr/>
          <a:lstStyle/>
          <a:p>
            <a:fld id="{21020BBD-C793-4DB9-B521-A5D068978F44}" type="datetimeFigureOut">
              <a:rPr lang="vi-VN" smtClean="0"/>
              <a:t>17/01/2022</a:t>
            </a:fld>
            <a:endParaRPr lang="vi-VN"/>
          </a:p>
        </p:txBody>
      </p:sp>
      <p:sp>
        <p:nvSpPr>
          <p:cNvPr id="6" name="Footer Placeholder 5">
            <a:extLst>
              <a:ext uri="{FF2B5EF4-FFF2-40B4-BE49-F238E27FC236}">
                <a16:creationId xmlns:a16="http://schemas.microsoft.com/office/drawing/2014/main" id="{59C13140-9278-40FD-8072-71941AB5C917}"/>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4AAF5E83-952B-479E-9F36-0EBC92E22D93}"/>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2575588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6C068-ADB8-4F69-B07C-CC3B65F9958D}"/>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9C6ED95D-24AE-4F2A-BD65-7CC45EFFEB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BFCF93-8E39-4AFB-8DE4-EFB9A9DE5B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70CAABAD-0E93-4203-A8C2-2E5ADADE08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8141E5-E726-4F66-9401-48BD1D623F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6257875A-846F-4B8F-858C-DA116982E56D}"/>
              </a:ext>
            </a:extLst>
          </p:cNvPr>
          <p:cNvSpPr>
            <a:spLocks noGrp="1"/>
          </p:cNvSpPr>
          <p:nvPr>
            <p:ph type="dt" sz="half" idx="10"/>
          </p:nvPr>
        </p:nvSpPr>
        <p:spPr/>
        <p:txBody>
          <a:bodyPr/>
          <a:lstStyle/>
          <a:p>
            <a:fld id="{21020BBD-C793-4DB9-B521-A5D068978F44}" type="datetimeFigureOut">
              <a:rPr lang="vi-VN" smtClean="0"/>
              <a:t>17/01/2022</a:t>
            </a:fld>
            <a:endParaRPr lang="vi-VN"/>
          </a:p>
        </p:txBody>
      </p:sp>
      <p:sp>
        <p:nvSpPr>
          <p:cNvPr id="8" name="Footer Placeholder 7">
            <a:extLst>
              <a:ext uri="{FF2B5EF4-FFF2-40B4-BE49-F238E27FC236}">
                <a16:creationId xmlns:a16="http://schemas.microsoft.com/office/drawing/2014/main" id="{8775000F-D8A8-404B-82C0-67F7D96A72E2}"/>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880BF962-1F96-433F-938D-DA6C37C66702}"/>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25547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9B77A-8F7A-4F47-99D9-65781CD6932E}"/>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150CD9A7-3CF5-4DD7-99B9-70C064E0D691}"/>
              </a:ext>
            </a:extLst>
          </p:cNvPr>
          <p:cNvSpPr>
            <a:spLocks noGrp="1"/>
          </p:cNvSpPr>
          <p:nvPr>
            <p:ph type="dt" sz="half" idx="10"/>
          </p:nvPr>
        </p:nvSpPr>
        <p:spPr/>
        <p:txBody>
          <a:bodyPr/>
          <a:lstStyle/>
          <a:p>
            <a:fld id="{21020BBD-C793-4DB9-B521-A5D068978F44}" type="datetimeFigureOut">
              <a:rPr lang="vi-VN" smtClean="0"/>
              <a:t>17/01/2022</a:t>
            </a:fld>
            <a:endParaRPr lang="vi-VN"/>
          </a:p>
        </p:txBody>
      </p:sp>
      <p:sp>
        <p:nvSpPr>
          <p:cNvPr id="4" name="Footer Placeholder 3">
            <a:extLst>
              <a:ext uri="{FF2B5EF4-FFF2-40B4-BE49-F238E27FC236}">
                <a16:creationId xmlns:a16="http://schemas.microsoft.com/office/drawing/2014/main" id="{D9165D10-7703-48DB-B742-26A6B6641E42}"/>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D9B3D507-030E-43BA-8B4E-657DF7C355F2}"/>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1910208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4A2E91-AF0F-4977-B11D-7D54616BC414}"/>
              </a:ext>
            </a:extLst>
          </p:cNvPr>
          <p:cNvSpPr>
            <a:spLocks noGrp="1"/>
          </p:cNvSpPr>
          <p:nvPr>
            <p:ph type="dt" sz="half" idx="10"/>
          </p:nvPr>
        </p:nvSpPr>
        <p:spPr/>
        <p:txBody>
          <a:bodyPr/>
          <a:lstStyle/>
          <a:p>
            <a:fld id="{21020BBD-C793-4DB9-B521-A5D068978F44}" type="datetimeFigureOut">
              <a:rPr lang="vi-VN" smtClean="0"/>
              <a:t>17/01/2022</a:t>
            </a:fld>
            <a:endParaRPr lang="vi-VN"/>
          </a:p>
        </p:txBody>
      </p:sp>
      <p:sp>
        <p:nvSpPr>
          <p:cNvPr id="3" name="Footer Placeholder 2">
            <a:extLst>
              <a:ext uri="{FF2B5EF4-FFF2-40B4-BE49-F238E27FC236}">
                <a16:creationId xmlns:a16="http://schemas.microsoft.com/office/drawing/2014/main" id="{126576F8-1309-4177-A5F9-03A1D61ED10E}"/>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B2773E4E-B2DF-4FE1-A0D3-F90015C7DB06}"/>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4277614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044D5-261E-4728-AAB9-7B222622D7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5699D6A8-991A-4716-9044-B55A9D11AF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AD5BBF8F-72FD-4249-B36D-59D6EFE195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DF9809-B1A8-420F-BBEE-0A742371D613}"/>
              </a:ext>
            </a:extLst>
          </p:cNvPr>
          <p:cNvSpPr>
            <a:spLocks noGrp="1"/>
          </p:cNvSpPr>
          <p:nvPr>
            <p:ph type="dt" sz="half" idx="10"/>
          </p:nvPr>
        </p:nvSpPr>
        <p:spPr/>
        <p:txBody>
          <a:bodyPr/>
          <a:lstStyle/>
          <a:p>
            <a:fld id="{21020BBD-C793-4DB9-B521-A5D068978F44}" type="datetimeFigureOut">
              <a:rPr lang="vi-VN" smtClean="0"/>
              <a:t>17/01/2022</a:t>
            </a:fld>
            <a:endParaRPr lang="vi-VN"/>
          </a:p>
        </p:txBody>
      </p:sp>
      <p:sp>
        <p:nvSpPr>
          <p:cNvPr id="6" name="Footer Placeholder 5">
            <a:extLst>
              <a:ext uri="{FF2B5EF4-FFF2-40B4-BE49-F238E27FC236}">
                <a16:creationId xmlns:a16="http://schemas.microsoft.com/office/drawing/2014/main" id="{870CEC34-FF46-4352-B5DE-4F9EC4009D50}"/>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D55D46C0-517A-44D5-8E7C-5713FD206D4B}"/>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1833554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8C23-F4EA-4E21-A7E2-FA7667A76C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F6F0C14C-7A5C-40E7-8D78-0555694C93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4E150AA3-873A-49D2-B097-98DC0D8395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DF500D-6215-45EC-97F7-315DE6825772}"/>
              </a:ext>
            </a:extLst>
          </p:cNvPr>
          <p:cNvSpPr>
            <a:spLocks noGrp="1"/>
          </p:cNvSpPr>
          <p:nvPr>
            <p:ph type="dt" sz="half" idx="10"/>
          </p:nvPr>
        </p:nvSpPr>
        <p:spPr/>
        <p:txBody>
          <a:bodyPr/>
          <a:lstStyle/>
          <a:p>
            <a:fld id="{21020BBD-C793-4DB9-B521-A5D068978F44}" type="datetimeFigureOut">
              <a:rPr lang="vi-VN" smtClean="0"/>
              <a:t>17/01/2022</a:t>
            </a:fld>
            <a:endParaRPr lang="vi-VN"/>
          </a:p>
        </p:txBody>
      </p:sp>
      <p:sp>
        <p:nvSpPr>
          <p:cNvPr id="6" name="Footer Placeholder 5">
            <a:extLst>
              <a:ext uri="{FF2B5EF4-FFF2-40B4-BE49-F238E27FC236}">
                <a16:creationId xmlns:a16="http://schemas.microsoft.com/office/drawing/2014/main" id="{80F88AE6-B03E-4C14-B2A9-51BE7164DB9E}"/>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A68C6A7C-BD88-4EE7-8064-DF290ED5DAF0}"/>
              </a:ext>
            </a:extLst>
          </p:cNvPr>
          <p:cNvSpPr>
            <a:spLocks noGrp="1"/>
          </p:cNvSpPr>
          <p:nvPr>
            <p:ph type="sldNum" sz="quarter" idx="12"/>
          </p:nvPr>
        </p:nvSpPr>
        <p:spPr/>
        <p:txBody>
          <a:bodyPr/>
          <a:lstStyle/>
          <a:p>
            <a:fld id="{7B8D4BEC-34EB-4AC7-87C3-4D8AAE872143}" type="slidenum">
              <a:rPr lang="vi-VN" smtClean="0"/>
              <a:t>‹#›</a:t>
            </a:fld>
            <a:endParaRPr lang="vi-VN"/>
          </a:p>
        </p:txBody>
      </p:sp>
    </p:spTree>
    <p:extLst>
      <p:ext uri="{BB962C8B-B14F-4D97-AF65-F5344CB8AC3E}">
        <p14:creationId xmlns:p14="http://schemas.microsoft.com/office/powerpoint/2010/main" val="2794722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1FAF80-F966-44A7-AE16-27A1900A05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A22D5C56-87ED-46FD-9F59-F4499A0440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360030B1-6A3A-4AF5-86DF-55BA07813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020BBD-C793-4DB9-B521-A5D068978F44}" type="datetimeFigureOut">
              <a:rPr lang="vi-VN" smtClean="0"/>
              <a:t>17/01/2022</a:t>
            </a:fld>
            <a:endParaRPr lang="vi-VN"/>
          </a:p>
        </p:txBody>
      </p:sp>
      <p:sp>
        <p:nvSpPr>
          <p:cNvPr id="5" name="Footer Placeholder 4">
            <a:extLst>
              <a:ext uri="{FF2B5EF4-FFF2-40B4-BE49-F238E27FC236}">
                <a16:creationId xmlns:a16="http://schemas.microsoft.com/office/drawing/2014/main" id="{B58D3E02-C0F8-4F0D-81A8-CD89E7B87E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A877996F-F9E6-49E3-AEF0-053530A18D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8D4BEC-34EB-4AC7-87C3-4D8AAE872143}" type="slidenum">
              <a:rPr lang="vi-VN" smtClean="0"/>
              <a:t>‹#›</a:t>
            </a:fld>
            <a:endParaRPr lang="vi-VN"/>
          </a:p>
        </p:txBody>
      </p:sp>
    </p:spTree>
    <p:extLst>
      <p:ext uri="{BB962C8B-B14F-4D97-AF65-F5344CB8AC3E}">
        <p14:creationId xmlns:p14="http://schemas.microsoft.com/office/powerpoint/2010/main" val="1840613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instagram.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CAEB4-44B0-44CD-A7CF-08020569FBC8}"/>
              </a:ext>
            </a:extLst>
          </p:cNvPr>
          <p:cNvSpPr>
            <a:spLocks noGrp="1"/>
          </p:cNvSpPr>
          <p:nvPr>
            <p:ph type="ctrTitle"/>
          </p:nvPr>
        </p:nvSpPr>
        <p:spPr>
          <a:xfrm>
            <a:off x="1524000" y="306512"/>
            <a:ext cx="10896431" cy="1655761"/>
          </a:xfrm>
        </p:spPr>
        <p:txBody>
          <a:bodyPr>
            <a:normAutofit fontScale="90000"/>
          </a:bodyPr>
          <a:lstStyle/>
          <a:p>
            <a:r>
              <a:rPr lang="en-US" sz="3800" b="1" dirty="0">
                <a:solidFill>
                  <a:schemeClr val="accent1"/>
                </a:solidFill>
                <a:latin typeface="Times New Roman" panose="02020603050405020304" pitchFamily="18" charset="0"/>
                <a:cs typeface="Times New Roman" panose="02020603050405020304" pitchFamily="18" charset="0"/>
              </a:rPr>
              <a:t>ĐẠI HỌC CÔNG NGHIỆP THỰC PHẨM TP.HCM</a:t>
            </a:r>
            <a:br>
              <a:rPr lang="en-US" sz="3000" b="1" dirty="0">
                <a:solidFill>
                  <a:schemeClr val="accent1"/>
                </a:solidFill>
                <a:latin typeface="Times New Roman" panose="02020603050405020304" pitchFamily="18" charset="0"/>
                <a:cs typeface="Times New Roman" panose="02020603050405020304" pitchFamily="18" charset="0"/>
              </a:rPr>
            </a:br>
            <a:r>
              <a:rPr lang="en-US" sz="3000" b="1" dirty="0">
                <a:solidFill>
                  <a:srgbClr val="FF0000"/>
                </a:solidFill>
                <a:latin typeface="Times New Roman" panose="02020603050405020304" pitchFamily="18" charset="0"/>
                <a:cs typeface="Times New Roman" panose="02020603050405020304" pitchFamily="18" charset="0"/>
              </a:rPr>
              <a:t>HO CHI MINH CITY UNIVERSITY OF FOOD INDUSTRY</a:t>
            </a:r>
            <a:br>
              <a:rPr lang="en-US" sz="3000" b="1" dirty="0">
                <a:solidFill>
                  <a:srgbClr val="FF0000"/>
                </a:solidFill>
                <a:latin typeface="Times New Roman" panose="02020603050405020304" pitchFamily="18" charset="0"/>
                <a:cs typeface="Times New Roman" panose="02020603050405020304" pitchFamily="18" charset="0"/>
              </a:rPr>
            </a:br>
            <a:r>
              <a:rPr lang="en-US" sz="3000" b="1" dirty="0">
                <a:solidFill>
                  <a:schemeClr val="accent1"/>
                </a:solidFill>
                <a:latin typeface="Times New Roman" panose="02020603050405020304" pitchFamily="18" charset="0"/>
                <a:cs typeface="Times New Roman" panose="02020603050405020304" pitchFamily="18" charset="0"/>
              </a:rPr>
              <a:t>KHOA CÔNG NGHỆ THÔNG TIN</a:t>
            </a:r>
            <a:br>
              <a:rPr lang="en-US" sz="3000" b="1" dirty="0">
                <a:latin typeface="Times New Roman" panose="02020603050405020304" pitchFamily="18" charset="0"/>
                <a:cs typeface="Times New Roman" panose="02020603050405020304" pitchFamily="18" charset="0"/>
              </a:rPr>
            </a:br>
            <a:endParaRPr lang="vi-VN" sz="3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C4B2546-68B7-480D-B4F3-95B7C52D0816}"/>
              </a:ext>
            </a:extLst>
          </p:cNvPr>
          <p:cNvSpPr>
            <a:spLocks noGrp="1"/>
          </p:cNvSpPr>
          <p:nvPr>
            <p:ph type="subTitle" idx="1"/>
          </p:nvPr>
        </p:nvSpPr>
        <p:spPr>
          <a:xfrm>
            <a:off x="0" y="2180806"/>
            <a:ext cx="12192000" cy="947405"/>
          </a:xfrm>
        </p:spPr>
        <p:txBody>
          <a:bodyPr>
            <a:normAutofit/>
          </a:bodyPr>
          <a:lstStyle/>
          <a:p>
            <a:r>
              <a:rPr lang="en-US" sz="6000" b="1" dirty="0">
                <a:solidFill>
                  <a:srgbClr val="FF0000"/>
                </a:solidFill>
                <a:latin typeface="Times New Roman" panose="02020603050405020304" pitchFamily="18" charset="0"/>
                <a:cs typeface="Times New Roman" panose="02020603050405020304" pitchFamily="18" charset="0"/>
              </a:rPr>
              <a:t>KHOÁ LUẬN TỐT NGHIỆP</a:t>
            </a:r>
            <a:endParaRPr lang="vi-VN" sz="6000" b="1" dirty="0">
              <a:solidFill>
                <a:srgbClr val="FF0000"/>
              </a:solidFill>
              <a:latin typeface="Times New Roman" panose="02020603050405020304" pitchFamily="18" charset="0"/>
              <a:cs typeface="Times New Roman" panose="02020603050405020304" pitchFamily="18" charset="0"/>
            </a:endParaRPr>
          </a:p>
        </p:txBody>
      </p:sp>
      <p:pic>
        <p:nvPicPr>
          <p:cNvPr id="1026" name="Picture 12" descr="daihoccongnghethucphamtphcm">
            <a:extLst>
              <a:ext uri="{FF2B5EF4-FFF2-40B4-BE49-F238E27FC236}">
                <a16:creationId xmlns:a16="http://schemas.microsoft.com/office/drawing/2014/main" id="{99C43A99-860B-46D0-99CF-4435F5945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443" t="4453" r="24751" b="6161"/>
          <a:stretch>
            <a:fillRect/>
          </a:stretch>
        </p:blipFill>
        <p:spPr bwMode="auto">
          <a:xfrm>
            <a:off x="302878" y="306512"/>
            <a:ext cx="153352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13C02CD7-AA13-4998-9F81-6FC9FCD80701}"/>
              </a:ext>
            </a:extLst>
          </p:cNvPr>
          <p:cNvSpPr txBox="1">
            <a:spLocks/>
          </p:cNvSpPr>
          <p:nvPr/>
        </p:nvSpPr>
        <p:spPr>
          <a:xfrm>
            <a:off x="0" y="3092308"/>
            <a:ext cx="12191999" cy="356893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141663" algn="just">
              <a:lnSpc>
                <a:spcPct val="100000"/>
              </a:lnSpc>
            </a:pPr>
            <a:r>
              <a:rPr lang="en-US" sz="2400" b="1" dirty="0">
                <a:latin typeface="Times New Roman" panose="02020603050405020304" pitchFamily="18" charset="0"/>
                <a:cs typeface="Times New Roman" panose="02020603050405020304" pitchFamily="18" charset="0"/>
              </a:rPr>
              <a:t>CHUYÊN NGÀNH: CÔNG NGHỆ PHẦN MỀM</a:t>
            </a:r>
          </a:p>
          <a:p>
            <a:pPr marL="3141663" algn="just">
              <a:lnSpc>
                <a:spcPct val="100000"/>
              </a:lnSpc>
            </a:pPr>
            <a:endParaRPr lang="en-US" sz="2400" b="1" dirty="0">
              <a:latin typeface="Times New Roman" panose="02020603050405020304" pitchFamily="18" charset="0"/>
              <a:cs typeface="Times New Roman" panose="02020603050405020304" pitchFamily="18" charset="0"/>
            </a:endParaRPr>
          </a:p>
          <a:p>
            <a:pPr marL="3141663" algn="just">
              <a:lnSpc>
                <a:spcPct val="100000"/>
              </a:lnSpc>
            </a:pPr>
            <a:r>
              <a:rPr lang="pt-BR" sz="2400" b="1" dirty="0">
                <a:latin typeface="Times New Roman" panose="02020603050405020304" pitchFamily="18" charset="0"/>
                <a:cs typeface="Times New Roman" panose="02020603050405020304" pitchFamily="18" charset="0"/>
              </a:rPr>
              <a:t>Giảng viên hướng dẫn	: ThS. NGUYỄN THỊ BÍCH NGÂN</a:t>
            </a:r>
            <a:endParaRPr lang="en-US" sz="2400" b="1" dirty="0">
              <a:latin typeface="Times New Roman" panose="02020603050405020304" pitchFamily="18" charset="0"/>
              <a:cs typeface="Times New Roman" panose="02020603050405020304" pitchFamily="18" charset="0"/>
            </a:endParaRPr>
          </a:p>
          <a:p>
            <a:pPr marL="3141663" algn="just">
              <a:lnSpc>
                <a:spcPct val="100000"/>
              </a:lnSpc>
            </a:pPr>
            <a:r>
              <a:rPr lang="en-US" sz="2400" b="1" dirty="0" err="1">
                <a:latin typeface="Times New Roman" panose="02020603050405020304" pitchFamily="18" charset="0"/>
                <a:cs typeface="Times New Roman" panose="02020603050405020304" pitchFamily="18" charset="0"/>
              </a:rPr>
              <a:t>Sinh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thực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hiện</a:t>
            </a:r>
            <a:r>
              <a:rPr lang="en-US" sz="2400" b="1" dirty="0">
                <a:latin typeface="Times New Roman" panose="02020603050405020304" pitchFamily="18" charset="0"/>
                <a:cs typeface="Times New Roman" panose="02020603050405020304" pitchFamily="18" charset="0"/>
              </a:rPr>
              <a:t>: </a:t>
            </a:r>
          </a:p>
          <a:p>
            <a:pPr marL="3671888" algn="just">
              <a:lnSpc>
                <a:spcPct val="100000"/>
              </a:lnSpc>
              <a:spcBef>
                <a:spcPts val="600"/>
              </a:spcBef>
              <a:spcAft>
                <a:spcPts val="600"/>
              </a:spcAft>
              <a:buFont typeface="+mj-lt"/>
              <a:buAutoNum type="arabicPeriod"/>
              <a:tabLst>
                <a:tab pos="1350645" algn="l"/>
                <a:tab pos="1710690" algn="l"/>
                <a:tab pos="4000500" algn="l"/>
                <a:tab pos="5829300" algn="r"/>
              </a:tabLst>
            </a:pPr>
            <a:r>
              <a:rPr lang="pt-BR" sz="2400" b="1" dirty="0">
                <a:latin typeface="Times New Roman" panose="02020603050405020304" pitchFamily="18" charset="0"/>
                <a:cs typeface="Times New Roman" panose="02020603050405020304" pitchFamily="18" charset="0"/>
              </a:rPr>
              <a:t>2001180454 – Nguyễn Thanh Huy – 09DHTH2</a:t>
            </a:r>
            <a:endParaRPr lang="vi-VN" sz="2400" b="1" dirty="0">
              <a:latin typeface="Times New Roman" panose="02020603050405020304" pitchFamily="18" charset="0"/>
              <a:cs typeface="Times New Roman" panose="02020603050405020304" pitchFamily="18" charset="0"/>
            </a:endParaRPr>
          </a:p>
          <a:p>
            <a:pPr marL="3671888" algn="just">
              <a:lnSpc>
                <a:spcPct val="100000"/>
              </a:lnSpc>
              <a:spcBef>
                <a:spcPts val="600"/>
              </a:spcBef>
              <a:spcAft>
                <a:spcPts val="600"/>
              </a:spcAft>
              <a:buFont typeface="+mj-lt"/>
              <a:buAutoNum type="arabicPeriod"/>
              <a:tabLst>
                <a:tab pos="1350645" algn="l"/>
                <a:tab pos="1710690" algn="l"/>
                <a:tab pos="4000500" algn="l"/>
                <a:tab pos="5829300" algn="r"/>
              </a:tabLst>
            </a:pPr>
            <a:r>
              <a:rPr lang="en-US" sz="2400" b="1" dirty="0">
                <a:latin typeface="Times New Roman" panose="02020603050405020304" pitchFamily="18" charset="0"/>
                <a:cs typeface="Times New Roman" panose="02020603050405020304" pitchFamily="18" charset="0"/>
              </a:rPr>
              <a:t>2001181386 – </a:t>
            </a:r>
            <a:r>
              <a:rPr lang="en-US" sz="2400" b="1" dirty="0" err="1">
                <a:latin typeface="Times New Roman" panose="02020603050405020304" pitchFamily="18" charset="0"/>
                <a:cs typeface="Times New Roman" panose="02020603050405020304" pitchFamily="18" charset="0"/>
              </a:rPr>
              <a:t>Tạ</a:t>
            </a:r>
            <a:r>
              <a:rPr lang="en-US" sz="2400" b="1" dirty="0">
                <a:latin typeface="Times New Roman" panose="02020603050405020304" pitchFamily="18" charset="0"/>
                <a:cs typeface="Times New Roman" panose="02020603050405020304" pitchFamily="18" charset="0"/>
              </a:rPr>
              <a:t> Quang Trung – 09DHTH4</a:t>
            </a:r>
            <a:endParaRPr lang="vi-VN" sz="2400" b="1" dirty="0">
              <a:latin typeface="Times New Roman" panose="02020603050405020304" pitchFamily="18" charset="0"/>
              <a:cs typeface="Times New Roman" panose="02020603050405020304" pitchFamily="18" charset="0"/>
            </a:endParaRPr>
          </a:p>
          <a:p>
            <a:pPr marL="3671888" algn="just">
              <a:lnSpc>
                <a:spcPct val="100000"/>
              </a:lnSpc>
              <a:spcBef>
                <a:spcPts val="600"/>
              </a:spcBef>
              <a:spcAft>
                <a:spcPts val="600"/>
              </a:spcAft>
              <a:buFont typeface="+mj-lt"/>
              <a:buAutoNum type="arabicPeriod"/>
              <a:tabLst>
                <a:tab pos="1350645" algn="l"/>
                <a:tab pos="1710690" algn="l"/>
                <a:tab pos="4000500" algn="l"/>
                <a:tab pos="5829300" algn="r"/>
              </a:tabLst>
            </a:pPr>
            <a:r>
              <a:rPr lang="en-US" sz="2400" b="1" dirty="0">
                <a:latin typeface="Times New Roman" panose="02020603050405020304" pitchFamily="18" charset="0"/>
                <a:cs typeface="Times New Roman" panose="02020603050405020304" pitchFamily="18" charset="0"/>
              </a:rPr>
              <a:t>2001180817 – Lê Quang Trung – 09DHTH4</a:t>
            </a:r>
            <a:endParaRPr lang="vi-VN" sz="2400" b="1" dirty="0">
              <a:latin typeface="Times New Roman" panose="02020603050405020304" pitchFamily="18" charset="0"/>
              <a:cs typeface="Times New Roman" panose="02020603050405020304" pitchFamily="18" charset="0"/>
            </a:endParaRPr>
          </a:p>
          <a:p>
            <a:pPr algn="just">
              <a:lnSpc>
                <a:spcPct val="100000"/>
              </a:lnSpc>
            </a:pPr>
            <a:endParaRPr lang="en-US" sz="2400" b="1"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AE3C9444-1D66-493D-8462-C14359E12619}"/>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3605934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9A5-1D78-4ACB-A534-DEDD6F985518}"/>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LUMEN FRAMEWORD LÀ GÌ?</a:t>
            </a:r>
            <a:endParaRPr lang="vi-V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44B3C0-8EBB-4D16-83CC-837663D0A692}"/>
              </a:ext>
            </a:extLst>
          </p:cNvPr>
          <p:cNvSpPr>
            <a:spLocks noGrp="1"/>
          </p:cNvSpPr>
          <p:nvPr>
            <p:ph idx="1"/>
          </p:nvPr>
        </p:nvSpPr>
        <p:spPr/>
        <p:txBody>
          <a:bodyPr>
            <a:noAutofit/>
          </a:bodyPr>
          <a:lstStyle/>
          <a:p>
            <a:pPr marL="342900" lvl="0" indent="-342900" algn="just">
              <a:spcBef>
                <a:spcPts val="600"/>
              </a:spcBef>
              <a:spcAft>
                <a:spcPts val="600"/>
              </a:spcAft>
              <a:buFont typeface="Times New Roman" panose="02020603050405020304" pitchFamily="18" charset="0"/>
              <a:buChar char="-"/>
            </a:pPr>
            <a:r>
              <a:rPr lang="vi-VN" sz="3000" dirty="0">
                <a:effectLst/>
                <a:latin typeface="Times New Roman" panose="02020603050405020304" pitchFamily="18" charset="0"/>
                <a:ea typeface="Calibri" panose="020F0502020204030204" pitchFamily="34" charset="0"/>
              </a:rPr>
              <a:t>Lumen là một framework PHP được phát triển bởi cha đẻ của Laravel – Taylor Otwell. Theo tác giả. Thực tế Lumen được tạo ra để làm hệ thống microservices – một hệ thống nhỏ hơn để hỗ trợ các hệ thống lớn như Laravel.</a:t>
            </a:r>
          </a:p>
          <a:p>
            <a:pPr marL="342900" lvl="0" indent="-342900" algn="just">
              <a:spcBef>
                <a:spcPts val="600"/>
              </a:spcBef>
              <a:spcAft>
                <a:spcPts val="600"/>
              </a:spcAft>
              <a:buFont typeface="Times New Roman" panose="02020603050405020304" pitchFamily="18" charset="0"/>
              <a:buChar char="-"/>
            </a:pPr>
            <a:r>
              <a:rPr lang="vi-VN" sz="3000" dirty="0">
                <a:latin typeface="Times New Roman" panose="02020603050405020304" pitchFamily="18" charset="0"/>
                <a:ea typeface="Times New Roman" panose="02020603050405020304" pitchFamily="18" charset="0"/>
                <a:cs typeface="Times New Roman" panose="02020603050405020304" pitchFamily="18" charset="0"/>
              </a:rPr>
              <a:t>Mục đích: Xây dựng web service theo chuẩn Restful API</a:t>
            </a:r>
            <a:endParaRPr lang="vi-VN" sz="3000" dirty="0">
              <a:effectLst/>
              <a:latin typeface="+mj-lt"/>
              <a:ea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3134A43-2150-4166-807D-9B978F6C0EAE}"/>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41119098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9A5-1D78-4ACB-A534-DEDD6F985518}"/>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NODEJS LÀ GÌ ?</a:t>
            </a:r>
            <a:endParaRPr lang="vi-V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44B3C0-8EBB-4D16-83CC-837663D0A692}"/>
              </a:ext>
            </a:extLst>
          </p:cNvPr>
          <p:cNvSpPr>
            <a:spLocks noGrp="1"/>
          </p:cNvSpPr>
          <p:nvPr>
            <p:ph idx="1"/>
          </p:nvPr>
        </p:nvSpPr>
        <p:spPr>
          <a:xfrm>
            <a:off x="838200" y="1495425"/>
            <a:ext cx="10515600" cy="4351338"/>
          </a:xfrm>
        </p:spPr>
        <p:txBody>
          <a:bodyPr>
            <a:noAutofit/>
          </a:bodyPr>
          <a:lstStyle/>
          <a:p>
            <a:pPr marL="342900" lvl="0" indent="-342900" algn="just">
              <a:spcBef>
                <a:spcPts val="600"/>
              </a:spcBef>
              <a:spcAft>
                <a:spcPts val="600"/>
              </a:spcAft>
              <a:buFont typeface="Times New Roman" panose="02020603050405020304" pitchFamily="18" charset="0"/>
              <a:buChar char="-"/>
            </a:pPr>
            <a:r>
              <a:rPr lang="vi-VN" sz="3000" dirty="0">
                <a:effectLst/>
                <a:latin typeface="+mj-lt"/>
                <a:ea typeface="Times New Roman" panose="02020603050405020304" pitchFamily="18" charset="0"/>
                <a:cs typeface="Times New Roman" panose="02020603050405020304" pitchFamily="18" charset="0"/>
              </a:rPr>
              <a:t>NodeJS là một mã nguồn được xây dựng dựa trên nền tảng Javascript V8 Engine, nó được sử dụng để xây dựng các ứng dụng web như các trang video clip, các forum và đặc biệt là trang mạng xã hội phạm vi hẹp.</a:t>
            </a:r>
            <a:r>
              <a:rPr lang="vi-VN" sz="3000" dirty="0">
                <a:latin typeface="+mj-lt"/>
                <a:ea typeface="Times New Roman" panose="02020603050405020304" pitchFamily="18" charset="0"/>
                <a:cs typeface="Times New Roman" panose="02020603050405020304" pitchFamily="18" charset="0"/>
              </a:rPr>
              <a:t> </a:t>
            </a:r>
            <a:r>
              <a:rPr lang="vi-VN" sz="3000" dirty="0">
                <a:effectLst/>
                <a:latin typeface="+mj-lt"/>
                <a:ea typeface="Times New Roman" panose="02020603050405020304" pitchFamily="18" charset="0"/>
                <a:cs typeface="Times New Roman" panose="02020603050405020304" pitchFamily="18" charset="0"/>
              </a:rPr>
              <a:t>NodeJS có thể chạy trên nhiều nền tảng hệ điều hành khác nhau.</a:t>
            </a:r>
          </a:p>
          <a:p>
            <a:pPr marL="342900" lvl="0" indent="-342900" algn="just">
              <a:spcBef>
                <a:spcPts val="600"/>
              </a:spcBef>
              <a:spcAft>
                <a:spcPts val="600"/>
              </a:spcAft>
              <a:buFont typeface="Times New Roman" panose="02020603050405020304" pitchFamily="18" charset="0"/>
              <a:buChar char="-"/>
            </a:pPr>
            <a:r>
              <a:rPr lang="vi-VN" sz="3000" dirty="0">
                <a:latin typeface="+mj-lt"/>
                <a:ea typeface="Times New Roman" panose="02020603050405020304" pitchFamily="18" charset="0"/>
                <a:cs typeface="Times New Roman" panose="02020603050405020304" pitchFamily="18" charset="0"/>
              </a:rPr>
              <a:t>Mục đích sử dụng trong đề tài: Xây dựng web service, để xử lý các nghiệp vụ theo thười gian thực.</a:t>
            </a:r>
            <a:endParaRPr lang="vi-VN" sz="3000" dirty="0">
              <a:effectLst/>
              <a:latin typeface="+mj-lt"/>
              <a:ea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1A9B04AE-CD48-4F0D-9995-0EBCEC452455}"/>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19345081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CD08-7D46-4C8B-9474-70B98129E91D}"/>
              </a:ext>
            </a:extLst>
          </p:cNvPr>
          <p:cNvSpPr>
            <a:spLocks noGrp="1"/>
          </p:cNvSpPr>
          <p:nvPr>
            <p:ph type="title"/>
          </p:nvPr>
        </p:nvSpPr>
        <p:spPr>
          <a:xfrm>
            <a:off x="838200" y="2368097"/>
            <a:ext cx="10515600" cy="1325563"/>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CHƯƠNG 2</a:t>
            </a:r>
            <a:br>
              <a:rPr lang="en-US" b="1" dirty="0">
                <a:solidFill>
                  <a:srgbClr val="FF0000"/>
                </a:solidFill>
                <a:latin typeface="Times New Roman" panose="02020603050405020304" pitchFamily="18" charset="0"/>
                <a:cs typeface="Times New Roman" panose="02020603050405020304" pitchFamily="18" charset="0"/>
              </a:rPr>
            </a:br>
            <a:r>
              <a:rPr lang="en-US" b="1" dirty="0">
                <a:solidFill>
                  <a:srgbClr val="FF0000"/>
                </a:solidFill>
                <a:latin typeface="Times New Roman" panose="02020603050405020304" pitchFamily="18" charset="0"/>
                <a:cs typeface="Times New Roman" panose="02020603050405020304" pitchFamily="18" charset="0"/>
              </a:rPr>
              <a:t>PHÂN TÍCH HỆ THỐNG</a:t>
            </a:r>
            <a:endParaRPr lang="vi-V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870522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9A5-1D78-4ACB-A534-DEDD6F985518}"/>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CƠ CẤU TỔ CHỨC HỆ THỐNG?</a:t>
            </a:r>
            <a:endParaRPr lang="vi-V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44B3C0-8EBB-4D16-83CC-837663D0A692}"/>
              </a:ext>
            </a:extLst>
          </p:cNvPr>
          <p:cNvSpPr>
            <a:spLocks noGrp="1"/>
          </p:cNvSpPr>
          <p:nvPr>
            <p:ph idx="1"/>
          </p:nvPr>
        </p:nvSpPr>
        <p:spPr>
          <a:xfrm>
            <a:off x="838200" y="1605372"/>
            <a:ext cx="7765869" cy="4351338"/>
          </a:xfrm>
        </p:spPr>
        <p:txBody>
          <a:bodyPr>
            <a:noAutofit/>
          </a:bodyPr>
          <a:lstStyle/>
          <a:p>
            <a:pPr marL="342900" indent="-342900" algn="just">
              <a:spcBef>
                <a:spcPts val="600"/>
              </a:spcBef>
              <a:spcAft>
                <a:spcPts val="600"/>
              </a:spcAft>
              <a:buFont typeface="Symbol" panose="05050102010706020507" pitchFamily="18" charset="2"/>
              <a:buChar char=""/>
            </a:pPr>
            <a:r>
              <a:rPr lang="en-US" sz="3000" dirty="0">
                <a:latin typeface="Times New Roman" panose="02020603050405020304" pitchFamily="18" charset="0"/>
              </a:rPr>
              <a:t>Ban </a:t>
            </a:r>
            <a:r>
              <a:rPr lang="en-US" sz="3000" dirty="0" err="1">
                <a:latin typeface="Times New Roman" panose="02020603050405020304" pitchFamily="18" charset="0"/>
              </a:rPr>
              <a:t>giám</a:t>
            </a:r>
            <a:r>
              <a:rPr lang="en-US" sz="3000" dirty="0">
                <a:latin typeface="Times New Roman" panose="02020603050405020304" pitchFamily="18" charset="0"/>
              </a:rPr>
              <a:t> </a:t>
            </a:r>
            <a:r>
              <a:rPr lang="en-US" sz="3000" dirty="0" err="1">
                <a:latin typeface="Times New Roman" panose="02020603050405020304" pitchFamily="18" charset="0"/>
              </a:rPr>
              <a:t>đốc</a:t>
            </a:r>
            <a:r>
              <a:rPr lang="en-US" sz="3000" dirty="0">
                <a:latin typeface="Times New Roman" panose="02020603050405020304" pitchFamily="18" charset="0"/>
              </a:rPr>
              <a:t> </a:t>
            </a:r>
            <a:r>
              <a:rPr lang="en-US" sz="3000" dirty="0" err="1">
                <a:latin typeface="Times New Roman" panose="02020603050405020304" pitchFamily="18" charset="0"/>
              </a:rPr>
              <a:t>có</a:t>
            </a:r>
            <a:r>
              <a:rPr lang="en-US" sz="3000" dirty="0">
                <a:latin typeface="Times New Roman" panose="02020603050405020304" pitchFamily="18" charset="0"/>
              </a:rPr>
              <a:t> </a:t>
            </a:r>
            <a:r>
              <a:rPr lang="en-US" sz="3000" dirty="0" err="1">
                <a:latin typeface="Times New Roman" panose="02020603050405020304" pitchFamily="18" charset="0"/>
              </a:rPr>
              <a:t>chức</a:t>
            </a:r>
            <a:r>
              <a:rPr lang="en-US" sz="3000" dirty="0">
                <a:latin typeface="Times New Roman" panose="02020603050405020304" pitchFamily="18" charset="0"/>
              </a:rPr>
              <a:t> </a:t>
            </a:r>
            <a:r>
              <a:rPr lang="en-US" sz="3000" dirty="0" err="1">
                <a:latin typeface="Times New Roman" panose="02020603050405020304" pitchFamily="18" charset="0"/>
              </a:rPr>
              <a:t>vụ</a:t>
            </a:r>
            <a:r>
              <a:rPr lang="en-US" sz="3000" dirty="0">
                <a:latin typeface="Times New Roman" panose="02020603050405020304" pitchFamily="18" charset="0"/>
              </a:rPr>
              <a:t> </a:t>
            </a:r>
            <a:r>
              <a:rPr lang="en-US" sz="3000" dirty="0" err="1">
                <a:latin typeface="Times New Roman" panose="02020603050405020304" pitchFamily="18" charset="0"/>
              </a:rPr>
              <a:t>cao</a:t>
            </a:r>
            <a:r>
              <a:rPr lang="en-US" sz="3000" dirty="0">
                <a:latin typeface="Times New Roman" panose="02020603050405020304" pitchFamily="18" charset="0"/>
              </a:rPr>
              <a:t> </a:t>
            </a:r>
            <a:r>
              <a:rPr lang="en-US" sz="3000" dirty="0" err="1">
                <a:latin typeface="Times New Roman" panose="02020603050405020304" pitchFamily="18" charset="0"/>
              </a:rPr>
              <a:t>nhất</a:t>
            </a:r>
            <a:r>
              <a:rPr lang="en-US" sz="3000" dirty="0">
                <a:latin typeface="Times New Roman" panose="02020603050405020304" pitchFamily="18" charset="0"/>
              </a:rPr>
              <a:t>, </a:t>
            </a:r>
            <a:r>
              <a:rPr lang="en-US" sz="3000" dirty="0" err="1">
                <a:latin typeface="Times New Roman" panose="02020603050405020304" pitchFamily="18" charset="0"/>
              </a:rPr>
              <a:t>xử</a:t>
            </a:r>
            <a:r>
              <a:rPr lang="en-US" sz="3000" dirty="0">
                <a:latin typeface="Times New Roman" panose="02020603050405020304" pitchFamily="18" charset="0"/>
              </a:rPr>
              <a:t> </a:t>
            </a:r>
            <a:r>
              <a:rPr lang="en-US" sz="3000" dirty="0" err="1">
                <a:latin typeface="Times New Roman" panose="02020603050405020304" pitchFamily="18" charset="0"/>
              </a:rPr>
              <a:t>lý</a:t>
            </a:r>
            <a:r>
              <a:rPr lang="en-US" sz="3000" dirty="0">
                <a:latin typeface="Times New Roman" panose="02020603050405020304" pitchFamily="18" charset="0"/>
              </a:rPr>
              <a:t> </a:t>
            </a:r>
            <a:r>
              <a:rPr lang="en-US" sz="3000" dirty="0" err="1">
                <a:latin typeface="Times New Roman" panose="02020603050405020304" pitchFamily="18" charset="0"/>
              </a:rPr>
              <a:t>các</a:t>
            </a:r>
            <a:r>
              <a:rPr lang="en-US" sz="3000" dirty="0">
                <a:latin typeface="Times New Roman" panose="02020603050405020304" pitchFamily="18" charset="0"/>
              </a:rPr>
              <a:t> </a:t>
            </a:r>
            <a:r>
              <a:rPr lang="en-US" sz="3000" dirty="0" err="1">
                <a:latin typeface="Times New Roman" panose="02020603050405020304" pitchFamily="18" charset="0"/>
              </a:rPr>
              <a:t>yêu</a:t>
            </a:r>
            <a:r>
              <a:rPr lang="en-US" sz="3000" dirty="0">
                <a:latin typeface="Times New Roman" panose="02020603050405020304" pitchFamily="18" charset="0"/>
              </a:rPr>
              <a:t> </a:t>
            </a:r>
            <a:r>
              <a:rPr lang="en-US" sz="3000" dirty="0" err="1">
                <a:latin typeface="Times New Roman" panose="02020603050405020304" pitchFamily="18" charset="0"/>
              </a:rPr>
              <a:t>cầu</a:t>
            </a:r>
            <a:r>
              <a:rPr lang="en-US" sz="3000" dirty="0">
                <a:latin typeface="Times New Roman" panose="02020603050405020304" pitchFamily="18" charset="0"/>
              </a:rPr>
              <a:t> </a:t>
            </a:r>
            <a:r>
              <a:rPr lang="en-US" sz="3000" dirty="0" err="1">
                <a:latin typeface="Times New Roman" panose="02020603050405020304" pitchFamily="18" charset="0"/>
              </a:rPr>
              <a:t>của</a:t>
            </a:r>
            <a:r>
              <a:rPr lang="en-US" sz="3000" dirty="0">
                <a:latin typeface="Times New Roman" panose="02020603050405020304" pitchFamily="18" charset="0"/>
              </a:rPr>
              <a:t> </a:t>
            </a:r>
            <a:r>
              <a:rPr lang="en-US" sz="3000" dirty="0" err="1">
                <a:latin typeface="Times New Roman" panose="02020603050405020304" pitchFamily="18" charset="0"/>
              </a:rPr>
              <a:t>nhân</a:t>
            </a:r>
            <a:r>
              <a:rPr lang="en-US" sz="3000" dirty="0">
                <a:latin typeface="Times New Roman" panose="02020603050405020304" pitchFamily="18" charset="0"/>
              </a:rPr>
              <a:t> </a:t>
            </a:r>
            <a:r>
              <a:rPr lang="en-US" sz="3000" dirty="0" err="1">
                <a:latin typeface="Times New Roman" panose="02020603050405020304" pitchFamily="18" charset="0"/>
              </a:rPr>
              <a:t>viên</a:t>
            </a:r>
            <a:r>
              <a:rPr lang="en-US" sz="3000" dirty="0">
                <a:latin typeface="Times New Roman" panose="02020603050405020304" pitchFamily="18" charset="0"/>
              </a:rPr>
              <a:t> </a:t>
            </a:r>
            <a:r>
              <a:rPr lang="en-US" sz="3000" dirty="0" err="1">
                <a:latin typeface="Times New Roman" panose="02020603050405020304" pitchFamily="18" charset="0"/>
              </a:rPr>
              <a:t>đưa</a:t>
            </a:r>
            <a:r>
              <a:rPr lang="en-US" sz="3000" dirty="0">
                <a:latin typeface="Times New Roman" panose="02020603050405020304" pitchFamily="18" charset="0"/>
              </a:rPr>
              <a:t> </a:t>
            </a:r>
            <a:r>
              <a:rPr lang="en-US" sz="3000" dirty="0" err="1">
                <a:latin typeface="Times New Roman" panose="02020603050405020304" pitchFamily="18" charset="0"/>
              </a:rPr>
              <a:t>lên</a:t>
            </a:r>
            <a:r>
              <a:rPr lang="en-US" sz="3000" dirty="0">
                <a:latin typeface="Times New Roman" panose="02020603050405020304" pitchFamily="18" charset="0"/>
              </a:rPr>
              <a:t>.</a:t>
            </a:r>
            <a:endParaRPr lang="vi-VN" sz="3000" dirty="0">
              <a:latin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n-US" sz="3000" dirty="0" err="1">
                <a:effectLst/>
                <a:latin typeface="Times New Roman" panose="02020603050405020304" pitchFamily="18" charset="0"/>
                <a:ea typeface="Calibri" panose="020F0502020204030204" pitchFamily="34" charset="0"/>
              </a:rPr>
              <a:t>Quản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lý</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cửa</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hàng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Điều</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phối</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hoạt</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động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của</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cửa</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hàng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nhận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các</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báo</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cáo</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và</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thống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kê</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từ</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nhân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viên</a:t>
            </a:r>
            <a:r>
              <a:rPr lang="en-US" sz="3000" dirty="0">
                <a:effectLst/>
                <a:latin typeface="Times New Roman" panose="02020603050405020304" pitchFamily="18" charset="0"/>
                <a:ea typeface="Calibri" panose="020F0502020204030204" pitchFamily="34" charset="0"/>
              </a:rPr>
              <a:t>.</a:t>
            </a:r>
            <a:endParaRPr lang="vi-VN" sz="3000" dirty="0">
              <a:effectLst/>
              <a:latin typeface="Times New Roman" panose="02020603050405020304" pitchFamily="18" charset="0"/>
              <a:ea typeface="Calibri" panose="020F0502020204030204" pitchFamily="34" charset="0"/>
            </a:endParaRPr>
          </a:p>
          <a:p>
            <a:pPr marL="342900" lvl="0" indent="-342900" algn="just">
              <a:spcBef>
                <a:spcPts val="600"/>
              </a:spcBef>
              <a:spcAft>
                <a:spcPts val="600"/>
              </a:spcAft>
              <a:buFont typeface="Symbol" panose="05050102010706020507" pitchFamily="18" charset="2"/>
              <a:buChar char=""/>
            </a:pPr>
            <a:r>
              <a:rPr lang="en-US" sz="3000" dirty="0" err="1">
                <a:effectLst/>
                <a:latin typeface="Times New Roman" panose="02020603050405020304" pitchFamily="18" charset="0"/>
                <a:ea typeface="Calibri" panose="020F0502020204030204" pitchFamily="34" charset="0"/>
              </a:rPr>
              <a:t>Nhân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viên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Xử</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lý</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thống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kê</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báo</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cáo</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doanh</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thu</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của</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cửa</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hàng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thực</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hiện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lập</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hóa</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đơn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cho</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khách</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hàng</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tư</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vấn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sản</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phẩm</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và</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tìm</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kiếm</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cho</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khác</a:t>
            </a:r>
            <a:r>
              <a:rPr lang="en-US" sz="3000" dirty="0">
                <a:effectLst/>
                <a:latin typeface="Times New Roman" panose="02020603050405020304" pitchFamily="18" charset="0"/>
                <a:ea typeface="Calibri" panose="020F0502020204030204" pitchFamily="34" charset="0"/>
              </a:rPr>
              <a:t> </a:t>
            </a:r>
            <a:r>
              <a:rPr lang="en-US" sz="3000" dirty="0" err="1">
                <a:effectLst/>
                <a:latin typeface="Times New Roman" panose="02020603050405020304" pitchFamily="18" charset="0"/>
                <a:ea typeface="Calibri" panose="020F0502020204030204" pitchFamily="34" charset="0"/>
              </a:rPr>
              <a:t>hàng</a:t>
            </a:r>
            <a:r>
              <a:rPr lang="en-US" sz="3000" dirty="0">
                <a:effectLst/>
                <a:latin typeface="Times New Roman" panose="02020603050405020304" pitchFamily="18" charset="0"/>
                <a:ea typeface="Calibri" panose="020F0502020204030204" pitchFamily="34" charset="0"/>
              </a:rPr>
              <a:t>.</a:t>
            </a:r>
            <a:endParaRPr lang="vi-VN" sz="3000" dirty="0">
              <a:effectLst/>
              <a:latin typeface="Times New Roman" panose="02020603050405020304" pitchFamily="18" charset="0"/>
              <a:ea typeface="Calibri" panose="020F0502020204030204" pitchFamily="34" charset="0"/>
            </a:endParaRPr>
          </a:p>
        </p:txBody>
      </p:sp>
      <p:sp>
        <p:nvSpPr>
          <p:cNvPr id="4" name="Title 1">
            <a:extLst>
              <a:ext uri="{FF2B5EF4-FFF2-40B4-BE49-F238E27FC236}">
                <a16:creationId xmlns:a16="http://schemas.microsoft.com/office/drawing/2014/main" id="{AED38448-9841-4DFF-A837-AA9EF327D61C}"/>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pic>
        <p:nvPicPr>
          <p:cNvPr id="6" name="Picture 5">
            <a:extLst>
              <a:ext uri="{FF2B5EF4-FFF2-40B4-BE49-F238E27FC236}">
                <a16:creationId xmlns:a16="http://schemas.microsoft.com/office/drawing/2014/main" id="{AC108275-9122-4A86-A2FC-C110CDA4BE94}"/>
              </a:ext>
            </a:extLst>
          </p:cNvPr>
          <p:cNvPicPr>
            <a:picLocks noChangeAspect="1"/>
          </p:cNvPicPr>
          <p:nvPr/>
        </p:nvPicPr>
        <p:blipFill>
          <a:blip r:embed="rId2"/>
          <a:stretch>
            <a:fillRect/>
          </a:stretch>
        </p:blipFill>
        <p:spPr>
          <a:xfrm>
            <a:off x="8604069" y="1349966"/>
            <a:ext cx="3471818" cy="4439270"/>
          </a:xfrm>
          <a:prstGeom prst="rect">
            <a:avLst/>
          </a:prstGeom>
        </p:spPr>
      </p:pic>
    </p:spTree>
    <p:extLst>
      <p:ext uri="{BB962C8B-B14F-4D97-AF65-F5344CB8AC3E}">
        <p14:creationId xmlns:p14="http://schemas.microsoft.com/office/powerpoint/2010/main" val="18302917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9A5-1D78-4ACB-A534-DEDD6F985518}"/>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CƠ CẤU TỔ CHỨC HỆ THỐNG?</a:t>
            </a:r>
            <a:endParaRPr lang="vi-V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44B3C0-8EBB-4D16-83CC-837663D0A692}"/>
              </a:ext>
            </a:extLst>
          </p:cNvPr>
          <p:cNvSpPr>
            <a:spLocks noGrp="1"/>
          </p:cNvSpPr>
          <p:nvPr>
            <p:ph idx="1"/>
          </p:nvPr>
        </p:nvSpPr>
        <p:spPr>
          <a:xfrm>
            <a:off x="838200" y="1605372"/>
            <a:ext cx="7765869" cy="4351338"/>
          </a:xfrm>
        </p:spPr>
        <p:txBody>
          <a:bodyPr>
            <a:noAutofit/>
          </a:bodyPr>
          <a:lstStyle/>
          <a:p>
            <a:pPr marL="342900" indent="-342900" algn="just">
              <a:spcBef>
                <a:spcPts val="600"/>
              </a:spcBef>
              <a:spcAft>
                <a:spcPts val="600"/>
              </a:spcAft>
              <a:buFont typeface="Symbol" panose="05050102010706020507" pitchFamily="18" charset="2"/>
              <a:buChar char=""/>
            </a:pPr>
            <a:r>
              <a:rPr lang="vi-VN" sz="3000" dirty="0">
                <a:latin typeface="Times New Roman" panose="02020603050405020304" pitchFamily="18" charset="0"/>
              </a:rPr>
              <a:t>Nhân viên kho: Xử lý về vấn đề nhập và xuất hàng. Khi nhập hàng tiến hành nhập vào máy và lập phiếu nhập hàng để lưu. Lập các hóa đơn xuất hàng dựa theo hóa đơn đặt hàng của từng cửa hàng. Thống kê số lượng hàng xuất và nhập định kỳ.</a:t>
            </a:r>
          </a:p>
        </p:txBody>
      </p:sp>
      <p:sp>
        <p:nvSpPr>
          <p:cNvPr id="4" name="Title 1">
            <a:extLst>
              <a:ext uri="{FF2B5EF4-FFF2-40B4-BE49-F238E27FC236}">
                <a16:creationId xmlns:a16="http://schemas.microsoft.com/office/drawing/2014/main" id="{AED38448-9841-4DFF-A837-AA9EF327D61C}"/>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pic>
        <p:nvPicPr>
          <p:cNvPr id="6" name="Picture 5">
            <a:extLst>
              <a:ext uri="{FF2B5EF4-FFF2-40B4-BE49-F238E27FC236}">
                <a16:creationId xmlns:a16="http://schemas.microsoft.com/office/drawing/2014/main" id="{215A41CB-20D3-4C44-BC46-A333C9BA4166}"/>
              </a:ext>
            </a:extLst>
          </p:cNvPr>
          <p:cNvPicPr>
            <a:picLocks noChangeAspect="1"/>
          </p:cNvPicPr>
          <p:nvPr/>
        </p:nvPicPr>
        <p:blipFill>
          <a:blip r:embed="rId2"/>
          <a:stretch>
            <a:fillRect/>
          </a:stretch>
        </p:blipFill>
        <p:spPr>
          <a:xfrm>
            <a:off x="8604069" y="1349966"/>
            <a:ext cx="3471818" cy="4439270"/>
          </a:xfrm>
          <a:prstGeom prst="rect">
            <a:avLst/>
          </a:prstGeom>
        </p:spPr>
      </p:pic>
    </p:spTree>
    <p:extLst>
      <p:ext uri="{BB962C8B-B14F-4D97-AF65-F5344CB8AC3E}">
        <p14:creationId xmlns:p14="http://schemas.microsoft.com/office/powerpoint/2010/main" val="2183255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9A5-1D78-4ACB-A534-DEDD6F98551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SƠ ĐỒ USECASE NGHIỆP VỤ:</a:t>
            </a:r>
            <a:endParaRPr lang="vi-V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5B5B4B8-E558-4BFB-AC9C-5E8D1D161741}"/>
              </a:ext>
            </a:extLst>
          </p:cNvPr>
          <p:cNvPicPr>
            <a:picLocks noChangeAspect="1"/>
          </p:cNvPicPr>
          <p:nvPr/>
        </p:nvPicPr>
        <p:blipFill>
          <a:blip r:embed="rId2"/>
          <a:stretch>
            <a:fillRect/>
          </a:stretch>
        </p:blipFill>
        <p:spPr>
          <a:xfrm>
            <a:off x="0" y="1027906"/>
            <a:ext cx="12192000" cy="5927406"/>
          </a:xfrm>
          <a:prstGeom prst="rect">
            <a:avLst/>
          </a:prstGeom>
        </p:spPr>
      </p:pic>
    </p:spTree>
    <p:extLst>
      <p:ext uri="{BB962C8B-B14F-4D97-AF65-F5344CB8AC3E}">
        <p14:creationId xmlns:p14="http://schemas.microsoft.com/office/powerpoint/2010/main" val="2202168124"/>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9A5-1D78-4ACB-A534-DEDD6F98551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SƠ ĐỒ USECASE HỆ THỐNG:</a:t>
            </a:r>
            <a:endParaRPr lang="vi-VN"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7D1184ED-9E2F-46A7-87AA-A9C8C582C47D}"/>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pic>
        <p:nvPicPr>
          <p:cNvPr id="6" name="Picture 5">
            <a:extLst>
              <a:ext uri="{FF2B5EF4-FFF2-40B4-BE49-F238E27FC236}">
                <a16:creationId xmlns:a16="http://schemas.microsoft.com/office/drawing/2014/main" id="{8ADEFB1C-3A61-4C4C-B293-F70A522438F4}"/>
              </a:ext>
            </a:extLst>
          </p:cNvPr>
          <p:cNvPicPr>
            <a:picLocks noChangeAspect="1"/>
          </p:cNvPicPr>
          <p:nvPr/>
        </p:nvPicPr>
        <p:blipFill>
          <a:blip r:embed="rId2"/>
          <a:stretch>
            <a:fillRect/>
          </a:stretch>
        </p:blipFill>
        <p:spPr>
          <a:xfrm>
            <a:off x="-257175" y="1238007"/>
            <a:ext cx="12954000" cy="5254868"/>
          </a:xfrm>
          <a:prstGeom prst="rect">
            <a:avLst/>
          </a:prstGeom>
        </p:spPr>
      </p:pic>
    </p:spTree>
    <p:extLst>
      <p:ext uri="{BB962C8B-B14F-4D97-AF65-F5344CB8AC3E}">
        <p14:creationId xmlns:p14="http://schemas.microsoft.com/office/powerpoint/2010/main" val="1792746109"/>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9A5-1D78-4ACB-A534-DEDD6F98551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SƠ ĐỒ LỚP MỨC THIẾT KẾ:</a:t>
            </a:r>
            <a:endParaRPr lang="vi-VN"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A2BFEF39-C0B0-45C4-A38B-A1010BC928EC}"/>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pic>
        <p:nvPicPr>
          <p:cNvPr id="5" name="Picture 4">
            <a:extLst>
              <a:ext uri="{FF2B5EF4-FFF2-40B4-BE49-F238E27FC236}">
                <a16:creationId xmlns:a16="http://schemas.microsoft.com/office/drawing/2014/main" id="{A490FA82-3AD8-48AD-8D1F-C177692AE6FE}"/>
              </a:ext>
            </a:extLst>
          </p:cNvPr>
          <p:cNvPicPr>
            <a:picLocks noChangeAspect="1"/>
          </p:cNvPicPr>
          <p:nvPr/>
        </p:nvPicPr>
        <p:blipFill>
          <a:blip r:embed="rId2"/>
          <a:stretch>
            <a:fillRect/>
          </a:stretch>
        </p:blipFill>
        <p:spPr>
          <a:xfrm>
            <a:off x="757075" y="1036320"/>
            <a:ext cx="10677850" cy="5690234"/>
          </a:xfrm>
          <a:prstGeom prst="rect">
            <a:avLst/>
          </a:prstGeom>
        </p:spPr>
      </p:pic>
    </p:spTree>
    <p:extLst>
      <p:ext uri="{BB962C8B-B14F-4D97-AF65-F5344CB8AC3E}">
        <p14:creationId xmlns:p14="http://schemas.microsoft.com/office/powerpoint/2010/main" val="3766997998"/>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CD08-7D46-4C8B-9474-70B98129E91D}"/>
              </a:ext>
            </a:extLst>
          </p:cNvPr>
          <p:cNvSpPr>
            <a:spLocks noGrp="1"/>
          </p:cNvSpPr>
          <p:nvPr>
            <p:ph type="title"/>
          </p:nvPr>
        </p:nvSpPr>
        <p:spPr>
          <a:xfrm>
            <a:off x="838200" y="2368097"/>
            <a:ext cx="10515600" cy="1325563"/>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CHƯƠNG 3</a:t>
            </a:r>
            <a:br>
              <a:rPr lang="en-US" b="1">
                <a:solidFill>
                  <a:srgbClr val="FF0000"/>
                </a:solidFill>
                <a:latin typeface="Times New Roman" panose="02020603050405020304" pitchFamily="18" charset="0"/>
                <a:cs typeface="Times New Roman" panose="02020603050405020304" pitchFamily="18" charset="0"/>
              </a:rPr>
            </a:br>
            <a:r>
              <a:rPr lang="en-US" b="1">
                <a:solidFill>
                  <a:srgbClr val="FF0000"/>
                </a:solidFill>
                <a:latin typeface="Times New Roman" panose="02020603050405020304" pitchFamily="18" charset="0"/>
                <a:cs typeface="Times New Roman" panose="02020603050405020304" pitchFamily="18" charset="0"/>
              </a:rPr>
              <a:t>DEMO THÀNH PHẨM</a:t>
            </a:r>
            <a:endParaRPr lang="vi-V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030309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CAEB4-44B0-44CD-A7CF-08020569FBC8}"/>
              </a:ext>
            </a:extLst>
          </p:cNvPr>
          <p:cNvSpPr>
            <a:spLocks noGrp="1"/>
          </p:cNvSpPr>
          <p:nvPr>
            <p:ph type="ctrTitle"/>
          </p:nvPr>
        </p:nvSpPr>
        <p:spPr>
          <a:xfrm>
            <a:off x="1524000" y="306512"/>
            <a:ext cx="10896431" cy="1655761"/>
          </a:xfrm>
        </p:spPr>
        <p:txBody>
          <a:bodyPr>
            <a:normAutofit fontScale="90000"/>
          </a:bodyPr>
          <a:lstStyle/>
          <a:p>
            <a:r>
              <a:rPr lang="en-US" sz="3800" b="1" dirty="0">
                <a:solidFill>
                  <a:schemeClr val="accent1"/>
                </a:solidFill>
                <a:latin typeface="Times New Roman" panose="02020603050405020304" pitchFamily="18" charset="0"/>
                <a:cs typeface="Times New Roman" panose="02020603050405020304" pitchFamily="18" charset="0"/>
              </a:rPr>
              <a:t>ĐẠI HỌC CÔNG NGHIỆP THỰC PHẨM TP.HCM</a:t>
            </a:r>
            <a:br>
              <a:rPr lang="en-US" sz="3000" b="1" dirty="0">
                <a:solidFill>
                  <a:schemeClr val="accent1"/>
                </a:solidFill>
                <a:latin typeface="Times New Roman" panose="02020603050405020304" pitchFamily="18" charset="0"/>
                <a:cs typeface="Times New Roman" panose="02020603050405020304" pitchFamily="18" charset="0"/>
              </a:rPr>
            </a:br>
            <a:r>
              <a:rPr lang="en-US" sz="3000" b="1" dirty="0">
                <a:solidFill>
                  <a:srgbClr val="FF0000"/>
                </a:solidFill>
                <a:latin typeface="Times New Roman" panose="02020603050405020304" pitchFamily="18" charset="0"/>
                <a:cs typeface="Times New Roman" panose="02020603050405020304" pitchFamily="18" charset="0"/>
              </a:rPr>
              <a:t>HO CHI MINH CITY UNIVERSITY OF FOOD INDUSTRY</a:t>
            </a:r>
            <a:br>
              <a:rPr lang="en-US" sz="3000" b="1" dirty="0">
                <a:solidFill>
                  <a:srgbClr val="FF0000"/>
                </a:solidFill>
                <a:latin typeface="Times New Roman" panose="02020603050405020304" pitchFamily="18" charset="0"/>
                <a:cs typeface="Times New Roman" panose="02020603050405020304" pitchFamily="18" charset="0"/>
              </a:rPr>
            </a:br>
            <a:r>
              <a:rPr lang="en-US" sz="3000" b="1" dirty="0">
                <a:solidFill>
                  <a:schemeClr val="accent1"/>
                </a:solidFill>
                <a:latin typeface="Times New Roman" panose="02020603050405020304" pitchFamily="18" charset="0"/>
                <a:cs typeface="Times New Roman" panose="02020603050405020304" pitchFamily="18" charset="0"/>
              </a:rPr>
              <a:t>KHOA CÔNG NGHỆ THÔNG TIN</a:t>
            </a:r>
            <a:br>
              <a:rPr lang="en-US" sz="3000" b="1" dirty="0">
                <a:latin typeface="Times New Roman" panose="02020603050405020304" pitchFamily="18" charset="0"/>
                <a:cs typeface="Times New Roman" panose="02020603050405020304" pitchFamily="18" charset="0"/>
              </a:rPr>
            </a:br>
            <a:endParaRPr lang="vi-VN" sz="3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C4B2546-68B7-480D-B4F3-95B7C52D0816}"/>
              </a:ext>
            </a:extLst>
          </p:cNvPr>
          <p:cNvSpPr>
            <a:spLocks noGrp="1"/>
          </p:cNvSpPr>
          <p:nvPr>
            <p:ph type="subTitle" idx="1"/>
          </p:nvPr>
        </p:nvSpPr>
        <p:spPr>
          <a:xfrm>
            <a:off x="18144" y="2471092"/>
            <a:ext cx="12192000" cy="2856208"/>
          </a:xfrm>
        </p:spPr>
        <p:txBody>
          <a:bodyPr>
            <a:noAutofit/>
          </a:bodyPr>
          <a:lstStyle/>
          <a:p>
            <a:pPr algn="ctr">
              <a:spcBef>
                <a:spcPts val="600"/>
              </a:spcBef>
              <a:spcAft>
                <a:spcPts val="600"/>
              </a:spcAft>
            </a:pPr>
            <a:r>
              <a:rPr lang="pt-BR" sz="4300" b="1" dirty="0">
                <a:solidFill>
                  <a:srgbClr val="FF0000"/>
                </a:solidFill>
                <a:latin typeface="Times New Roman" panose="02020603050405020304" pitchFamily="18" charset="0"/>
                <a:cs typeface="Times New Roman" panose="02020603050405020304" pitchFamily="18" charset="0"/>
              </a:rPr>
              <a:t>ĐỀ TÀI: XÂY DỰNG HỆ THỐNG QUẢN LÝ VÀ </a:t>
            </a:r>
            <a:endParaRPr lang="vi-VN" sz="4300" b="1" dirty="0">
              <a:solidFill>
                <a:srgbClr val="FF0000"/>
              </a:solidFill>
              <a:latin typeface="Times New Roman" panose="02020603050405020304" pitchFamily="18" charset="0"/>
              <a:cs typeface="Times New Roman" panose="02020603050405020304" pitchFamily="18" charset="0"/>
            </a:endParaRPr>
          </a:p>
          <a:p>
            <a:pPr algn="ctr">
              <a:spcBef>
                <a:spcPts val="600"/>
              </a:spcBef>
              <a:spcAft>
                <a:spcPts val="600"/>
              </a:spcAft>
            </a:pPr>
            <a:r>
              <a:rPr lang="pt-BR" sz="4300" b="1" dirty="0">
                <a:solidFill>
                  <a:srgbClr val="FF0000"/>
                </a:solidFill>
                <a:latin typeface="Times New Roman" panose="02020603050405020304" pitchFamily="18" charset="0"/>
                <a:cs typeface="Times New Roman" panose="02020603050405020304" pitchFamily="18" charset="0"/>
              </a:rPr>
              <a:t>BÁN HÀNG CHO HỆ THỐNG CỬA HÀNG </a:t>
            </a:r>
            <a:endParaRPr lang="vi-VN" sz="4300" b="1" dirty="0">
              <a:solidFill>
                <a:srgbClr val="FF0000"/>
              </a:solidFill>
              <a:latin typeface="Times New Roman" panose="02020603050405020304" pitchFamily="18" charset="0"/>
              <a:cs typeface="Times New Roman" panose="02020603050405020304" pitchFamily="18" charset="0"/>
            </a:endParaRPr>
          </a:p>
          <a:p>
            <a:r>
              <a:rPr lang="pt-BR" sz="4300" b="1" dirty="0">
                <a:solidFill>
                  <a:srgbClr val="FF0000"/>
                </a:solidFill>
                <a:latin typeface="Times New Roman" panose="02020603050405020304" pitchFamily="18" charset="0"/>
                <a:cs typeface="Times New Roman" panose="02020603050405020304" pitchFamily="18" charset="0"/>
              </a:rPr>
              <a:t>THỜI TRANG UNIQLO</a:t>
            </a:r>
            <a:endParaRPr lang="vi-VN" sz="4300" b="1" dirty="0">
              <a:solidFill>
                <a:srgbClr val="FF0000"/>
              </a:solidFill>
              <a:latin typeface="Times New Roman" panose="02020603050405020304" pitchFamily="18" charset="0"/>
              <a:cs typeface="Times New Roman" panose="02020603050405020304" pitchFamily="18" charset="0"/>
            </a:endParaRPr>
          </a:p>
        </p:txBody>
      </p:sp>
      <p:pic>
        <p:nvPicPr>
          <p:cNvPr id="1026" name="Picture 12" descr="daihoccongnghethucphamtphcm">
            <a:extLst>
              <a:ext uri="{FF2B5EF4-FFF2-40B4-BE49-F238E27FC236}">
                <a16:creationId xmlns:a16="http://schemas.microsoft.com/office/drawing/2014/main" id="{99C43A99-860B-46D0-99CF-4435F5945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443" t="4453" r="24751" b="6161"/>
          <a:stretch>
            <a:fillRect/>
          </a:stretch>
        </p:blipFill>
        <p:spPr bwMode="auto">
          <a:xfrm>
            <a:off x="302878" y="306512"/>
            <a:ext cx="153352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AE3C9444-1D66-493D-8462-C14359E12619}"/>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13499644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CD08-7D46-4C8B-9474-70B98129E91D}"/>
              </a:ext>
            </a:extLst>
          </p:cNvPr>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PHẦN MỞ ĐẦU</a:t>
            </a:r>
            <a:endParaRPr lang="vi-VN" b="1" dirty="0">
              <a:solidFill>
                <a:srgbClr val="FF0000"/>
              </a:solidFill>
              <a:latin typeface="Times New Roman" panose="02020603050405020304" pitchFamily="18" charset="0"/>
              <a:cs typeface="Times New Roman" panose="02020603050405020304" pitchFamily="18" charset="0"/>
            </a:endParaRPr>
          </a:p>
        </p:txBody>
      </p:sp>
      <p:graphicFrame>
        <p:nvGraphicFramePr>
          <p:cNvPr id="10" name="Content Placeholder 9">
            <a:extLst>
              <a:ext uri="{FF2B5EF4-FFF2-40B4-BE49-F238E27FC236}">
                <a16:creationId xmlns:a16="http://schemas.microsoft.com/office/drawing/2014/main" id="{493E7501-0247-4E44-AEC2-98AC58BB3AE1}"/>
              </a:ext>
            </a:extLst>
          </p:cNvPr>
          <p:cNvGraphicFramePr>
            <a:graphicFrameLocks noGrp="1"/>
          </p:cNvGraphicFramePr>
          <p:nvPr>
            <p:ph idx="1"/>
            <p:extLst>
              <p:ext uri="{D42A27DB-BD31-4B8C-83A1-F6EECF244321}">
                <p14:modId xmlns:p14="http://schemas.microsoft.com/office/powerpoint/2010/main" val="2581566021"/>
              </p:ext>
            </p:extLst>
          </p:nvPr>
        </p:nvGraphicFramePr>
        <p:xfrm>
          <a:off x="838199" y="1825625"/>
          <a:ext cx="10787743"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itle 1">
            <a:extLst>
              <a:ext uri="{FF2B5EF4-FFF2-40B4-BE49-F238E27FC236}">
                <a16:creationId xmlns:a16="http://schemas.microsoft.com/office/drawing/2014/main" id="{89B58C6F-2F30-40D8-88A1-8BA10EF1C954}"/>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42859706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CD08-7D46-4C8B-9474-70B98129E91D}"/>
              </a:ext>
            </a:extLst>
          </p:cNvPr>
          <p:cNvSpPr>
            <a:spLocks noGrp="1"/>
          </p:cNvSpPr>
          <p:nvPr>
            <p:ph type="title"/>
          </p:nvPr>
        </p:nvSpPr>
        <p:spPr>
          <a:xfrm>
            <a:off x="838200" y="2542268"/>
            <a:ext cx="10515600" cy="1325563"/>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CHƯƠNG 1</a:t>
            </a:r>
            <a:br>
              <a:rPr lang="en-US" b="1" dirty="0">
                <a:solidFill>
                  <a:srgbClr val="FF0000"/>
                </a:solidFill>
                <a:latin typeface="Times New Roman" panose="02020603050405020304" pitchFamily="18" charset="0"/>
                <a:cs typeface="Times New Roman" panose="02020603050405020304" pitchFamily="18" charset="0"/>
              </a:rPr>
            </a:br>
            <a:r>
              <a:rPr lang="en-US" b="1" dirty="0">
                <a:solidFill>
                  <a:srgbClr val="FF0000"/>
                </a:solidFill>
                <a:latin typeface="Times New Roman" panose="02020603050405020304" pitchFamily="18" charset="0"/>
                <a:cs typeface="Times New Roman" panose="02020603050405020304" pitchFamily="18" charset="0"/>
              </a:rPr>
              <a:t>TỔNG QUAN</a:t>
            </a:r>
            <a:endParaRPr lang="vi-V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56912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9A5-1D78-4ACB-A534-DEDD6F985518}"/>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VÌ SAO LỰA CHỌN ĐỀ TÀI ?</a:t>
            </a:r>
            <a:endParaRPr lang="vi-V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44B3C0-8EBB-4D16-83CC-837663D0A692}"/>
              </a:ext>
            </a:extLst>
          </p:cNvPr>
          <p:cNvSpPr>
            <a:spLocks noGrp="1"/>
          </p:cNvSpPr>
          <p:nvPr>
            <p:ph idx="1"/>
          </p:nvPr>
        </p:nvSpPr>
        <p:spPr/>
        <p:txBody>
          <a:bodyPr>
            <a:noAutofit/>
          </a:bodyPr>
          <a:lstStyle/>
          <a:p>
            <a:pPr algn="just">
              <a:spcBef>
                <a:spcPts val="600"/>
              </a:spcBef>
              <a:spcAft>
                <a:spcPts val="600"/>
              </a:spcAft>
            </a:pPr>
            <a:r>
              <a:rPr lang="pt-BR" sz="3000" dirty="0">
                <a:solidFill>
                  <a:srgbClr val="000000"/>
                </a:solidFill>
                <a:effectLst/>
                <a:latin typeface="Times New Roman" panose="02020603050405020304" pitchFamily="18" charset="0"/>
                <a:ea typeface="Calibri" panose="020F0502020204030204" pitchFamily="34" charset="0"/>
              </a:rPr>
              <a:t>Uniqlo đã có mặt tại Mỹ, Châu Âu và các nước Đông Nam Á, hiện nay Uniqlo tiếp tục mở rộng thêm các chi nhánh ở các nước. Theo đó thì những website và ứng dụng mua bán hàng cũng mang lại doanh số không hề nhỏ cho Uniqlo.</a:t>
            </a:r>
            <a:endParaRPr lang="vi-VN" sz="3000" dirty="0">
              <a:effectLst/>
              <a:latin typeface="Times New Roman" panose="02020603050405020304" pitchFamily="18" charset="0"/>
              <a:ea typeface="Calibri" panose="020F0502020204030204" pitchFamily="34" charset="0"/>
            </a:endParaRPr>
          </a:p>
          <a:p>
            <a:pPr algn="just"/>
            <a:r>
              <a:rPr lang="pt-BR" sz="3000" dirty="0">
                <a:solidFill>
                  <a:srgbClr val="000000"/>
                </a:solidFill>
                <a:effectLst/>
                <a:latin typeface="Times New Roman" panose="02020603050405020304" pitchFamily="18" charset="0"/>
                <a:ea typeface="Calibri" panose="020F0502020204030204" pitchFamily="34" charset="0"/>
              </a:rPr>
              <a:t>Uniqlo đã có mặt tại Việt Nam từ 2018 và doanh số thu về từ việc bán hàng ở Việt Nam rất cao</a:t>
            </a:r>
            <a:r>
              <a:rPr lang="pt-BR" sz="3000" dirty="0">
                <a:effectLst/>
                <a:latin typeface="Times New Roman" panose="02020603050405020304" pitchFamily="18" charset="0"/>
                <a:ea typeface="Calibri" panose="020F0502020204030204" pitchFamily="34" charset="0"/>
              </a:rPr>
              <a:t>. Chính vì muốn nâng cao trải nghiệm người dùng mà nhóm chúng em quyết định dựa trên những gì mà Uniqlo Việt Nam đã làm được để phát triển thêm nhiều tính năng mới, hỗ trợ người dùng một cách tốt nhất có thể. </a:t>
            </a:r>
            <a:endParaRPr lang="vi-VN" sz="3000" dirty="0">
              <a:latin typeface="+mj-lt"/>
            </a:endParaRPr>
          </a:p>
        </p:txBody>
      </p:sp>
      <p:sp>
        <p:nvSpPr>
          <p:cNvPr id="4" name="Title 1">
            <a:extLst>
              <a:ext uri="{FF2B5EF4-FFF2-40B4-BE49-F238E27FC236}">
                <a16:creationId xmlns:a16="http://schemas.microsoft.com/office/drawing/2014/main" id="{3CDB09F6-FDB8-42CE-BE21-D1398652E668}"/>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421921395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9A5-1D78-4ACB-A534-DEDD6F985518}"/>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MỤC TIÊU ?</a:t>
            </a:r>
            <a:endParaRPr lang="vi-V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44B3C0-8EBB-4D16-83CC-837663D0A692}"/>
              </a:ext>
            </a:extLst>
          </p:cNvPr>
          <p:cNvSpPr>
            <a:spLocks noGrp="1"/>
          </p:cNvSpPr>
          <p:nvPr>
            <p:ph idx="1"/>
          </p:nvPr>
        </p:nvSpPr>
        <p:spPr/>
        <p:txBody>
          <a:bodyPr>
            <a:noAutofit/>
          </a:bodyPr>
          <a:lstStyle/>
          <a:p>
            <a:pPr lvl="0" algn="just">
              <a:spcBef>
                <a:spcPts val="600"/>
              </a:spcBef>
              <a:spcAft>
                <a:spcPts val="600"/>
              </a:spcAft>
              <a:buFont typeface="Wingdings" panose="05000000000000000000" pitchFamily="2" charset="2"/>
              <a:buChar char="v"/>
            </a:pPr>
            <a:r>
              <a:rPr lang="pt-BR" sz="3000" dirty="0">
                <a:effectLst/>
                <a:latin typeface="Times New Roman" panose="02020603050405020304" pitchFamily="18" charset="0"/>
                <a:ea typeface="Times New Roman" panose="02020603050405020304" pitchFamily="18" charset="0"/>
              </a:rPr>
              <a:t> </a:t>
            </a:r>
            <a:r>
              <a:rPr lang="pt-BR" sz="3000" b="1" dirty="0">
                <a:effectLst/>
                <a:latin typeface="Times New Roman" panose="02020603050405020304" pitchFamily="18" charset="0"/>
                <a:ea typeface="Times New Roman" panose="02020603050405020304" pitchFamily="18" charset="0"/>
              </a:rPr>
              <a:t>Xây dựng hệ thống với đầy đủ yếu tố cần thiết:</a:t>
            </a:r>
          </a:p>
          <a:p>
            <a:pPr marL="342900" lvl="0" indent="-342900" algn="just">
              <a:spcBef>
                <a:spcPts val="600"/>
              </a:spcBef>
              <a:spcAft>
                <a:spcPts val="600"/>
              </a:spcAft>
              <a:buFont typeface="Symbol" panose="05050102010706020507" pitchFamily="18" charset="2"/>
              <a:buChar char=""/>
            </a:pPr>
            <a:r>
              <a:rPr lang="pt-BR" sz="3000" dirty="0">
                <a:effectLst/>
                <a:latin typeface="Times New Roman" panose="02020603050405020304" pitchFamily="18" charset="0"/>
                <a:ea typeface="Times New Roman" panose="02020603050405020304" pitchFamily="18" charset="0"/>
              </a:rPr>
              <a:t>Chức năng hệ thống: Phân quyền người dùng.</a:t>
            </a:r>
            <a:endParaRPr lang="vi-VN" sz="3000" dirty="0">
              <a:effectLst/>
              <a:latin typeface="Times New Roman" panose="02020603050405020304" pitchFamily="18" charset="0"/>
              <a:ea typeface="Calibri" panose="020F0502020204030204" pitchFamily="34" charset="0"/>
            </a:endParaRPr>
          </a:p>
          <a:p>
            <a:pPr marL="342900" lvl="0" indent="-342900" algn="just">
              <a:spcBef>
                <a:spcPts val="600"/>
              </a:spcBef>
              <a:spcAft>
                <a:spcPts val="600"/>
              </a:spcAft>
              <a:buFont typeface="Symbol" panose="05050102010706020507" pitchFamily="18" charset="2"/>
              <a:buChar char=""/>
            </a:pPr>
            <a:r>
              <a:rPr lang="pt-BR" sz="3000" dirty="0">
                <a:effectLst/>
                <a:latin typeface="Times New Roman" panose="02020603050405020304" pitchFamily="18" charset="0"/>
                <a:ea typeface="Times New Roman" panose="02020603050405020304" pitchFamily="18" charset="0"/>
              </a:rPr>
              <a:t>Chức năng quản lý kho.</a:t>
            </a:r>
            <a:endParaRPr lang="vi-VN" sz="3000" dirty="0">
              <a:effectLst/>
              <a:latin typeface="Times New Roman" panose="02020603050405020304" pitchFamily="18" charset="0"/>
              <a:ea typeface="Calibri" panose="020F0502020204030204" pitchFamily="34" charset="0"/>
            </a:endParaRPr>
          </a:p>
          <a:p>
            <a:pPr marL="342900" lvl="0" indent="-342900" algn="just">
              <a:spcBef>
                <a:spcPts val="600"/>
              </a:spcBef>
              <a:spcAft>
                <a:spcPts val="600"/>
              </a:spcAft>
              <a:buFont typeface="Symbol" panose="05050102010706020507" pitchFamily="18" charset="2"/>
              <a:buChar char=""/>
            </a:pPr>
            <a:r>
              <a:rPr lang="pt-BR" sz="3000" dirty="0">
                <a:effectLst/>
                <a:latin typeface="Times New Roman" panose="02020603050405020304" pitchFamily="18" charset="0"/>
                <a:ea typeface="Times New Roman" panose="02020603050405020304" pitchFamily="18" charset="0"/>
              </a:rPr>
              <a:t>Chức năng nhập hàng.</a:t>
            </a:r>
            <a:endParaRPr lang="vi-VN" sz="3000" dirty="0">
              <a:effectLst/>
              <a:latin typeface="Times New Roman" panose="02020603050405020304" pitchFamily="18" charset="0"/>
              <a:ea typeface="Calibri" panose="020F0502020204030204" pitchFamily="34" charset="0"/>
            </a:endParaRPr>
          </a:p>
          <a:p>
            <a:pPr marL="342900" lvl="0" indent="-342900" algn="just">
              <a:spcBef>
                <a:spcPts val="600"/>
              </a:spcBef>
              <a:spcAft>
                <a:spcPts val="600"/>
              </a:spcAft>
              <a:buFont typeface="Symbol" panose="05050102010706020507" pitchFamily="18" charset="2"/>
              <a:buChar char=""/>
            </a:pPr>
            <a:r>
              <a:rPr lang="pt-BR" sz="3000" dirty="0">
                <a:effectLst/>
                <a:latin typeface="Times New Roman" panose="02020603050405020304" pitchFamily="18" charset="0"/>
                <a:ea typeface="Times New Roman" panose="02020603050405020304" pitchFamily="18" charset="0"/>
              </a:rPr>
              <a:t>Chức năng bán hàng: đặt và bán hàng, đổi trả.</a:t>
            </a:r>
            <a:endParaRPr lang="vi-VN" sz="3000" dirty="0">
              <a:effectLst/>
              <a:latin typeface="Times New Roman" panose="02020603050405020304" pitchFamily="18" charset="0"/>
              <a:ea typeface="Calibri" panose="020F0502020204030204" pitchFamily="34" charset="0"/>
            </a:endParaRPr>
          </a:p>
          <a:p>
            <a:pPr marL="342900" lvl="0" indent="-342900" algn="just">
              <a:spcBef>
                <a:spcPts val="600"/>
              </a:spcBef>
              <a:spcAft>
                <a:spcPts val="600"/>
              </a:spcAft>
              <a:buFont typeface="Symbol" panose="05050102010706020507" pitchFamily="18" charset="2"/>
              <a:buChar char=""/>
            </a:pPr>
            <a:r>
              <a:rPr lang="pt-BR" sz="3000" dirty="0">
                <a:effectLst/>
                <a:latin typeface="Times New Roman" panose="02020603050405020304" pitchFamily="18" charset="0"/>
                <a:ea typeface="Times New Roman" panose="02020603050405020304" pitchFamily="18" charset="0"/>
              </a:rPr>
              <a:t>Chức năng quản lý nhân viên, khách hàng.</a:t>
            </a:r>
            <a:endParaRPr lang="en-US" sz="3000" dirty="0">
              <a:latin typeface="Times New Roman" panose="02020603050405020304" pitchFamily="18" charset="0"/>
              <a:ea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pt-BR" sz="3000" dirty="0">
                <a:latin typeface="Times New Roman" panose="02020603050405020304" pitchFamily="18" charset="0"/>
              </a:rPr>
              <a:t>Thống kê báo cáo: Kho, thu/chi, đơn hàng.</a:t>
            </a:r>
            <a:endParaRPr lang="vi-VN" sz="3000" dirty="0">
              <a:latin typeface="Times New Roman" panose="02020603050405020304" pitchFamily="18" charset="0"/>
            </a:endParaRPr>
          </a:p>
        </p:txBody>
      </p:sp>
      <p:sp>
        <p:nvSpPr>
          <p:cNvPr id="4" name="Title 1">
            <a:extLst>
              <a:ext uri="{FF2B5EF4-FFF2-40B4-BE49-F238E27FC236}">
                <a16:creationId xmlns:a16="http://schemas.microsoft.com/office/drawing/2014/main" id="{8828E575-8836-416D-865E-A13F545A79BC}"/>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120051530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9A5-1D78-4ACB-A534-DEDD6F985518}"/>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CÔNG CỤ VÀ THIẾT BỊ ?</a:t>
            </a:r>
            <a:endParaRPr lang="vi-V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44B3C0-8EBB-4D16-83CC-837663D0A692}"/>
              </a:ext>
            </a:extLst>
          </p:cNvPr>
          <p:cNvSpPr>
            <a:spLocks noGrp="1"/>
          </p:cNvSpPr>
          <p:nvPr>
            <p:ph idx="1"/>
          </p:nvPr>
        </p:nvSpPr>
        <p:spPr>
          <a:xfrm>
            <a:off x="838200" y="1454331"/>
            <a:ext cx="10515600" cy="4722632"/>
          </a:xfrm>
        </p:spPr>
        <p:txBody>
          <a:bodyPr>
            <a:noAutofit/>
          </a:bodyPr>
          <a:lstStyle/>
          <a:p>
            <a:pPr marL="342900" lvl="0" indent="-342900" algn="just">
              <a:spcBef>
                <a:spcPts val="600"/>
              </a:spcBef>
              <a:spcAft>
                <a:spcPts val="600"/>
              </a:spcAft>
              <a:buFont typeface="Times New Roman" panose="02020603050405020304" pitchFamily="18" charset="0"/>
              <a:buChar char="-"/>
            </a:pPr>
            <a:r>
              <a:rPr lang="vi-VN" sz="3000" dirty="0">
                <a:effectLst/>
                <a:latin typeface="Times New Roman" panose="02020603050405020304" pitchFamily="18" charset="0"/>
                <a:ea typeface="Times New Roman" panose="02020603050405020304" pitchFamily="18" charset="0"/>
                <a:cs typeface="Times New Roman" panose="02020603050405020304" pitchFamily="18" charset="0"/>
              </a:rPr>
              <a:t>Đề tài viết bằng </a:t>
            </a:r>
            <a:r>
              <a:rPr lang="vi-VN" sz="3000" dirty="0">
                <a:latin typeface="Times New Roman" panose="02020603050405020304" pitchFamily="18" charset="0"/>
                <a:ea typeface="Times New Roman" panose="02020603050405020304" pitchFamily="18" charset="0"/>
                <a:cs typeface="Times New Roman" panose="02020603050405020304" pitchFamily="18" charset="0"/>
              </a:rPr>
              <a:t>chương trình Visual Studio Code, </a:t>
            </a:r>
            <a:r>
              <a:rPr lang="vi-VN" sz="3000" dirty="0">
                <a:effectLst/>
                <a:latin typeface="Times New Roman" panose="02020603050405020304" pitchFamily="18" charset="0"/>
                <a:ea typeface="Times New Roman" panose="02020603050405020304" pitchFamily="18" charset="0"/>
                <a:cs typeface="Times New Roman" panose="02020603050405020304" pitchFamily="18" charset="0"/>
              </a:rPr>
              <a:t>các ngôn ngữ và thư viện: Javascript, Lumen PHP, React JS, React Native, MySQL.</a:t>
            </a:r>
          </a:p>
          <a:p>
            <a:pPr marL="342900" lvl="0" indent="-342900" algn="just">
              <a:spcBef>
                <a:spcPts val="600"/>
              </a:spcBef>
              <a:spcAft>
                <a:spcPts val="600"/>
              </a:spcAft>
              <a:buFont typeface="Times New Roman" panose="02020603050405020304" pitchFamily="18" charset="0"/>
              <a:buChar char="-"/>
            </a:pPr>
            <a:r>
              <a:rPr lang="vi-VN" sz="3000" dirty="0">
                <a:effectLst/>
                <a:latin typeface="Times New Roman" panose="02020603050405020304" pitchFamily="18" charset="0"/>
                <a:ea typeface="Calibri" panose="020F0502020204030204" pitchFamily="34" charset="0"/>
                <a:cs typeface="Times New Roman" panose="02020603050405020304" pitchFamily="18" charset="0"/>
              </a:rPr>
              <a:t>Không chỉ vậy trong đề tài còn sử dụng thêm NodeJS, Firebase, SocketIO, FPT AI và các thư viện NPM khác.</a:t>
            </a:r>
            <a:endParaRPr lang="vi-VN" sz="3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02C26B2-2A3B-4486-8FA8-CC2B8E59D42A}"/>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pic>
        <p:nvPicPr>
          <p:cNvPr id="1029" name="Picture 5">
            <a:extLst>
              <a:ext uri="{FF2B5EF4-FFF2-40B4-BE49-F238E27FC236}">
                <a16:creationId xmlns:a16="http://schemas.microsoft.com/office/drawing/2014/main" id="{53D2A5AF-F8D9-403F-B275-BC91C9700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547" y="4184241"/>
            <a:ext cx="2914650" cy="14668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C275A6B1-9A3C-4E03-B6E6-7F35E902D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0909" y="4279805"/>
            <a:ext cx="3087188" cy="1157696"/>
          </a:xfrm>
          <a:prstGeom prst="rect">
            <a:avLst/>
          </a:prstGeom>
        </p:spPr>
      </p:pic>
      <p:pic>
        <p:nvPicPr>
          <p:cNvPr id="11" name="Picture 10">
            <a:extLst>
              <a:ext uri="{FF2B5EF4-FFF2-40B4-BE49-F238E27FC236}">
                <a16:creationId xmlns:a16="http://schemas.microsoft.com/office/drawing/2014/main" id="{DDD6400A-888C-4311-BC30-53C508F972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0316" y="4279805"/>
            <a:ext cx="2034061" cy="1157697"/>
          </a:xfrm>
          <a:prstGeom prst="rect">
            <a:avLst/>
          </a:prstGeom>
        </p:spPr>
      </p:pic>
      <p:pic>
        <p:nvPicPr>
          <p:cNvPr id="14" name="Picture 13">
            <a:extLst>
              <a:ext uri="{FF2B5EF4-FFF2-40B4-BE49-F238E27FC236}">
                <a16:creationId xmlns:a16="http://schemas.microsoft.com/office/drawing/2014/main" id="{FA3458F2-D291-4372-B7D4-F43DBBB02B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26596" y="4279805"/>
            <a:ext cx="1881260" cy="1157698"/>
          </a:xfrm>
          <a:prstGeom prst="rect">
            <a:avLst/>
          </a:prstGeom>
        </p:spPr>
      </p:pic>
    </p:spTree>
    <p:extLst>
      <p:ext uri="{BB962C8B-B14F-4D97-AF65-F5344CB8AC3E}">
        <p14:creationId xmlns:p14="http://schemas.microsoft.com/office/powerpoint/2010/main" val="20464009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9A5-1D78-4ACB-A534-DEDD6F985518}"/>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HỆ THỐNG ?</a:t>
            </a:r>
            <a:endParaRPr lang="vi-VN" b="1" dirty="0">
              <a:solidFill>
                <a:srgbClr val="FF0000"/>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02C26B2-2A3B-4486-8FA8-CC2B8E59D42A}"/>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pic>
        <p:nvPicPr>
          <p:cNvPr id="6" name="Picture 5">
            <a:extLst>
              <a:ext uri="{FF2B5EF4-FFF2-40B4-BE49-F238E27FC236}">
                <a16:creationId xmlns:a16="http://schemas.microsoft.com/office/drawing/2014/main" id="{4081CB03-8DB1-4FD6-990F-760E2F354E44}"/>
              </a:ext>
            </a:extLst>
          </p:cNvPr>
          <p:cNvPicPr>
            <a:picLocks noChangeAspect="1"/>
          </p:cNvPicPr>
          <p:nvPr/>
        </p:nvPicPr>
        <p:blipFill rotWithShape="1">
          <a:blip r:embed="rId2"/>
          <a:srcRect l="826"/>
          <a:stretch/>
        </p:blipFill>
        <p:spPr>
          <a:xfrm>
            <a:off x="1733006" y="1436451"/>
            <a:ext cx="7973802" cy="5029902"/>
          </a:xfrm>
          <a:prstGeom prst="rect">
            <a:avLst/>
          </a:prstGeom>
        </p:spPr>
      </p:pic>
    </p:spTree>
    <p:extLst>
      <p:ext uri="{BB962C8B-B14F-4D97-AF65-F5344CB8AC3E}">
        <p14:creationId xmlns:p14="http://schemas.microsoft.com/office/powerpoint/2010/main" val="6665681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19A5-1D78-4ACB-A534-DEDD6F985518}"/>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REACT LÀ GÌ ?</a:t>
            </a:r>
            <a:endParaRPr lang="vi-V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44B3C0-8EBB-4D16-83CC-837663D0A692}"/>
              </a:ext>
            </a:extLst>
          </p:cNvPr>
          <p:cNvSpPr>
            <a:spLocks noGrp="1"/>
          </p:cNvSpPr>
          <p:nvPr>
            <p:ph idx="1"/>
          </p:nvPr>
        </p:nvSpPr>
        <p:spPr>
          <a:xfrm>
            <a:off x="838200" y="1471749"/>
            <a:ext cx="10515600" cy="4705214"/>
          </a:xfrm>
        </p:spPr>
        <p:txBody>
          <a:bodyPr>
            <a:noAutofit/>
          </a:bodyPr>
          <a:lstStyle/>
          <a:p>
            <a:pPr marL="342900" lvl="0" indent="-342900" algn="just">
              <a:spcBef>
                <a:spcPts val="600"/>
              </a:spcBef>
              <a:spcAft>
                <a:spcPts val="600"/>
              </a:spcAft>
              <a:buFont typeface="Times New Roman" panose="02020603050405020304" pitchFamily="18" charset="0"/>
              <a:buChar char="-"/>
            </a:pPr>
            <a:r>
              <a:rPr lang="vi-VN" sz="3000" dirty="0">
                <a:effectLst/>
                <a:latin typeface="+mj-lt"/>
                <a:ea typeface="Times New Roman" panose="02020603050405020304" pitchFamily="18" charset="0"/>
                <a:cs typeface="Times New Roman" panose="02020603050405020304" pitchFamily="18" charset="0"/>
              </a:rPr>
              <a:t>React là một thư viện UI phát triển tại Facebook để hỗ trợ việc xây dựng những thành phần (components) UI có tính tương tác cao, có trạng thái và có thể sử dụng lại được. React được sử dụng tại Facebook trong production, và </a:t>
            </a:r>
            <a:r>
              <a:rPr lang="vi-VN" sz="3000" strike="noStrike" dirty="0">
                <a:effectLst/>
                <a:latin typeface="+mj-lt"/>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www.instagram.com</a:t>
            </a:r>
            <a:r>
              <a:rPr lang="vi-VN" sz="3000" dirty="0">
                <a:effectLst/>
                <a:latin typeface="+mj-lt"/>
                <a:ea typeface="Times New Roman" panose="02020603050405020304" pitchFamily="18" charset="0"/>
                <a:cs typeface="Times New Roman" panose="02020603050405020304" pitchFamily="18" charset="0"/>
              </a:rPr>
              <a:t> được viết hoàn toàn trên React.</a:t>
            </a:r>
          </a:p>
          <a:p>
            <a:pPr marL="342900" lvl="0" indent="-342900" algn="just">
              <a:spcBef>
                <a:spcPts val="600"/>
              </a:spcBef>
              <a:spcAft>
                <a:spcPts val="600"/>
              </a:spcAft>
              <a:buFont typeface="Times New Roman" panose="02020603050405020304" pitchFamily="18" charset="0"/>
              <a:buChar char="-"/>
            </a:pPr>
            <a:r>
              <a:rPr lang="vi-VN" sz="3000" dirty="0">
                <a:latin typeface="+mj-lt"/>
                <a:ea typeface="Times New Roman" panose="02020603050405020304" pitchFamily="18" charset="0"/>
                <a:cs typeface="Times New Roman" panose="02020603050405020304" pitchFamily="18" charset="0"/>
              </a:rPr>
              <a:t>Mục đích để giúp những người lập trình thiết kế nhanh website một cách nhanh chóng</a:t>
            </a:r>
            <a:endParaRPr lang="vi-VN" sz="3000" dirty="0">
              <a:effectLst/>
              <a:latin typeface="+mj-lt"/>
              <a:ea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F3F6C3CC-6D5C-4BF3-8A38-6FAE701138A2}"/>
              </a:ext>
            </a:extLst>
          </p:cNvPr>
          <p:cNvSpPr txBox="1">
            <a:spLocks/>
          </p:cNvSpPr>
          <p:nvPr/>
        </p:nvSpPr>
        <p:spPr>
          <a:xfrm>
            <a:off x="152401" y="6212116"/>
            <a:ext cx="11923486" cy="51443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1800" b="1" i="1" dirty="0" err="1">
                <a:latin typeface="Times New Roman" panose="02020603050405020304" pitchFamily="18" charset="0"/>
                <a:cs typeface="Times New Roman" panose="02020603050405020304" pitchFamily="18" charset="0"/>
              </a:rPr>
              <a:t>Khoá</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luận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tốt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nghiệp</a:t>
            </a:r>
            <a:r>
              <a:rPr lang="en-US" sz="1800" b="1" i="1" dirty="0">
                <a:latin typeface="Times New Roman" panose="02020603050405020304" pitchFamily="18" charset="0"/>
                <a:cs typeface="Times New Roman" panose="02020603050405020304" pitchFamily="18" charset="0"/>
              </a:rPr>
              <a:t> 								TP.HCM, </a:t>
            </a:r>
            <a:r>
              <a:rPr lang="en-US" sz="1800" b="1" i="1" dirty="0" err="1">
                <a:latin typeface="Times New Roman" panose="02020603050405020304" pitchFamily="18" charset="0"/>
                <a:cs typeface="Times New Roman" panose="02020603050405020304" pitchFamily="18" charset="0"/>
              </a:rPr>
              <a:t>tháng</a:t>
            </a:r>
            <a:r>
              <a:rPr lang="en-US" sz="1800" b="1" i="1" dirty="0">
                <a:latin typeface="Times New Roman" panose="02020603050405020304" pitchFamily="18" charset="0"/>
                <a:cs typeface="Times New Roman" panose="02020603050405020304" pitchFamily="18" charset="0"/>
              </a:rPr>
              <a:t> 01 </a:t>
            </a:r>
            <a:r>
              <a:rPr lang="en-US" sz="1800" b="1" i="1" dirty="0" err="1">
                <a:latin typeface="Times New Roman" panose="02020603050405020304" pitchFamily="18" charset="0"/>
                <a:cs typeface="Times New Roman" panose="02020603050405020304" pitchFamily="18" charset="0"/>
              </a:rPr>
              <a:t>năm</a:t>
            </a:r>
            <a:r>
              <a:rPr lang="en-US" sz="1800" b="1" i="1" dirty="0">
                <a:latin typeface="Times New Roman" panose="02020603050405020304" pitchFamily="18" charset="0"/>
                <a:cs typeface="Times New Roman" panose="02020603050405020304" pitchFamily="18" charset="0"/>
              </a:rPr>
              <a:t> 2022</a:t>
            </a:r>
          </a:p>
        </p:txBody>
      </p:sp>
    </p:spTree>
    <p:extLst>
      <p:ext uri="{BB962C8B-B14F-4D97-AF65-F5344CB8AC3E}">
        <p14:creationId xmlns:p14="http://schemas.microsoft.com/office/powerpoint/2010/main" val="3402519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1104</Words>
  <Application>Microsoft Office PowerPoint</Application>
  <PresentationFormat>Widescreen</PresentationFormat>
  <Paragraphs>68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Symbol</vt:lpstr>
      <vt:lpstr>Times New Roman</vt:lpstr>
      <vt:lpstr>Wingdings</vt:lpstr>
      <vt:lpstr>Office Theme</vt:lpstr>
      <vt:lpstr>ĐẠI HỌC CÔNG NGHIỆP THỰC PHẨM TP.HCM HO CHI MINH CITY UNIVERSITY OF FOOD INDUSTRY KHOA CÔNG NGHỆ THÔNG TIN </vt:lpstr>
      <vt:lpstr>ĐẠI HỌC CÔNG NGHIỆP THỰC PHẨM TP.HCM HO CHI MINH CITY UNIVERSITY OF FOOD INDUSTRY KHOA CÔNG NGHỆ THÔNG TIN </vt:lpstr>
      <vt:lpstr>PHẦN MỞ ĐẦU</vt:lpstr>
      <vt:lpstr>CHƯƠNG 1 TỔNG QUAN</vt:lpstr>
      <vt:lpstr>VÌ SAO LỰA CHỌN ĐỀ TÀI ?</vt:lpstr>
      <vt:lpstr>MỤC TIÊU ?</vt:lpstr>
      <vt:lpstr>CÔNG CỤ VÀ THIẾT BỊ ?</vt:lpstr>
      <vt:lpstr>HỆ THỐNG ?</vt:lpstr>
      <vt:lpstr>REACT LÀ GÌ ?</vt:lpstr>
      <vt:lpstr>LUMEN FRAMEWORD LÀ GÌ?</vt:lpstr>
      <vt:lpstr>NODEJS LÀ GÌ ?</vt:lpstr>
      <vt:lpstr>CHƯƠNG 2 PHÂN TÍCH HỆ THỐNG</vt:lpstr>
      <vt:lpstr>CƠ CẤU TỔ CHỨC HỆ THỐNG?</vt:lpstr>
      <vt:lpstr>CƠ CẤU TỔ CHỨC HỆ THỐNG?</vt:lpstr>
      <vt:lpstr>SƠ ĐỒ USECASE NGHIỆP VỤ:</vt:lpstr>
      <vt:lpstr>SƠ ĐỒ USECASE HỆ THỐNG:</vt:lpstr>
      <vt:lpstr>SƠ ĐỒ LỚP MỨC THIẾT KẾ:</vt:lpstr>
      <vt:lpstr>CHƯƠNG 3 DEMO THÀNH PHẨM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ĐẠI HỌC CÔNG NGHIỆP THỰC PHẨM TP.HCM HO CHI MINH CITY UNIVERSITY OF FOOD INDUSTRY KHOA CÔNG NGHỆ THÔNG TIN </dc:title>
  <dc:creator>Trung Lê Quang</dc:creator>
  <cp:lastModifiedBy>Trung Lê Quang</cp:lastModifiedBy>
  <cp:revision>29</cp:revision>
  <dcterms:created xsi:type="dcterms:W3CDTF">2022-01-03T11:22:08Z</dcterms:created>
  <dcterms:modified xsi:type="dcterms:W3CDTF">2022-01-17T15:39:12Z</dcterms:modified>
</cp:coreProperties>
</file>