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9"/>
  </p:notesMasterIdLst>
  <p:sldIdLst>
    <p:sldId id="260" r:id="rId2"/>
    <p:sldId id="261" r:id="rId3"/>
    <p:sldId id="262" r:id="rId4"/>
    <p:sldId id="263" r:id="rId5"/>
    <p:sldId id="256" r:id="rId6"/>
    <p:sldId id="257" r:id="rId7"/>
    <p:sldId id="259" r:id="rId8"/>
    <p:sldId id="264" r:id="rId9"/>
    <p:sldId id="258" r:id="rId10"/>
    <p:sldId id="266" r:id="rId11"/>
    <p:sldId id="267" r:id="rId12"/>
    <p:sldId id="268" r:id="rId13"/>
    <p:sldId id="274" r:id="rId14"/>
    <p:sldId id="270" r:id="rId15"/>
    <p:sldId id="271" r:id="rId16"/>
    <p:sldId id="272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CF3C6-EE73-4E29-87F7-59AFD49DD7BE}" type="datetimeFigureOut">
              <a:rPr lang="en-US" smtClean="0"/>
              <a:pPr/>
              <a:t>6/26/2013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34FF3-B403-480B-9A9C-369D30B88E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248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pPr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pPr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pPr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pPr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pPr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pPr/>
              <a:t>6/26/2013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pPr/>
              <a:t>6/26/2013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pPr/>
              <a:t>6/26/2013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pPr/>
              <a:t>6/26/2013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pPr/>
              <a:t>6/26/2013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pPr/>
              <a:t>6/26/2013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EC04F12-F0A0-49AF-8AB5-6198677F2261}" type="datetimeFigureOut">
              <a:rPr lang="en-US" smtClean="0"/>
              <a:pPr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91259D09-10D0-45F9-92CB-F86E928A3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Presenters : </a:t>
            </a:r>
            <a:r>
              <a:rPr lang="en-US" sz="2400" dirty="0" err="1" smtClean="0"/>
              <a:t>Quang</a:t>
            </a:r>
            <a:r>
              <a:rPr lang="en-US" sz="2400" dirty="0" smtClean="0"/>
              <a:t> Le, </a:t>
            </a:r>
            <a:r>
              <a:rPr lang="en-US" sz="2400" dirty="0" err="1" smtClean="0"/>
              <a:t>Tham</a:t>
            </a:r>
            <a:r>
              <a:rPr lang="en-US" sz="2400" dirty="0" smtClean="0"/>
              <a:t> Vo, </a:t>
            </a:r>
            <a:r>
              <a:rPr lang="en-US" sz="2400" dirty="0" err="1" smtClean="0"/>
              <a:t>Khoa</a:t>
            </a:r>
            <a:r>
              <a:rPr lang="en-US" sz="2400" dirty="0" smtClean="0"/>
              <a:t> Nguyen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rgbClr val="FFFFFF"/>
                </a:solidFill>
              </a:rPr>
              <a:t>EQC – Shoot ‘EM 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848600" cy="4114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New account requirement:</a:t>
            </a:r>
          </a:p>
          <a:p>
            <a:pPr lvl="1"/>
            <a:r>
              <a:rPr lang="en-US" sz="2400" dirty="0" err="1" smtClean="0"/>
              <a:t>UserName</a:t>
            </a:r>
            <a:r>
              <a:rPr lang="en-US" sz="2400" dirty="0" smtClean="0"/>
              <a:t> should contain lowercase and upper case alphabet, numeric characters</a:t>
            </a:r>
          </a:p>
          <a:p>
            <a:pPr lvl="1"/>
            <a:r>
              <a:rPr lang="en-US" sz="2400" dirty="0" err="1" smtClean="0"/>
              <a:t>UserName</a:t>
            </a:r>
            <a:r>
              <a:rPr lang="en-US" sz="2400" dirty="0" smtClean="0"/>
              <a:t> should have minimum length of 8 and maximum length of 20</a:t>
            </a:r>
          </a:p>
          <a:p>
            <a:pPr lvl="1"/>
            <a:r>
              <a:rPr lang="en-US" sz="2400" dirty="0" smtClean="0"/>
              <a:t>Password </a:t>
            </a:r>
            <a:r>
              <a:rPr lang="en-US" sz="2400" dirty="0" smtClean="0"/>
              <a:t>should have minimum length of 8 and maximum length of </a:t>
            </a:r>
            <a:r>
              <a:rPr lang="en-US" sz="2400" dirty="0" smtClean="0"/>
              <a:t>20</a:t>
            </a:r>
          </a:p>
          <a:p>
            <a:pPr lvl="1"/>
            <a:r>
              <a:rPr lang="en-US" sz="2400" dirty="0" smtClean="0"/>
              <a:t>Password should not contain “SPACE”</a:t>
            </a:r>
          </a:p>
        </p:txBody>
      </p:sp>
    </p:spTree>
    <p:extLst>
      <p:ext uri="{BB962C8B-B14F-4D97-AF65-F5344CB8AC3E}">
        <p14:creationId xmlns:p14="http://schemas.microsoft.com/office/powerpoint/2010/main" xmlns="" val="2183450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rgbClr val="FFFFFF"/>
                </a:solidFill>
              </a:rPr>
              <a:t>EQC – Shoot ‘EM 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848600" cy="41148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UserName</a:t>
            </a:r>
            <a:r>
              <a:rPr lang="en-US" sz="2400" dirty="0" smtClean="0"/>
              <a:t> classes:</a:t>
            </a:r>
          </a:p>
          <a:p>
            <a:pPr lvl="1"/>
            <a:r>
              <a:rPr lang="en-US" sz="2400" dirty="0" smtClean="0"/>
              <a:t>Valid</a:t>
            </a:r>
          </a:p>
          <a:p>
            <a:pPr lvl="1"/>
            <a:r>
              <a:rPr lang="en-US" sz="2400" dirty="0" smtClean="0"/>
              <a:t>Less than 8 characters</a:t>
            </a:r>
          </a:p>
          <a:p>
            <a:pPr lvl="1"/>
            <a:r>
              <a:rPr lang="en-US" sz="2400" dirty="0" smtClean="0"/>
              <a:t>More than 20 characters</a:t>
            </a:r>
          </a:p>
          <a:p>
            <a:pPr lvl="1"/>
            <a:r>
              <a:rPr lang="en-US" sz="2400" dirty="0" smtClean="0"/>
              <a:t>Contains special characters</a:t>
            </a:r>
          </a:p>
          <a:p>
            <a:pPr lvl="1"/>
            <a:r>
              <a:rPr lang="en-US" sz="2400" dirty="0" smtClean="0"/>
              <a:t>Empty</a:t>
            </a:r>
          </a:p>
          <a:p>
            <a:pPr lvl="1"/>
            <a:r>
              <a:rPr lang="en-US" sz="2400" dirty="0" smtClean="0"/>
              <a:t>Null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183450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rgbClr val="FFFFFF"/>
                </a:solidFill>
              </a:rPr>
              <a:t>EQC – Shoot ‘EM 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848600" cy="4114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Password classes:</a:t>
            </a:r>
          </a:p>
          <a:p>
            <a:pPr lvl="1"/>
            <a:r>
              <a:rPr lang="en-US" sz="2400" dirty="0" smtClean="0"/>
              <a:t>Valid</a:t>
            </a:r>
          </a:p>
          <a:p>
            <a:pPr lvl="1"/>
            <a:r>
              <a:rPr lang="en-US" sz="2400" dirty="0" smtClean="0"/>
              <a:t>Less than 8 characters</a:t>
            </a:r>
          </a:p>
          <a:p>
            <a:pPr lvl="1"/>
            <a:r>
              <a:rPr lang="en-US" sz="2400" dirty="0" smtClean="0"/>
              <a:t>More than 20 characters</a:t>
            </a:r>
          </a:p>
          <a:p>
            <a:pPr lvl="1"/>
            <a:r>
              <a:rPr lang="en-US" sz="2400" dirty="0" smtClean="0"/>
              <a:t>Contains “SPACE”</a:t>
            </a:r>
          </a:p>
          <a:p>
            <a:pPr lvl="1"/>
            <a:r>
              <a:rPr lang="en-US" sz="2400" dirty="0" smtClean="0"/>
              <a:t>Empty</a:t>
            </a:r>
          </a:p>
          <a:p>
            <a:pPr lvl="1"/>
            <a:r>
              <a:rPr lang="en-US" sz="2400" dirty="0" smtClean="0"/>
              <a:t>Null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183450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rgbClr val="FFFFFF"/>
                </a:solidFill>
              </a:rPr>
              <a:t>EQC – Shoot ‘EM 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848600" cy="4114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And More ….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183450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3048000"/>
            <a:ext cx="7924800" cy="503238"/>
          </a:xfrm>
        </p:spPr>
        <p:txBody>
          <a:bodyPr/>
          <a:lstStyle/>
          <a:p>
            <a:pPr algn="ctr"/>
            <a:r>
              <a:rPr lang="en-US" dirty="0" smtClean="0"/>
              <a:t>Tools and practices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rgbClr val="FFFFFF"/>
                </a:solidFill>
              </a:rPr>
              <a:t>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848600" cy="41148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Nunit</a:t>
            </a:r>
            <a:endParaRPr lang="en-US" sz="2400" dirty="0" smtClean="0"/>
          </a:p>
          <a:p>
            <a:r>
              <a:rPr lang="en-US" sz="2400" dirty="0" smtClean="0"/>
              <a:t>MS </a:t>
            </a:r>
            <a:r>
              <a:rPr lang="en-US" sz="2400" dirty="0" err="1" smtClean="0"/>
              <a:t>UnitTest</a:t>
            </a:r>
            <a:r>
              <a:rPr lang="en-US" sz="2400" dirty="0" smtClean="0"/>
              <a:t> Framework</a:t>
            </a:r>
          </a:p>
          <a:p>
            <a:r>
              <a:rPr lang="en-US" sz="2400" dirty="0" err="1" smtClean="0"/>
              <a:t>Moq</a:t>
            </a:r>
            <a:r>
              <a:rPr lang="en-US" sz="2400" dirty="0" smtClean="0"/>
              <a:t>, Rhino Mock</a:t>
            </a:r>
          </a:p>
          <a:p>
            <a:r>
              <a:rPr lang="en-US" sz="2400" dirty="0" smtClean="0"/>
              <a:t>Profiler</a:t>
            </a:r>
          </a:p>
        </p:txBody>
      </p:sp>
    </p:spTree>
    <p:extLst>
      <p:ext uri="{BB962C8B-B14F-4D97-AF65-F5344CB8AC3E}">
        <p14:creationId xmlns:p14="http://schemas.microsoft.com/office/powerpoint/2010/main" xmlns="" val="2183450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rgbClr val="FFFFFF"/>
                </a:solidFill>
              </a:rPr>
              <a:t>Practices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848600" cy="4114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Use Mock/Fake</a:t>
            </a:r>
          </a:p>
          <a:p>
            <a:r>
              <a:rPr lang="en-US" sz="2400" dirty="0" smtClean="0"/>
              <a:t>Data-Driven Testing (Data Pool Testing)</a:t>
            </a:r>
          </a:p>
          <a:p>
            <a:r>
              <a:rPr lang="en-US" sz="2400" dirty="0" smtClean="0"/>
              <a:t>Don’t ignore special cases</a:t>
            </a:r>
          </a:p>
          <a:p>
            <a:r>
              <a:rPr lang="en-US" sz="2400" dirty="0" smtClean="0"/>
              <a:t>A </a:t>
            </a:r>
            <a:r>
              <a:rPr lang="en-US" sz="2400" dirty="0" err="1" smtClean="0"/>
              <a:t>testcase</a:t>
            </a:r>
            <a:r>
              <a:rPr lang="en-US" sz="2400" dirty="0" smtClean="0"/>
              <a:t> can depend on other programs but should not depend on other </a:t>
            </a:r>
            <a:r>
              <a:rPr lang="en-US" sz="2400" dirty="0" err="1" smtClean="0"/>
              <a:t>testcases</a:t>
            </a:r>
            <a:endParaRPr lang="en-US" sz="2400" dirty="0" smtClean="0"/>
          </a:p>
          <a:p>
            <a:r>
              <a:rPr lang="en-US" sz="2400" dirty="0" smtClean="0"/>
              <a:t>Large </a:t>
            </a:r>
            <a:r>
              <a:rPr lang="en-US" sz="2400" dirty="0" err="1" smtClean="0"/>
              <a:t>Testcase</a:t>
            </a:r>
            <a:r>
              <a:rPr lang="en-US" sz="2400" dirty="0" smtClean="0"/>
              <a:t> for Valid inputs and Small </a:t>
            </a:r>
            <a:r>
              <a:rPr lang="en-US" sz="2400" dirty="0" err="1" smtClean="0"/>
              <a:t>Testcases</a:t>
            </a:r>
            <a:r>
              <a:rPr lang="en-US" sz="2400" dirty="0" smtClean="0"/>
              <a:t> for invalid inputs</a:t>
            </a:r>
          </a:p>
          <a:p>
            <a:r>
              <a:rPr lang="en-US" sz="2400" dirty="0" smtClean="0"/>
              <a:t>Use White-Box methods to explore all the path</a:t>
            </a:r>
          </a:p>
          <a:p>
            <a:r>
              <a:rPr lang="en-US" sz="2400" dirty="0" smtClean="0"/>
              <a:t>Expect Exceptions instead of Assert Exception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183450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Introduction</a:t>
            </a:r>
          </a:p>
          <a:p>
            <a:r>
              <a:rPr lang="en-US" sz="2800" dirty="0" smtClean="0"/>
              <a:t>“Shoot ‘</a:t>
            </a:r>
            <a:r>
              <a:rPr lang="en-US" sz="2800" dirty="0" err="1" smtClean="0"/>
              <a:t>em</a:t>
            </a:r>
            <a:r>
              <a:rPr lang="en-US" sz="2800" dirty="0" smtClean="0"/>
              <a:t> up” application</a:t>
            </a:r>
          </a:p>
          <a:p>
            <a:r>
              <a:rPr lang="en-US" sz="2800" dirty="0" smtClean="0"/>
              <a:t>Boundary Testing</a:t>
            </a:r>
          </a:p>
          <a:p>
            <a:r>
              <a:rPr lang="en-US" sz="2800" dirty="0" err="1" smtClean="0"/>
              <a:t>Equipvalent</a:t>
            </a:r>
            <a:r>
              <a:rPr lang="en-US" sz="2800" dirty="0" smtClean="0"/>
              <a:t> Class Partitioning</a:t>
            </a:r>
          </a:p>
          <a:p>
            <a:r>
              <a:rPr lang="en-US" sz="2800" dirty="0" smtClean="0"/>
              <a:t>Tools &amp; Practices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3048000"/>
            <a:ext cx="7924800" cy="503238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3048000"/>
            <a:ext cx="7924800" cy="503238"/>
          </a:xfrm>
        </p:spPr>
        <p:txBody>
          <a:bodyPr/>
          <a:lstStyle/>
          <a:p>
            <a:pPr algn="ctr"/>
            <a:r>
              <a:rPr lang="en-US" dirty="0" smtClean="0"/>
              <a:t>Boundary Test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001000" cy="1295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Focus on the boundaries of the input space to identify test cases</a:t>
            </a:r>
            <a:endParaRPr lang="en-US" sz="2400" dirty="0"/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24400" y="3124200"/>
            <a:ext cx="3810000" cy="2258346"/>
          </a:xfrm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BOUNDARY TEST</a:t>
            </a:r>
            <a:endParaRPr lang="en-US" sz="5400" dirty="0"/>
          </a:p>
        </p:txBody>
      </p:sp>
      <p:sp>
        <p:nvSpPr>
          <p:cNvPr id="23" name="Content Placeholder 19"/>
          <p:cNvSpPr txBox="1">
            <a:spLocks/>
          </p:cNvSpPr>
          <p:nvPr/>
        </p:nvSpPr>
        <p:spPr>
          <a:xfrm>
            <a:off x="727881" y="3200400"/>
            <a:ext cx="3691719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What is the rationale for using this technology?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14401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How to apply</a:t>
            </a:r>
          </a:p>
          <a:p>
            <a:r>
              <a:rPr lang="en-US" sz="2400" dirty="0" smtClean="0"/>
              <a:t>Test at the boundaries</a:t>
            </a:r>
          </a:p>
          <a:p>
            <a:r>
              <a:rPr lang="en-US" sz="2400" dirty="0" smtClean="0"/>
              <a:t>Test boundary’s adjacent values</a:t>
            </a:r>
          </a:p>
          <a:p>
            <a:r>
              <a:rPr lang="en-US" sz="2400" dirty="0" smtClean="0"/>
              <a:t>Test nominal value for each partition</a:t>
            </a:r>
          </a:p>
          <a:p>
            <a:r>
              <a:rPr lang="en-US" sz="2400" dirty="0" smtClean="0"/>
              <a:t>Test for single fault assumption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814705" y="1600200"/>
            <a:ext cx="3733800" cy="4114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Problems</a:t>
            </a:r>
            <a:endParaRPr lang="en-US" dirty="0" smtClean="0"/>
          </a:p>
          <a:p>
            <a:r>
              <a:rPr lang="en-US" dirty="0" smtClean="0"/>
              <a:t>Apply discount for customers base on the their point then calculate the order total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FFFFFF"/>
                </a:solidFill>
              </a:rPr>
              <a:t>BOUNDARY TEST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43182" y="3143061"/>
            <a:ext cx="2708400" cy="1505139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562600" y="4876800"/>
            <a:ext cx="0" cy="3048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72200" y="4885899"/>
            <a:ext cx="0" cy="3048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1800" y="4885899"/>
            <a:ext cx="0" cy="3048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843828" y="4876800"/>
            <a:ext cx="0" cy="3048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10200" y="5179031"/>
            <a:ext cx="348018" cy="371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19800" y="5181600"/>
            <a:ext cx="47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74725" y="5181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31523" y="5194954"/>
            <a:ext cx="62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495800" y="5029200"/>
            <a:ext cx="4343400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375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Test cases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FFFFFF"/>
                </a:solidFill>
              </a:rPr>
              <a:t>BOUNDARY TEST</a:t>
            </a:r>
            <a:endParaRPr lang="en-US" dirty="0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95500" y="2121590"/>
            <a:ext cx="4953000" cy="4584010"/>
          </a:xfrm>
        </p:spPr>
      </p:pic>
    </p:spTree>
    <p:extLst>
      <p:ext uri="{BB962C8B-B14F-4D97-AF65-F5344CB8AC3E}">
        <p14:creationId xmlns:p14="http://schemas.microsoft.com/office/powerpoint/2010/main" xmlns="" val="92955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3048000"/>
            <a:ext cx="7924800" cy="503238"/>
          </a:xfrm>
        </p:spPr>
        <p:txBody>
          <a:bodyPr/>
          <a:lstStyle/>
          <a:p>
            <a:pPr algn="ctr"/>
            <a:r>
              <a:rPr lang="en-US" dirty="0" smtClean="0"/>
              <a:t>Equivalence class</a:t>
            </a:r>
            <a:br>
              <a:rPr lang="en-US" dirty="0" smtClean="0"/>
            </a:br>
            <a:r>
              <a:rPr lang="en-US" dirty="0" smtClean="0"/>
              <a:t>(EQC)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848600" cy="4114800"/>
          </a:xfrm>
        </p:spPr>
        <p:txBody>
          <a:bodyPr/>
          <a:lstStyle/>
          <a:p>
            <a:r>
              <a:rPr lang="en-US" dirty="0" smtClean="0"/>
              <a:t>Classifying</a:t>
            </a:r>
            <a:r>
              <a:rPr lang="en-US" dirty="0" smtClean="0"/>
              <a:t> Inputs and Outputs into classes whereas values in the same class produce same behaviors.</a:t>
            </a:r>
          </a:p>
          <a:p>
            <a:r>
              <a:rPr lang="en-US" dirty="0" smtClean="0"/>
              <a:t>Choosing Test cases by picking only 1 value for a value domain in which all values performs the same behavior to test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rgbClr val="FFFFFF"/>
                </a:solidFill>
              </a:rPr>
              <a:t>EQC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895600"/>
            <a:ext cx="5867400" cy="3528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83450863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2203</TotalTime>
  <Words>319</Words>
  <Application>Microsoft Office PowerPoint</Application>
  <PresentationFormat>On-screen Show (4:3)</PresentationFormat>
  <Paragraphs>70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Horizon</vt:lpstr>
      <vt:lpstr>Unit testing</vt:lpstr>
      <vt:lpstr>Agenda</vt:lpstr>
      <vt:lpstr>introduction</vt:lpstr>
      <vt:lpstr>Boundary Test</vt:lpstr>
      <vt:lpstr>BOUNDARY TEST</vt:lpstr>
      <vt:lpstr>BOUNDARY TEST</vt:lpstr>
      <vt:lpstr>BOUNDARY TEST</vt:lpstr>
      <vt:lpstr>Equivalence class (EQC)</vt:lpstr>
      <vt:lpstr>EQC</vt:lpstr>
      <vt:lpstr>EQC – Shoot ‘EM UP</vt:lpstr>
      <vt:lpstr>EQC – Shoot ‘EM UP</vt:lpstr>
      <vt:lpstr>EQC – Shoot ‘EM UP</vt:lpstr>
      <vt:lpstr>EQC – Shoot ‘EM UP</vt:lpstr>
      <vt:lpstr>Tools and practices</vt:lpstr>
      <vt:lpstr>Tools</vt:lpstr>
      <vt:lpstr>Practices</vt:lpstr>
      <vt:lpstr>Thank you</vt:lpstr>
    </vt:vector>
  </TitlesOfParts>
  <Company>Twinkle Stars Corp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Sunny Vo</dc:creator>
  <cp:lastModifiedBy>Khoa Nguyen</cp:lastModifiedBy>
  <cp:revision>142</cp:revision>
  <dcterms:created xsi:type="dcterms:W3CDTF">2013-06-14T04:48:32Z</dcterms:created>
  <dcterms:modified xsi:type="dcterms:W3CDTF">2013-06-26T08:23:46Z</dcterms:modified>
</cp:coreProperties>
</file>