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8" d="100"/>
          <a:sy n="98" d="100"/>
        </p:scale>
        <p:origin x="11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C6767-74E2-4551-90C0-0C1D4C586B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770173-5E67-42E3-83B3-5E5038C8C9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1F5D08-09FA-445D-BA22-1DA225B658E1}"/>
              </a:ext>
            </a:extLst>
          </p:cNvPr>
          <p:cNvSpPr>
            <a:spLocks noGrp="1"/>
          </p:cNvSpPr>
          <p:nvPr>
            <p:ph type="dt" sz="half" idx="10"/>
          </p:nvPr>
        </p:nvSpPr>
        <p:spPr/>
        <p:txBody>
          <a:bodyPr/>
          <a:lstStyle/>
          <a:p>
            <a:fld id="{4EAA9414-C7AE-43A3-8A8A-9D470F492612}" type="datetimeFigureOut">
              <a:rPr lang="en-US" smtClean="0"/>
              <a:t>12/17/2019</a:t>
            </a:fld>
            <a:endParaRPr lang="en-US"/>
          </a:p>
        </p:txBody>
      </p:sp>
      <p:sp>
        <p:nvSpPr>
          <p:cNvPr id="5" name="Footer Placeholder 4">
            <a:extLst>
              <a:ext uri="{FF2B5EF4-FFF2-40B4-BE49-F238E27FC236}">
                <a16:creationId xmlns:a16="http://schemas.microsoft.com/office/drawing/2014/main" id="{1B4C7B7E-5857-4BD0-9A48-BDD4DFB3F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CEDE9-BA8F-4F94-A2A8-A815B5EB391C}"/>
              </a:ext>
            </a:extLst>
          </p:cNvPr>
          <p:cNvSpPr>
            <a:spLocks noGrp="1"/>
          </p:cNvSpPr>
          <p:nvPr>
            <p:ph type="sldNum" sz="quarter" idx="12"/>
          </p:nvPr>
        </p:nvSpPr>
        <p:spPr/>
        <p:txBody>
          <a:bodyPr/>
          <a:lstStyle/>
          <a:p>
            <a:fld id="{4BF0E99B-2847-4009-B29A-8EA686439268}" type="slidenum">
              <a:rPr lang="en-US" smtClean="0"/>
              <a:t>‹#›</a:t>
            </a:fld>
            <a:endParaRPr lang="en-US"/>
          </a:p>
        </p:txBody>
      </p:sp>
    </p:spTree>
    <p:extLst>
      <p:ext uri="{BB962C8B-B14F-4D97-AF65-F5344CB8AC3E}">
        <p14:creationId xmlns:p14="http://schemas.microsoft.com/office/powerpoint/2010/main" val="3844577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C058F-2647-47F2-8CA8-1C1234B543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98EFA2-5593-44F0-A356-51D919FEB4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0C6BB-C50D-4BB8-BC69-65E4C4685C94}"/>
              </a:ext>
            </a:extLst>
          </p:cNvPr>
          <p:cNvSpPr>
            <a:spLocks noGrp="1"/>
          </p:cNvSpPr>
          <p:nvPr>
            <p:ph type="dt" sz="half" idx="10"/>
          </p:nvPr>
        </p:nvSpPr>
        <p:spPr/>
        <p:txBody>
          <a:bodyPr/>
          <a:lstStyle/>
          <a:p>
            <a:fld id="{4EAA9414-C7AE-43A3-8A8A-9D470F492612}" type="datetimeFigureOut">
              <a:rPr lang="en-US" smtClean="0"/>
              <a:t>12/17/2019</a:t>
            </a:fld>
            <a:endParaRPr lang="en-US"/>
          </a:p>
        </p:txBody>
      </p:sp>
      <p:sp>
        <p:nvSpPr>
          <p:cNvPr id="5" name="Footer Placeholder 4">
            <a:extLst>
              <a:ext uri="{FF2B5EF4-FFF2-40B4-BE49-F238E27FC236}">
                <a16:creationId xmlns:a16="http://schemas.microsoft.com/office/drawing/2014/main" id="{92978290-AD73-4E57-9D53-FECE90FA53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512BB-A6CD-4BE1-BB2C-471DE596A83F}"/>
              </a:ext>
            </a:extLst>
          </p:cNvPr>
          <p:cNvSpPr>
            <a:spLocks noGrp="1"/>
          </p:cNvSpPr>
          <p:nvPr>
            <p:ph type="sldNum" sz="quarter" idx="12"/>
          </p:nvPr>
        </p:nvSpPr>
        <p:spPr/>
        <p:txBody>
          <a:bodyPr/>
          <a:lstStyle/>
          <a:p>
            <a:fld id="{4BF0E99B-2847-4009-B29A-8EA686439268}" type="slidenum">
              <a:rPr lang="en-US" smtClean="0"/>
              <a:t>‹#›</a:t>
            </a:fld>
            <a:endParaRPr lang="en-US"/>
          </a:p>
        </p:txBody>
      </p:sp>
    </p:spTree>
    <p:extLst>
      <p:ext uri="{BB962C8B-B14F-4D97-AF65-F5344CB8AC3E}">
        <p14:creationId xmlns:p14="http://schemas.microsoft.com/office/powerpoint/2010/main" val="15652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94F7A4-8A90-4A99-B24F-93E2962905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75337E-C512-4AE1-AD1A-D264F025B9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BBE2B6-8E71-4B19-8397-309BC97DF5AE}"/>
              </a:ext>
            </a:extLst>
          </p:cNvPr>
          <p:cNvSpPr>
            <a:spLocks noGrp="1"/>
          </p:cNvSpPr>
          <p:nvPr>
            <p:ph type="dt" sz="half" idx="10"/>
          </p:nvPr>
        </p:nvSpPr>
        <p:spPr/>
        <p:txBody>
          <a:bodyPr/>
          <a:lstStyle/>
          <a:p>
            <a:fld id="{4EAA9414-C7AE-43A3-8A8A-9D470F492612}" type="datetimeFigureOut">
              <a:rPr lang="en-US" smtClean="0"/>
              <a:t>12/17/2019</a:t>
            </a:fld>
            <a:endParaRPr lang="en-US"/>
          </a:p>
        </p:txBody>
      </p:sp>
      <p:sp>
        <p:nvSpPr>
          <p:cNvPr id="5" name="Footer Placeholder 4">
            <a:extLst>
              <a:ext uri="{FF2B5EF4-FFF2-40B4-BE49-F238E27FC236}">
                <a16:creationId xmlns:a16="http://schemas.microsoft.com/office/drawing/2014/main" id="{F87648D6-BC56-4F20-A8A9-3E85A3341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1AA9A-98DC-4C49-B182-DE648E50F596}"/>
              </a:ext>
            </a:extLst>
          </p:cNvPr>
          <p:cNvSpPr>
            <a:spLocks noGrp="1"/>
          </p:cNvSpPr>
          <p:nvPr>
            <p:ph type="sldNum" sz="quarter" idx="12"/>
          </p:nvPr>
        </p:nvSpPr>
        <p:spPr/>
        <p:txBody>
          <a:bodyPr/>
          <a:lstStyle/>
          <a:p>
            <a:fld id="{4BF0E99B-2847-4009-B29A-8EA686439268}" type="slidenum">
              <a:rPr lang="en-US" smtClean="0"/>
              <a:t>‹#›</a:t>
            </a:fld>
            <a:endParaRPr lang="en-US"/>
          </a:p>
        </p:txBody>
      </p:sp>
    </p:spTree>
    <p:extLst>
      <p:ext uri="{BB962C8B-B14F-4D97-AF65-F5344CB8AC3E}">
        <p14:creationId xmlns:p14="http://schemas.microsoft.com/office/powerpoint/2010/main" val="731056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F16E6-4434-48CE-A832-EDC0020F8B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EF0455-93A6-4C18-A42B-2B7C918E47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7A7CA4-87C1-48A9-9E5E-D78A4B009ED4}"/>
              </a:ext>
            </a:extLst>
          </p:cNvPr>
          <p:cNvSpPr>
            <a:spLocks noGrp="1"/>
          </p:cNvSpPr>
          <p:nvPr>
            <p:ph type="dt" sz="half" idx="10"/>
          </p:nvPr>
        </p:nvSpPr>
        <p:spPr/>
        <p:txBody>
          <a:bodyPr/>
          <a:lstStyle/>
          <a:p>
            <a:fld id="{4EAA9414-C7AE-43A3-8A8A-9D470F492612}" type="datetimeFigureOut">
              <a:rPr lang="en-US" smtClean="0"/>
              <a:t>12/17/2019</a:t>
            </a:fld>
            <a:endParaRPr lang="en-US"/>
          </a:p>
        </p:txBody>
      </p:sp>
      <p:sp>
        <p:nvSpPr>
          <p:cNvPr id="5" name="Footer Placeholder 4">
            <a:extLst>
              <a:ext uri="{FF2B5EF4-FFF2-40B4-BE49-F238E27FC236}">
                <a16:creationId xmlns:a16="http://schemas.microsoft.com/office/drawing/2014/main" id="{0FFB11DE-F62B-4336-8AD6-213CEBFA8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118B5-4565-49D0-8DBA-CE6AE39B7D11}"/>
              </a:ext>
            </a:extLst>
          </p:cNvPr>
          <p:cNvSpPr>
            <a:spLocks noGrp="1"/>
          </p:cNvSpPr>
          <p:nvPr>
            <p:ph type="sldNum" sz="quarter" idx="12"/>
          </p:nvPr>
        </p:nvSpPr>
        <p:spPr/>
        <p:txBody>
          <a:bodyPr/>
          <a:lstStyle/>
          <a:p>
            <a:fld id="{4BF0E99B-2847-4009-B29A-8EA686439268}" type="slidenum">
              <a:rPr lang="en-US" smtClean="0"/>
              <a:t>‹#›</a:t>
            </a:fld>
            <a:endParaRPr lang="en-US"/>
          </a:p>
        </p:txBody>
      </p:sp>
    </p:spTree>
    <p:extLst>
      <p:ext uri="{BB962C8B-B14F-4D97-AF65-F5344CB8AC3E}">
        <p14:creationId xmlns:p14="http://schemas.microsoft.com/office/powerpoint/2010/main" val="2397680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56931-9225-42D7-B563-D509E0E87B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CF39B0-F1E7-4807-A53B-0D093DA603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A7A04E-DD34-48FB-9E12-C27D0EAED414}"/>
              </a:ext>
            </a:extLst>
          </p:cNvPr>
          <p:cNvSpPr>
            <a:spLocks noGrp="1"/>
          </p:cNvSpPr>
          <p:nvPr>
            <p:ph type="dt" sz="half" idx="10"/>
          </p:nvPr>
        </p:nvSpPr>
        <p:spPr/>
        <p:txBody>
          <a:bodyPr/>
          <a:lstStyle/>
          <a:p>
            <a:fld id="{4EAA9414-C7AE-43A3-8A8A-9D470F492612}" type="datetimeFigureOut">
              <a:rPr lang="en-US" smtClean="0"/>
              <a:t>12/17/2019</a:t>
            </a:fld>
            <a:endParaRPr lang="en-US"/>
          </a:p>
        </p:txBody>
      </p:sp>
      <p:sp>
        <p:nvSpPr>
          <p:cNvPr id="5" name="Footer Placeholder 4">
            <a:extLst>
              <a:ext uri="{FF2B5EF4-FFF2-40B4-BE49-F238E27FC236}">
                <a16:creationId xmlns:a16="http://schemas.microsoft.com/office/drawing/2014/main" id="{3CC6EA2B-8D52-4C61-9603-A687A7CE0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CFD6A-3D3F-42CB-BE29-7D65027E120D}"/>
              </a:ext>
            </a:extLst>
          </p:cNvPr>
          <p:cNvSpPr>
            <a:spLocks noGrp="1"/>
          </p:cNvSpPr>
          <p:nvPr>
            <p:ph type="sldNum" sz="quarter" idx="12"/>
          </p:nvPr>
        </p:nvSpPr>
        <p:spPr/>
        <p:txBody>
          <a:bodyPr/>
          <a:lstStyle/>
          <a:p>
            <a:fld id="{4BF0E99B-2847-4009-B29A-8EA686439268}" type="slidenum">
              <a:rPr lang="en-US" smtClean="0"/>
              <a:t>‹#›</a:t>
            </a:fld>
            <a:endParaRPr lang="en-US"/>
          </a:p>
        </p:txBody>
      </p:sp>
    </p:spTree>
    <p:extLst>
      <p:ext uri="{BB962C8B-B14F-4D97-AF65-F5344CB8AC3E}">
        <p14:creationId xmlns:p14="http://schemas.microsoft.com/office/powerpoint/2010/main" val="93941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4084A-1296-4E3D-BBFA-8F55D92382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652A1-2E9F-4208-92BC-479FAC31F6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1995DC-EE9B-4C9F-9FDC-4246BE32C4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BD00F6-3E41-40DE-AA10-B652B9D26996}"/>
              </a:ext>
            </a:extLst>
          </p:cNvPr>
          <p:cNvSpPr>
            <a:spLocks noGrp="1"/>
          </p:cNvSpPr>
          <p:nvPr>
            <p:ph type="dt" sz="half" idx="10"/>
          </p:nvPr>
        </p:nvSpPr>
        <p:spPr/>
        <p:txBody>
          <a:bodyPr/>
          <a:lstStyle/>
          <a:p>
            <a:fld id="{4EAA9414-C7AE-43A3-8A8A-9D470F492612}" type="datetimeFigureOut">
              <a:rPr lang="en-US" smtClean="0"/>
              <a:t>12/17/2019</a:t>
            </a:fld>
            <a:endParaRPr lang="en-US"/>
          </a:p>
        </p:txBody>
      </p:sp>
      <p:sp>
        <p:nvSpPr>
          <p:cNvPr id="6" name="Footer Placeholder 5">
            <a:extLst>
              <a:ext uri="{FF2B5EF4-FFF2-40B4-BE49-F238E27FC236}">
                <a16:creationId xmlns:a16="http://schemas.microsoft.com/office/drawing/2014/main" id="{E4C5083E-5D23-4064-BB24-2592BE5F5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DEA68E-F341-4526-B5D3-033D569641BC}"/>
              </a:ext>
            </a:extLst>
          </p:cNvPr>
          <p:cNvSpPr>
            <a:spLocks noGrp="1"/>
          </p:cNvSpPr>
          <p:nvPr>
            <p:ph type="sldNum" sz="quarter" idx="12"/>
          </p:nvPr>
        </p:nvSpPr>
        <p:spPr/>
        <p:txBody>
          <a:bodyPr/>
          <a:lstStyle/>
          <a:p>
            <a:fld id="{4BF0E99B-2847-4009-B29A-8EA686439268}" type="slidenum">
              <a:rPr lang="en-US" smtClean="0"/>
              <a:t>‹#›</a:t>
            </a:fld>
            <a:endParaRPr lang="en-US"/>
          </a:p>
        </p:txBody>
      </p:sp>
    </p:spTree>
    <p:extLst>
      <p:ext uri="{BB962C8B-B14F-4D97-AF65-F5344CB8AC3E}">
        <p14:creationId xmlns:p14="http://schemas.microsoft.com/office/powerpoint/2010/main" val="102820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858F-6703-4A6B-A6BB-CBEB98FCC4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F00D79-5FC6-428A-A29A-9A7E5EA0E7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FCAEA3-B874-4F86-916F-80DB271961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0CD20F-9D82-4399-A71E-9BFABA352C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18C66B-D30B-4835-B8E1-C96F0611A4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4C2773-FEE2-4392-82CC-6AC77902EDA4}"/>
              </a:ext>
            </a:extLst>
          </p:cNvPr>
          <p:cNvSpPr>
            <a:spLocks noGrp="1"/>
          </p:cNvSpPr>
          <p:nvPr>
            <p:ph type="dt" sz="half" idx="10"/>
          </p:nvPr>
        </p:nvSpPr>
        <p:spPr/>
        <p:txBody>
          <a:bodyPr/>
          <a:lstStyle/>
          <a:p>
            <a:fld id="{4EAA9414-C7AE-43A3-8A8A-9D470F492612}" type="datetimeFigureOut">
              <a:rPr lang="en-US" smtClean="0"/>
              <a:t>12/17/2019</a:t>
            </a:fld>
            <a:endParaRPr lang="en-US"/>
          </a:p>
        </p:txBody>
      </p:sp>
      <p:sp>
        <p:nvSpPr>
          <p:cNvPr id="8" name="Footer Placeholder 7">
            <a:extLst>
              <a:ext uri="{FF2B5EF4-FFF2-40B4-BE49-F238E27FC236}">
                <a16:creationId xmlns:a16="http://schemas.microsoft.com/office/drawing/2014/main" id="{F0D35070-0344-432F-9C63-2FAEAB1EBC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F07BE2-802D-4BE5-A60A-DBACB20120FD}"/>
              </a:ext>
            </a:extLst>
          </p:cNvPr>
          <p:cNvSpPr>
            <a:spLocks noGrp="1"/>
          </p:cNvSpPr>
          <p:nvPr>
            <p:ph type="sldNum" sz="quarter" idx="12"/>
          </p:nvPr>
        </p:nvSpPr>
        <p:spPr/>
        <p:txBody>
          <a:bodyPr/>
          <a:lstStyle/>
          <a:p>
            <a:fld id="{4BF0E99B-2847-4009-B29A-8EA686439268}" type="slidenum">
              <a:rPr lang="en-US" smtClean="0"/>
              <a:t>‹#›</a:t>
            </a:fld>
            <a:endParaRPr lang="en-US"/>
          </a:p>
        </p:txBody>
      </p:sp>
    </p:spTree>
    <p:extLst>
      <p:ext uri="{BB962C8B-B14F-4D97-AF65-F5344CB8AC3E}">
        <p14:creationId xmlns:p14="http://schemas.microsoft.com/office/powerpoint/2010/main" val="333984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E165-66AC-4A05-B483-5FE928F2E2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35B6A6-0A2B-4342-8BA9-97EA0BC76E91}"/>
              </a:ext>
            </a:extLst>
          </p:cNvPr>
          <p:cNvSpPr>
            <a:spLocks noGrp="1"/>
          </p:cNvSpPr>
          <p:nvPr>
            <p:ph type="dt" sz="half" idx="10"/>
          </p:nvPr>
        </p:nvSpPr>
        <p:spPr/>
        <p:txBody>
          <a:bodyPr/>
          <a:lstStyle/>
          <a:p>
            <a:fld id="{4EAA9414-C7AE-43A3-8A8A-9D470F492612}" type="datetimeFigureOut">
              <a:rPr lang="en-US" smtClean="0"/>
              <a:t>12/17/2019</a:t>
            </a:fld>
            <a:endParaRPr lang="en-US"/>
          </a:p>
        </p:txBody>
      </p:sp>
      <p:sp>
        <p:nvSpPr>
          <p:cNvPr id="4" name="Footer Placeholder 3">
            <a:extLst>
              <a:ext uri="{FF2B5EF4-FFF2-40B4-BE49-F238E27FC236}">
                <a16:creationId xmlns:a16="http://schemas.microsoft.com/office/drawing/2014/main" id="{F9AFB4D5-4465-4D75-82BC-C943CE2EC7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852C16-21E5-4F84-9F6C-54B31B8987A0}"/>
              </a:ext>
            </a:extLst>
          </p:cNvPr>
          <p:cNvSpPr>
            <a:spLocks noGrp="1"/>
          </p:cNvSpPr>
          <p:nvPr>
            <p:ph type="sldNum" sz="quarter" idx="12"/>
          </p:nvPr>
        </p:nvSpPr>
        <p:spPr/>
        <p:txBody>
          <a:bodyPr/>
          <a:lstStyle/>
          <a:p>
            <a:fld id="{4BF0E99B-2847-4009-B29A-8EA686439268}" type="slidenum">
              <a:rPr lang="en-US" smtClean="0"/>
              <a:t>‹#›</a:t>
            </a:fld>
            <a:endParaRPr lang="en-US"/>
          </a:p>
        </p:txBody>
      </p:sp>
    </p:spTree>
    <p:extLst>
      <p:ext uri="{BB962C8B-B14F-4D97-AF65-F5344CB8AC3E}">
        <p14:creationId xmlns:p14="http://schemas.microsoft.com/office/powerpoint/2010/main" val="156831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3BA8C0-0D1B-4BC4-9AEB-3AD58BA43B0A}"/>
              </a:ext>
            </a:extLst>
          </p:cNvPr>
          <p:cNvSpPr>
            <a:spLocks noGrp="1"/>
          </p:cNvSpPr>
          <p:nvPr>
            <p:ph type="dt" sz="half" idx="10"/>
          </p:nvPr>
        </p:nvSpPr>
        <p:spPr/>
        <p:txBody>
          <a:bodyPr/>
          <a:lstStyle/>
          <a:p>
            <a:fld id="{4EAA9414-C7AE-43A3-8A8A-9D470F492612}" type="datetimeFigureOut">
              <a:rPr lang="en-US" smtClean="0"/>
              <a:t>12/17/2019</a:t>
            </a:fld>
            <a:endParaRPr lang="en-US"/>
          </a:p>
        </p:txBody>
      </p:sp>
      <p:sp>
        <p:nvSpPr>
          <p:cNvPr id="3" name="Footer Placeholder 2">
            <a:extLst>
              <a:ext uri="{FF2B5EF4-FFF2-40B4-BE49-F238E27FC236}">
                <a16:creationId xmlns:a16="http://schemas.microsoft.com/office/drawing/2014/main" id="{8A2C073C-6CE0-4BEA-AD26-EF1EBBDE28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F5874D-0D2E-482E-B7EF-DA59BEC6A44F}"/>
              </a:ext>
            </a:extLst>
          </p:cNvPr>
          <p:cNvSpPr>
            <a:spLocks noGrp="1"/>
          </p:cNvSpPr>
          <p:nvPr>
            <p:ph type="sldNum" sz="quarter" idx="12"/>
          </p:nvPr>
        </p:nvSpPr>
        <p:spPr/>
        <p:txBody>
          <a:bodyPr/>
          <a:lstStyle/>
          <a:p>
            <a:fld id="{4BF0E99B-2847-4009-B29A-8EA686439268}" type="slidenum">
              <a:rPr lang="en-US" smtClean="0"/>
              <a:t>‹#›</a:t>
            </a:fld>
            <a:endParaRPr lang="en-US"/>
          </a:p>
        </p:txBody>
      </p:sp>
    </p:spTree>
    <p:extLst>
      <p:ext uri="{BB962C8B-B14F-4D97-AF65-F5344CB8AC3E}">
        <p14:creationId xmlns:p14="http://schemas.microsoft.com/office/powerpoint/2010/main" val="277917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B774-B37D-4C87-8549-A4028EB07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AE503F-D4EC-4D4B-8544-2A9AFFD002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5036CB-7779-4D12-8862-792D8CC0D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F3D310-27CA-4ADB-9CC0-DDB5284E53FE}"/>
              </a:ext>
            </a:extLst>
          </p:cNvPr>
          <p:cNvSpPr>
            <a:spLocks noGrp="1"/>
          </p:cNvSpPr>
          <p:nvPr>
            <p:ph type="dt" sz="half" idx="10"/>
          </p:nvPr>
        </p:nvSpPr>
        <p:spPr/>
        <p:txBody>
          <a:bodyPr/>
          <a:lstStyle/>
          <a:p>
            <a:fld id="{4EAA9414-C7AE-43A3-8A8A-9D470F492612}" type="datetimeFigureOut">
              <a:rPr lang="en-US" smtClean="0"/>
              <a:t>12/17/2019</a:t>
            </a:fld>
            <a:endParaRPr lang="en-US"/>
          </a:p>
        </p:txBody>
      </p:sp>
      <p:sp>
        <p:nvSpPr>
          <p:cNvPr id="6" name="Footer Placeholder 5">
            <a:extLst>
              <a:ext uri="{FF2B5EF4-FFF2-40B4-BE49-F238E27FC236}">
                <a16:creationId xmlns:a16="http://schemas.microsoft.com/office/drawing/2014/main" id="{DFF116C4-9FD9-4F7A-A791-D5A2A34C84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18F340-0E36-4846-BAF8-8CE3734E9073}"/>
              </a:ext>
            </a:extLst>
          </p:cNvPr>
          <p:cNvSpPr>
            <a:spLocks noGrp="1"/>
          </p:cNvSpPr>
          <p:nvPr>
            <p:ph type="sldNum" sz="quarter" idx="12"/>
          </p:nvPr>
        </p:nvSpPr>
        <p:spPr/>
        <p:txBody>
          <a:bodyPr/>
          <a:lstStyle/>
          <a:p>
            <a:fld id="{4BF0E99B-2847-4009-B29A-8EA686439268}" type="slidenum">
              <a:rPr lang="en-US" smtClean="0"/>
              <a:t>‹#›</a:t>
            </a:fld>
            <a:endParaRPr lang="en-US"/>
          </a:p>
        </p:txBody>
      </p:sp>
    </p:spTree>
    <p:extLst>
      <p:ext uri="{BB962C8B-B14F-4D97-AF65-F5344CB8AC3E}">
        <p14:creationId xmlns:p14="http://schemas.microsoft.com/office/powerpoint/2010/main" val="776166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66C9-AFF2-4B89-8461-0E74D763FF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116BBD-EDFD-4E92-B349-C9B5AD2F36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E0DB46-D5A8-45B9-B743-0B2E2ACAE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9FC845-D47F-44C2-A466-FB8C714E98A1}"/>
              </a:ext>
            </a:extLst>
          </p:cNvPr>
          <p:cNvSpPr>
            <a:spLocks noGrp="1"/>
          </p:cNvSpPr>
          <p:nvPr>
            <p:ph type="dt" sz="half" idx="10"/>
          </p:nvPr>
        </p:nvSpPr>
        <p:spPr/>
        <p:txBody>
          <a:bodyPr/>
          <a:lstStyle/>
          <a:p>
            <a:fld id="{4EAA9414-C7AE-43A3-8A8A-9D470F492612}" type="datetimeFigureOut">
              <a:rPr lang="en-US" smtClean="0"/>
              <a:t>12/17/2019</a:t>
            </a:fld>
            <a:endParaRPr lang="en-US"/>
          </a:p>
        </p:txBody>
      </p:sp>
      <p:sp>
        <p:nvSpPr>
          <p:cNvPr id="6" name="Footer Placeholder 5">
            <a:extLst>
              <a:ext uri="{FF2B5EF4-FFF2-40B4-BE49-F238E27FC236}">
                <a16:creationId xmlns:a16="http://schemas.microsoft.com/office/drawing/2014/main" id="{2B39D510-0E29-4957-B618-8122928B7C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3FCDC0-8E84-4C99-A0DF-78DD85F61F94}"/>
              </a:ext>
            </a:extLst>
          </p:cNvPr>
          <p:cNvSpPr>
            <a:spLocks noGrp="1"/>
          </p:cNvSpPr>
          <p:nvPr>
            <p:ph type="sldNum" sz="quarter" idx="12"/>
          </p:nvPr>
        </p:nvSpPr>
        <p:spPr/>
        <p:txBody>
          <a:bodyPr/>
          <a:lstStyle/>
          <a:p>
            <a:fld id="{4BF0E99B-2847-4009-B29A-8EA686439268}" type="slidenum">
              <a:rPr lang="en-US" smtClean="0"/>
              <a:t>‹#›</a:t>
            </a:fld>
            <a:endParaRPr lang="en-US"/>
          </a:p>
        </p:txBody>
      </p:sp>
    </p:spTree>
    <p:extLst>
      <p:ext uri="{BB962C8B-B14F-4D97-AF65-F5344CB8AC3E}">
        <p14:creationId xmlns:p14="http://schemas.microsoft.com/office/powerpoint/2010/main" val="89217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9AD27C-F9D7-4111-964F-2228F2CCCC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528176-554C-44AB-A97A-5673214121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BC3CF-962C-40FB-9863-246259A5BD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A9414-C7AE-43A3-8A8A-9D470F492612}" type="datetimeFigureOut">
              <a:rPr lang="en-US" smtClean="0"/>
              <a:t>12/17/2019</a:t>
            </a:fld>
            <a:endParaRPr lang="en-US"/>
          </a:p>
        </p:txBody>
      </p:sp>
      <p:sp>
        <p:nvSpPr>
          <p:cNvPr id="5" name="Footer Placeholder 4">
            <a:extLst>
              <a:ext uri="{FF2B5EF4-FFF2-40B4-BE49-F238E27FC236}">
                <a16:creationId xmlns:a16="http://schemas.microsoft.com/office/drawing/2014/main" id="{E8AD5CF2-83E1-4335-8DD8-1A22913936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85FDF0-1F05-4A01-904A-11DCD1175E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0E99B-2847-4009-B29A-8EA686439268}" type="slidenum">
              <a:rPr lang="en-US" smtClean="0"/>
              <a:t>‹#›</a:t>
            </a:fld>
            <a:endParaRPr lang="en-US"/>
          </a:p>
        </p:txBody>
      </p:sp>
    </p:spTree>
    <p:extLst>
      <p:ext uri="{BB962C8B-B14F-4D97-AF65-F5344CB8AC3E}">
        <p14:creationId xmlns:p14="http://schemas.microsoft.com/office/powerpoint/2010/main" val="3644202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1EC71A-1CC6-4FCA-951B-8B06FD6621B9}"/>
              </a:ext>
            </a:extLst>
          </p:cNvPr>
          <p:cNvPicPr>
            <a:picLocks noChangeAspect="1"/>
          </p:cNvPicPr>
          <p:nvPr/>
        </p:nvPicPr>
        <p:blipFill>
          <a:blip r:embed="rId2"/>
          <a:stretch>
            <a:fillRect/>
          </a:stretch>
        </p:blipFill>
        <p:spPr>
          <a:xfrm>
            <a:off x="4333401" y="830355"/>
            <a:ext cx="7552074" cy="5197290"/>
          </a:xfrm>
          <a:prstGeom prst="rect">
            <a:avLst/>
          </a:prstGeom>
          <a:ln>
            <a:solidFill>
              <a:schemeClr val="accent1"/>
            </a:solidFill>
          </a:ln>
          <a:effectLst>
            <a:softEdge rad="0"/>
          </a:effectLst>
        </p:spPr>
      </p:pic>
      <p:sp>
        <p:nvSpPr>
          <p:cNvPr id="5" name="TextBox 4">
            <a:extLst>
              <a:ext uri="{FF2B5EF4-FFF2-40B4-BE49-F238E27FC236}">
                <a16:creationId xmlns:a16="http://schemas.microsoft.com/office/drawing/2014/main" id="{05BFC8C0-E4F1-489E-BABE-074C7179D2D2}"/>
              </a:ext>
            </a:extLst>
          </p:cNvPr>
          <p:cNvSpPr txBox="1"/>
          <p:nvPr/>
        </p:nvSpPr>
        <p:spPr>
          <a:xfrm>
            <a:off x="492367" y="1313601"/>
            <a:ext cx="3008923" cy="1569660"/>
          </a:xfrm>
          <a:prstGeom prst="rect">
            <a:avLst/>
          </a:prstGeom>
          <a:noFill/>
        </p:spPr>
        <p:txBody>
          <a:bodyPr wrap="square" rtlCol="0">
            <a:spAutoFit/>
          </a:bodyPr>
          <a:lstStyle/>
          <a:p>
            <a:pPr algn="ctr"/>
            <a:r>
              <a:rPr lang="en-US" sz="4800" baseline="-25000"/>
              <a:t>Phần mềm quản lý cửa hàng trà sữa </a:t>
            </a:r>
          </a:p>
        </p:txBody>
      </p:sp>
      <p:sp>
        <p:nvSpPr>
          <p:cNvPr id="6" name="TextBox 5">
            <a:extLst>
              <a:ext uri="{FF2B5EF4-FFF2-40B4-BE49-F238E27FC236}">
                <a16:creationId xmlns:a16="http://schemas.microsoft.com/office/drawing/2014/main" id="{51D90FEF-9D58-433B-9893-5C9753A691DD}"/>
              </a:ext>
            </a:extLst>
          </p:cNvPr>
          <p:cNvSpPr txBox="1"/>
          <p:nvPr/>
        </p:nvSpPr>
        <p:spPr>
          <a:xfrm>
            <a:off x="820615" y="4204676"/>
            <a:ext cx="3008923" cy="1477328"/>
          </a:xfrm>
          <a:prstGeom prst="rect">
            <a:avLst/>
          </a:prstGeom>
          <a:noFill/>
        </p:spPr>
        <p:txBody>
          <a:bodyPr wrap="square" rtlCol="0">
            <a:spAutoFit/>
          </a:bodyPr>
          <a:lstStyle/>
          <a:p>
            <a:r>
              <a:rPr lang="en-US"/>
              <a:t>Thông tin nhóm </a:t>
            </a:r>
          </a:p>
          <a:p>
            <a:pPr marL="285750" indent="-285750">
              <a:buFont typeface="Wingdings" panose="05000000000000000000" pitchFamily="2" charset="2"/>
              <a:buChar char="§"/>
            </a:pPr>
            <a:r>
              <a:rPr lang="en-US"/>
              <a:t>Đặng Thành Quyên</a:t>
            </a:r>
          </a:p>
          <a:p>
            <a:pPr marL="285750" indent="-285750">
              <a:buFont typeface="Wingdings" panose="05000000000000000000" pitchFamily="2" charset="2"/>
              <a:buChar char="§"/>
            </a:pPr>
            <a:r>
              <a:rPr lang="en-US"/>
              <a:t>Nguyễn Hồng Khoa</a:t>
            </a:r>
          </a:p>
          <a:p>
            <a:pPr marL="285750" indent="-285750">
              <a:buFont typeface="Wingdings" panose="05000000000000000000" pitchFamily="2" charset="2"/>
              <a:buChar char="§"/>
            </a:pPr>
            <a:r>
              <a:rPr lang="en-US"/>
              <a:t>Lê Quốc Thắng</a:t>
            </a:r>
          </a:p>
          <a:p>
            <a:pPr marL="285750" indent="-285750">
              <a:buFont typeface="Wingdings" panose="05000000000000000000" pitchFamily="2" charset="2"/>
              <a:buChar char="§"/>
            </a:pPr>
            <a:r>
              <a:rPr lang="en-US"/>
              <a:t>Phạm Phúc Khải</a:t>
            </a:r>
          </a:p>
        </p:txBody>
      </p:sp>
    </p:spTree>
    <p:extLst>
      <p:ext uri="{BB962C8B-B14F-4D97-AF65-F5344CB8AC3E}">
        <p14:creationId xmlns:p14="http://schemas.microsoft.com/office/powerpoint/2010/main" val="2672252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03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23E2B27-5B31-47AF-9DB0-ED69E1316627}"/>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solidFill>
                  <a:srgbClr val="FFFFFF"/>
                </a:solidFill>
                <a:latin typeface="+mj-lt"/>
                <a:ea typeface="+mj-ea"/>
                <a:cs typeface="+mj-cs"/>
              </a:rPr>
              <a:t>Phân rã use-case: </a:t>
            </a:r>
            <a:r>
              <a:rPr lang="en-US" sz="2600" b="1" kern="1200">
                <a:solidFill>
                  <a:srgbClr val="FFFFFF"/>
                </a:solidFill>
                <a:latin typeface="+mj-lt"/>
                <a:ea typeface="+mj-ea"/>
                <a:cs typeface="+mj-cs"/>
              </a:rPr>
              <a:t>Quản lý cửa hàng</a:t>
            </a:r>
            <a:endParaRPr lang="en-US" sz="2600" kern="1200">
              <a:solidFill>
                <a:srgbClr val="FFFFFF"/>
              </a:solidFill>
              <a:latin typeface="+mj-lt"/>
              <a:ea typeface="+mj-ea"/>
              <a:cs typeface="+mj-cs"/>
            </a:endParaRPr>
          </a:p>
        </p:txBody>
      </p:sp>
      <p:pic>
        <p:nvPicPr>
          <p:cNvPr id="7" name="Picture 6" descr="A close up of a map&#10;&#10;Description automatically generated">
            <a:extLst>
              <a:ext uri="{FF2B5EF4-FFF2-40B4-BE49-F238E27FC236}">
                <a16:creationId xmlns:a16="http://schemas.microsoft.com/office/drawing/2014/main" id="{D5C03517-0C29-4DFB-B3FE-A08DB9792A6D}"/>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038600" y="1872858"/>
            <a:ext cx="7188199" cy="3108895"/>
          </a:xfrm>
          <a:prstGeom prst="rect">
            <a:avLst/>
          </a:prstGeom>
          <a:noFill/>
        </p:spPr>
      </p:pic>
    </p:spTree>
    <p:extLst>
      <p:ext uri="{BB962C8B-B14F-4D97-AF65-F5344CB8AC3E}">
        <p14:creationId xmlns:p14="http://schemas.microsoft.com/office/powerpoint/2010/main" val="273941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13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EF0775-2122-4AE4-84EB-009D4C450E2B}"/>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solidFill>
                  <a:srgbClr val="FFFFFF"/>
                </a:solidFill>
                <a:latin typeface="+mj-lt"/>
                <a:ea typeface="+mj-ea"/>
                <a:cs typeface="+mj-cs"/>
              </a:rPr>
              <a:t>Phân rã Use-case: </a:t>
            </a:r>
            <a:r>
              <a:rPr lang="en-US" sz="2600" b="1" kern="1200">
                <a:solidFill>
                  <a:srgbClr val="FFFFFF"/>
                </a:solidFill>
                <a:latin typeface="+mj-lt"/>
                <a:ea typeface="+mj-ea"/>
                <a:cs typeface="+mj-cs"/>
              </a:rPr>
              <a:t>Lập phiếu báo cáo</a:t>
            </a:r>
            <a:endParaRPr lang="en-US" sz="2600" kern="1200">
              <a:solidFill>
                <a:srgbClr val="FFFFFF"/>
              </a:solidFill>
              <a:latin typeface="+mj-lt"/>
              <a:ea typeface="+mj-ea"/>
              <a:cs typeface="+mj-cs"/>
            </a:endParaRPr>
          </a:p>
        </p:txBody>
      </p:sp>
      <p:pic>
        <p:nvPicPr>
          <p:cNvPr id="5" name="Picture 4" descr="A close up of a map&#10;&#10;Description automatically generated">
            <a:extLst>
              <a:ext uri="{FF2B5EF4-FFF2-40B4-BE49-F238E27FC236}">
                <a16:creationId xmlns:a16="http://schemas.microsoft.com/office/drawing/2014/main" id="{63532724-FFB5-4C93-9524-00DCF59D75A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038600" y="1073171"/>
            <a:ext cx="7188199" cy="4708269"/>
          </a:xfrm>
          <a:prstGeom prst="rect">
            <a:avLst/>
          </a:prstGeom>
          <a:noFill/>
        </p:spPr>
      </p:pic>
    </p:spTree>
    <p:extLst>
      <p:ext uri="{BB962C8B-B14F-4D97-AF65-F5344CB8AC3E}">
        <p14:creationId xmlns:p14="http://schemas.microsoft.com/office/powerpoint/2010/main" val="1484942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CECC11-E0BD-4A23-B227-3DCAE64C10B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Sơ đồ lớp  </a:t>
            </a:r>
          </a:p>
        </p:txBody>
      </p:sp>
      <p:pic>
        <p:nvPicPr>
          <p:cNvPr id="4" name="Picture 3" descr="A screenshot of a social media post&#10;&#10;Description automatically generated">
            <a:extLst>
              <a:ext uri="{FF2B5EF4-FFF2-40B4-BE49-F238E27FC236}">
                <a16:creationId xmlns:a16="http://schemas.microsoft.com/office/drawing/2014/main" id="{A5152115-2BD1-4E3D-834E-A92960C7E8A4}"/>
              </a:ext>
            </a:extLst>
          </p:cNvPr>
          <p:cNvPicPr/>
          <p:nvPr/>
        </p:nvPicPr>
        <p:blipFill>
          <a:blip r:embed="rId2"/>
          <a:stretch>
            <a:fillRect/>
          </a:stretch>
        </p:blipFill>
        <p:spPr>
          <a:xfrm>
            <a:off x="4032514" y="883138"/>
            <a:ext cx="7206009" cy="4612469"/>
          </a:xfrm>
          <a:prstGeom prst="rect">
            <a:avLst/>
          </a:prstGeom>
        </p:spPr>
      </p:pic>
    </p:spTree>
    <p:extLst>
      <p:ext uri="{BB962C8B-B14F-4D97-AF65-F5344CB8AC3E}">
        <p14:creationId xmlns:p14="http://schemas.microsoft.com/office/powerpoint/2010/main" val="19643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31D22B-3C03-4CD8-BD3E-147CB7D7C67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Sơ đồ logic dữ liệu </a:t>
            </a:r>
          </a:p>
        </p:txBody>
      </p:sp>
      <p:pic>
        <p:nvPicPr>
          <p:cNvPr id="4" name="Picture 3" descr="A screenshot of a social media post&#10;&#10;Description automatically generated">
            <a:extLst>
              <a:ext uri="{FF2B5EF4-FFF2-40B4-BE49-F238E27FC236}">
                <a16:creationId xmlns:a16="http://schemas.microsoft.com/office/drawing/2014/main" id="{02A9F157-1FCB-48D2-807C-B4AEC25B6D27}"/>
              </a:ext>
            </a:extLst>
          </p:cNvPr>
          <p:cNvPicPr/>
          <p:nvPr/>
        </p:nvPicPr>
        <p:blipFill>
          <a:blip r:embed="rId2"/>
          <a:stretch>
            <a:fillRect/>
          </a:stretch>
        </p:blipFill>
        <p:spPr>
          <a:xfrm>
            <a:off x="1723664" y="1675227"/>
            <a:ext cx="8744672" cy="4394199"/>
          </a:xfrm>
          <a:prstGeom prst="rect">
            <a:avLst/>
          </a:prstGeom>
        </p:spPr>
      </p:pic>
    </p:spTree>
    <p:extLst>
      <p:ext uri="{BB962C8B-B14F-4D97-AF65-F5344CB8AC3E}">
        <p14:creationId xmlns:p14="http://schemas.microsoft.com/office/powerpoint/2010/main" val="3749778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83987-155D-493C-AC53-AADA4D968E0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Sơ đồ ERD </a:t>
            </a:r>
          </a:p>
        </p:txBody>
      </p:sp>
      <p:pic>
        <p:nvPicPr>
          <p:cNvPr id="4" name="Picture 3" descr="A screenshot of a social media post&#10;&#10;Description automatically generated">
            <a:extLst>
              <a:ext uri="{FF2B5EF4-FFF2-40B4-BE49-F238E27FC236}">
                <a16:creationId xmlns:a16="http://schemas.microsoft.com/office/drawing/2014/main" id="{6C0A5526-0AFF-4724-A2AC-66C7EE28F1F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766645" y="1636150"/>
            <a:ext cx="6935576" cy="4842804"/>
          </a:xfrm>
          <a:prstGeom prst="rect">
            <a:avLst/>
          </a:prstGeom>
          <a:noFill/>
        </p:spPr>
      </p:pic>
    </p:spTree>
    <p:extLst>
      <p:ext uri="{BB962C8B-B14F-4D97-AF65-F5344CB8AC3E}">
        <p14:creationId xmlns:p14="http://schemas.microsoft.com/office/powerpoint/2010/main" val="1541722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D760C-18D9-4715-8345-AEEECD592FF1}"/>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Giao diên – sơ đồ màn hình </a:t>
            </a:r>
          </a:p>
        </p:txBody>
      </p:sp>
      <p:pic>
        <p:nvPicPr>
          <p:cNvPr id="5" name="Picture 4" descr="A screenshot of a cell phone&#10;&#10;Description automatically generated">
            <a:extLst>
              <a:ext uri="{FF2B5EF4-FFF2-40B4-BE49-F238E27FC236}">
                <a16:creationId xmlns:a16="http://schemas.microsoft.com/office/drawing/2014/main" id="{B397DB7E-5416-403A-8486-697040BB6051}"/>
              </a:ext>
            </a:extLst>
          </p:cNvPr>
          <p:cNvPicPr>
            <a:picLocks noChangeAspect="1"/>
          </p:cNvPicPr>
          <p:nvPr/>
        </p:nvPicPr>
        <p:blipFill>
          <a:blip r:embed="rId2"/>
          <a:stretch>
            <a:fillRect/>
          </a:stretch>
        </p:blipFill>
        <p:spPr>
          <a:xfrm>
            <a:off x="4867425" y="375138"/>
            <a:ext cx="6623877" cy="5789050"/>
          </a:xfrm>
          <a:prstGeom prst="rect">
            <a:avLst/>
          </a:prstGeom>
        </p:spPr>
      </p:pic>
    </p:spTree>
    <p:extLst>
      <p:ext uri="{BB962C8B-B14F-4D97-AF65-F5344CB8AC3E}">
        <p14:creationId xmlns:p14="http://schemas.microsoft.com/office/powerpoint/2010/main" val="3187938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7C89A-4293-4B83-95D6-DBE931E36E63}"/>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Màn hình đăng nhập </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72D30F4-30BF-4E72-B31F-FF3D70DF2DCC}"/>
              </a:ext>
            </a:extLst>
          </p:cNvPr>
          <p:cNvPicPr/>
          <p:nvPr/>
        </p:nvPicPr>
        <p:blipFill>
          <a:blip r:embed="rId2"/>
          <a:stretch>
            <a:fillRect/>
          </a:stretch>
        </p:blipFill>
        <p:spPr>
          <a:xfrm>
            <a:off x="5153822" y="1180190"/>
            <a:ext cx="6553545" cy="4505562"/>
          </a:xfrm>
          <a:prstGeom prst="rect">
            <a:avLst/>
          </a:prstGeom>
        </p:spPr>
      </p:pic>
    </p:spTree>
    <p:extLst>
      <p:ext uri="{BB962C8B-B14F-4D97-AF65-F5344CB8AC3E}">
        <p14:creationId xmlns:p14="http://schemas.microsoft.com/office/powerpoint/2010/main" val="1698649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7CED7D1-CA18-4FA3-B994-6B36D520C313}"/>
              </a:ext>
            </a:extLst>
          </p:cNvPr>
          <p:cNvSpPr txBox="1"/>
          <p:nvPr/>
        </p:nvSpPr>
        <p:spPr>
          <a:xfrm>
            <a:off x="674237" y="914400"/>
            <a:ext cx="3657600" cy="288757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a:solidFill>
                  <a:srgbClr val="FFFFFF"/>
                </a:solidFill>
                <a:latin typeface="+mj-lt"/>
                <a:ea typeface="+mj-ea"/>
                <a:cs typeface="+mj-cs"/>
              </a:rPr>
              <a:t>Màn hình Homepage </a:t>
            </a:r>
          </a:p>
        </p:txBody>
      </p:sp>
      <p:cxnSp>
        <p:nvCxnSpPr>
          <p:cNvPr id="10" name="Straight Connector 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cell phone&#10;&#10;Description automatically generated">
            <a:extLst>
              <a:ext uri="{FF2B5EF4-FFF2-40B4-BE49-F238E27FC236}">
                <a16:creationId xmlns:a16="http://schemas.microsoft.com/office/drawing/2014/main" id="{88783BEF-5CEB-4C0F-ADA0-C1C2434CEC4A}"/>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153822" y="1278494"/>
            <a:ext cx="6553545" cy="4308953"/>
          </a:xfrm>
          <a:prstGeom prst="rect">
            <a:avLst/>
          </a:prstGeom>
          <a:noFill/>
        </p:spPr>
      </p:pic>
    </p:spTree>
    <p:extLst>
      <p:ext uri="{BB962C8B-B14F-4D97-AF65-F5344CB8AC3E}">
        <p14:creationId xmlns:p14="http://schemas.microsoft.com/office/powerpoint/2010/main" val="2046046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72EB4F-54C5-4E0C-90B7-2BC8C8D4A101}"/>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Màn hình đặt món </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social media post&#10;&#10;Description automatically generated">
            <a:extLst>
              <a:ext uri="{FF2B5EF4-FFF2-40B4-BE49-F238E27FC236}">
                <a16:creationId xmlns:a16="http://schemas.microsoft.com/office/drawing/2014/main" id="{D4EB3BE8-115C-4531-9A3C-B0A1A53628BC}"/>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153822" y="1393181"/>
            <a:ext cx="6553545" cy="4079579"/>
          </a:xfrm>
          <a:prstGeom prst="rect">
            <a:avLst/>
          </a:prstGeom>
          <a:noFill/>
        </p:spPr>
      </p:pic>
    </p:spTree>
    <p:extLst>
      <p:ext uri="{BB962C8B-B14F-4D97-AF65-F5344CB8AC3E}">
        <p14:creationId xmlns:p14="http://schemas.microsoft.com/office/powerpoint/2010/main" val="1416149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8FAAFB-CFEF-40DB-9CB8-16D51C8FEC7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Danh sách &amp; chi tiết sản phẩm</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B47145CA-886C-4F23-9618-E9AB9A391EEA}"/>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153822" y="1409565"/>
            <a:ext cx="6553545" cy="4046811"/>
          </a:xfrm>
          <a:prstGeom prst="rect">
            <a:avLst/>
          </a:prstGeom>
          <a:noFill/>
        </p:spPr>
      </p:pic>
    </p:spTree>
    <p:extLst>
      <p:ext uri="{BB962C8B-B14F-4D97-AF65-F5344CB8AC3E}">
        <p14:creationId xmlns:p14="http://schemas.microsoft.com/office/powerpoint/2010/main" val="2194824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659D1B-C50E-48AE-A23D-0961576044C6}"/>
              </a:ext>
            </a:extLst>
          </p:cNvPr>
          <p:cNvSpPr txBox="1"/>
          <p:nvPr/>
        </p:nvSpPr>
        <p:spPr>
          <a:xfrm>
            <a:off x="1594337" y="201191"/>
            <a:ext cx="9229969" cy="584775"/>
          </a:xfrm>
          <a:prstGeom prst="rect">
            <a:avLst/>
          </a:prstGeom>
          <a:noFill/>
        </p:spPr>
        <p:txBody>
          <a:bodyPr wrap="square" rtlCol="0">
            <a:spAutoFit/>
          </a:bodyPr>
          <a:lstStyle/>
          <a:p>
            <a:r>
              <a:rPr lang="en-US" sz="3200" b="1"/>
              <a:t>Phát biểu bài toán và kết quả khảo sát hiện trạng </a:t>
            </a:r>
          </a:p>
        </p:txBody>
      </p:sp>
      <p:sp>
        <p:nvSpPr>
          <p:cNvPr id="5" name="TextBox 4">
            <a:extLst>
              <a:ext uri="{FF2B5EF4-FFF2-40B4-BE49-F238E27FC236}">
                <a16:creationId xmlns:a16="http://schemas.microsoft.com/office/drawing/2014/main" id="{1DFF53F6-696A-4E98-B8EA-D369DBA235B6}"/>
              </a:ext>
            </a:extLst>
          </p:cNvPr>
          <p:cNvSpPr txBox="1"/>
          <p:nvPr/>
        </p:nvSpPr>
        <p:spPr>
          <a:xfrm>
            <a:off x="484553" y="1282674"/>
            <a:ext cx="5303147" cy="3539430"/>
          </a:xfrm>
          <a:prstGeom prst="rect">
            <a:avLst/>
          </a:prstGeom>
          <a:noFill/>
        </p:spPr>
        <p:txBody>
          <a:bodyPr wrap="square" rtlCol="0">
            <a:spAutoFit/>
          </a:bodyPr>
          <a:lstStyle/>
          <a:p>
            <a:r>
              <a:rPr lang="en-US" sz="3200"/>
              <a:t>C</a:t>
            </a:r>
            <a:r>
              <a:rPr lang="vi-VN" sz="3200"/>
              <a:t>ơ</a:t>
            </a:r>
            <a:r>
              <a:rPr lang="en-US" sz="3200"/>
              <a:t> cấu tổ chức: </a:t>
            </a:r>
          </a:p>
          <a:p>
            <a:pPr marL="285750" lvl="0" indent="-285750">
              <a:buFont typeface="Arial" panose="020B0604020202020204" pitchFamily="34" charset="0"/>
              <a:buChar char="•"/>
            </a:pPr>
            <a:r>
              <a:rPr lang="en-US" sz="3200"/>
              <a:t>Chủ cửa hàng</a:t>
            </a:r>
          </a:p>
          <a:p>
            <a:pPr marL="285750" lvl="0" indent="-285750">
              <a:buFont typeface="Arial" panose="020B0604020202020204" pitchFamily="34" charset="0"/>
              <a:buChar char="•"/>
            </a:pPr>
            <a:r>
              <a:rPr lang="en-US" sz="3200"/>
              <a:t>Nhân viên bán hàng – pha chế</a:t>
            </a:r>
          </a:p>
          <a:p>
            <a:pPr marL="285750" lvl="0" indent="-285750">
              <a:buFont typeface="Arial" panose="020B0604020202020204" pitchFamily="34" charset="0"/>
              <a:buChar char="•"/>
            </a:pPr>
            <a:r>
              <a:rPr lang="en-US" sz="3200"/>
              <a:t>Nhân viên quản lý kho</a:t>
            </a:r>
          </a:p>
          <a:p>
            <a:pPr marL="285750" lvl="0" indent="-285750">
              <a:buFont typeface="Arial" panose="020B0604020202020204" pitchFamily="34" charset="0"/>
              <a:buChar char="•"/>
            </a:pPr>
            <a:r>
              <a:rPr lang="en-US" sz="3200"/>
              <a:t>Nhân viên thu ngân – kế toán</a:t>
            </a:r>
          </a:p>
        </p:txBody>
      </p:sp>
      <p:sp>
        <p:nvSpPr>
          <p:cNvPr id="6" name="TextBox 5">
            <a:extLst>
              <a:ext uri="{FF2B5EF4-FFF2-40B4-BE49-F238E27FC236}">
                <a16:creationId xmlns:a16="http://schemas.microsoft.com/office/drawing/2014/main" id="{C1390C98-6782-4372-8CA8-C230644ED8F0}"/>
              </a:ext>
            </a:extLst>
          </p:cNvPr>
          <p:cNvSpPr txBox="1"/>
          <p:nvPr/>
        </p:nvSpPr>
        <p:spPr>
          <a:xfrm>
            <a:off x="6322646" y="1282674"/>
            <a:ext cx="4345355" cy="2554545"/>
          </a:xfrm>
          <a:prstGeom prst="rect">
            <a:avLst/>
          </a:prstGeom>
          <a:noFill/>
        </p:spPr>
        <p:txBody>
          <a:bodyPr wrap="square" rtlCol="0">
            <a:spAutoFit/>
          </a:bodyPr>
          <a:lstStyle/>
          <a:p>
            <a:r>
              <a:rPr lang="en-US" sz="3200"/>
              <a:t>Các công việc chính: </a:t>
            </a:r>
          </a:p>
          <a:p>
            <a:pPr marL="285750" indent="-285750">
              <a:buFont typeface="Arial" panose="020B0604020202020204" pitchFamily="34" charset="0"/>
              <a:buChar char="•"/>
            </a:pPr>
            <a:r>
              <a:rPr lang="en-US" sz="3200"/>
              <a:t>Bán hàng</a:t>
            </a:r>
          </a:p>
          <a:p>
            <a:pPr marL="285750" indent="-285750">
              <a:buFont typeface="Arial" panose="020B0604020202020204" pitchFamily="34" charset="0"/>
              <a:buChar char="•"/>
            </a:pPr>
            <a:r>
              <a:rPr lang="en-US" sz="3200"/>
              <a:t>Báo cáo doanh thu</a:t>
            </a:r>
          </a:p>
          <a:p>
            <a:pPr marL="285750" indent="-285750">
              <a:buFont typeface="Arial" panose="020B0604020202020204" pitchFamily="34" charset="0"/>
              <a:buChar char="•"/>
            </a:pPr>
            <a:r>
              <a:rPr lang="en-US" sz="3200"/>
              <a:t>Lập phiếu nhập kho </a:t>
            </a:r>
          </a:p>
          <a:p>
            <a:pPr marL="285750" indent="-285750">
              <a:buFont typeface="Arial" panose="020B0604020202020204" pitchFamily="34" charset="0"/>
              <a:buChar char="•"/>
            </a:pPr>
            <a:r>
              <a:rPr lang="en-US" sz="3200"/>
              <a:t>Quản lý cửa hàng </a:t>
            </a:r>
          </a:p>
        </p:txBody>
      </p:sp>
    </p:spTree>
    <p:extLst>
      <p:ext uri="{BB962C8B-B14F-4D97-AF65-F5344CB8AC3E}">
        <p14:creationId xmlns:p14="http://schemas.microsoft.com/office/powerpoint/2010/main" val="536809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399A9-8DA5-4904-A18F-327EE028710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Danh sách và chi tiết khách hàng</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CF26157-AEDB-4C3F-8624-EB75A1925A73}"/>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153822" y="1401372"/>
            <a:ext cx="6553545" cy="4063197"/>
          </a:xfrm>
          <a:prstGeom prst="rect">
            <a:avLst/>
          </a:prstGeom>
          <a:noFill/>
        </p:spPr>
      </p:pic>
    </p:spTree>
    <p:extLst>
      <p:ext uri="{BB962C8B-B14F-4D97-AF65-F5344CB8AC3E}">
        <p14:creationId xmlns:p14="http://schemas.microsoft.com/office/powerpoint/2010/main" val="3014030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E5C20C-5F00-4350-8761-90B39019AFAD}"/>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Danh sách và chi tiết nguyên liệu </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F4B1BF77-0C21-443E-BC43-6D04323E1063}"/>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153822" y="1425949"/>
            <a:ext cx="6553545" cy="4014044"/>
          </a:xfrm>
          <a:prstGeom prst="rect">
            <a:avLst/>
          </a:prstGeom>
          <a:noFill/>
        </p:spPr>
      </p:pic>
    </p:spTree>
    <p:extLst>
      <p:ext uri="{BB962C8B-B14F-4D97-AF65-F5344CB8AC3E}">
        <p14:creationId xmlns:p14="http://schemas.microsoft.com/office/powerpoint/2010/main" val="587214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87E01-FD04-4132-9F6C-E1BFD9DCFB2E}"/>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Danh sách và chi tiết nhà cung cấp </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00116F5C-7E2D-48ED-8AA1-744B7CA38B6F}"/>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153822" y="1417756"/>
            <a:ext cx="6553545" cy="4030430"/>
          </a:xfrm>
          <a:prstGeom prst="rect">
            <a:avLst/>
          </a:prstGeom>
          <a:noFill/>
        </p:spPr>
      </p:pic>
    </p:spTree>
    <p:extLst>
      <p:ext uri="{BB962C8B-B14F-4D97-AF65-F5344CB8AC3E}">
        <p14:creationId xmlns:p14="http://schemas.microsoft.com/office/powerpoint/2010/main" val="4103930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0A9B1B-6B18-4F55-8594-56368CE9DCCD}"/>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Danh sách và chi tiết nhân viên </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D6659696-816C-49D9-A078-BB6591500D55}"/>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153822" y="1442332"/>
            <a:ext cx="6553545" cy="3981277"/>
          </a:xfrm>
          <a:prstGeom prst="rect">
            <a:avLst/>
          </a:prstGeom>
          <a:noFill/>
        </p:spPr>
      </p:pic>
    </p:spTree>
    <p:extLst>
      <p:ext uri="{BB962C8B-B14F-4D97-AF65-F5344CB8AC3E}">
        <p14:creationId xmlns:p14="http://schemas.microsoft.com/office/powerpoint/2010/main" val="113625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8C1A57-2D5C-4F9B-B46E-2FCAD30303FA}"/>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Phiếu nhập hàng </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1C12489C-8A69-48FF-9D9A-CE03DDA43C8D}"/>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153822" y="1417756"/>
            <a:ext cx="6553545" cy="4030430"/>
          </a:xfrm>
          <a:prstGeom prst="rect">
            <a:avLst/>
          </a:prstGeom>
          <a:noFill/>
        </p:spPr>
      </p:pic>
    </p:spTree>
    <p:extLst>
      <p:ext uri="{BB962C8B-B14F-4D97-AF65-F5344CB8AC3E}">
        <p14:creationId xmlns:p14="http://schemas.microsoft.com/office/powerpoint/2010/main" val="3175442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15BA0-C6FC-40CA-AF9A-F70C03E4E7D3}"/>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Quản lý phiếu nhập hàng </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A0028DC1-DE84-4522-89A3-0C0D739E3731}"/>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153822" y="1417756"/>
            <a:ext cx="6553545" cy="4030430"/>
          </a:xfrm>
          <a:prstGeom prst="rect">
            <a:avLst/>
          </a:prstGeom>
          <a:noFill/>
        </p:spPr>
      </p:pic>
    </p:spTree>
    <p:extLst>
      <p:ext uri="{BB962C8B-B14F-4D97-AF65-F5344CB8AC3E}">
        <p14:creationId xmlns:p14="http://schemas.microsoft.com/office/powerpoint/2010/main" val="3926039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80285D-49B5-429A-8811-4B95C618B071}"/>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Thống kê thu nhập </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93453194-8D98-43CB-9E00-8C257C010909}"/>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153822" y="1384989"/>
            <a:ext cx="6553545" cy="4095964"/>
          </a:xfrm>
          <a:prstGeom prst="rect">
            <a:avLst/>
          </a:prstGeom>
          <a:noFill/>
        </p:spPr>
      </p:pic>
    </p:spTree>
    <p:extLst>
      <p:ext uri="{BB962C8B-B14F-4D97-AF65-F5344CB8AC3E}">
        <p14:creationId xmlns:p14="http://schemas.microsoft.com/office/powerpoint/2010/main" val="1923039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EB3028-0D7B-4391-8FD3-ADAC522543C0}"/>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Thống kê chi tiêu </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313D40EA-9E66-4A94-91D7-70007080E5BF}"/>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153822" y="1401372"/>
            <a:ext cx="6553545" cy="4063197"/>
          </a:xfrm>
          <a:prstGeom prst="rect">
            <a:avLst/>
          </a:prstGeom>
          <a:noFill/>
        </p:spPr>
      </p:pic>
    </p:spTree>
    <p:extLst>
      <p:ext uri="{BB962C8B-B14F-4D97-AF65-F5344CB8AC3E}">
        <p14:creationId xmlns:p14="http://schemas.microsoft.com/office/powerpoint/2010/main" val="3070563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87684E-0B87-4E82-A7E8-18B07A1015A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Kiến trúc hệ thống </a:t>
            </a:r>
          </a:p>
        </p:txBody>
      </p:sp>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0" name="Picture 2" descr="Hình ảnh có liên quan">
            <a:extLst>
              <a:ext uri="{FF2B5EF4-FFF2-40B4-BE49-F238E27FC236}">
                <a16:creationId xmlns:a16="http://schemas.microsoft.com/office/drawing/2014/main" id="{77E403E0-EA4A-466A-997C-5106AE11390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8731" y="2509911"/>
            <a:ext cx="7559439"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868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B846-1B1A-45C0-8360-757E0F5FE68C}"/>
              </a:ext>
            </a:extLst>
          </p:cNvPr>
          <p:cNvSpPr>
            <a:spLocks noGrp="1"/>
          </p:cNvSpPr>
          <p:nvPr>
            <p:ph type="title"/>
          </p:nvPr>
        </p:nvSpPr>
        <p:spPr/>
        <p:txBody>
          <a:bodyPr/>
          <a:lstStyle/>
          <a:p>
            <a:r>
              <a:rPr lang="en-US"/>
              <a:t>Đánh giá và kết luận  </a:t>
            </a:r>
          </a:p>
        </p:txBody>
      </p:sp>
      <p:sp>
        <p:nvSpPr>
          <p:cNvPr id="4" name="Rectangle 3">
            <a:extLst>
              <a:ext uri="{FF2B5EF4-FFF2-40B4-BE49-F238E27FC236}">
                <a16:creationId xmlns:a16="http://schemas.microsoft.com/office/drawing/2014/main" id="{9D87B535-8BB4-4DFB-BA83-FBC568F2C887}"/>
              </a:ext>
            </a:extLst>
          </p:cNvPr>
          <p:cNvSpPr/>
          <p:nvPr/>
        </p:nvSpPr>
        <p:spPr>
          <a:xfrm>
            <a:off x="781539" y="1690688"/>
            <a:ext cx="8323384" cy="1769843"/>
          </a:xfrm>
          <a:prstGeom prst="rect">
            <a:avLst/>
          </a:prstGeom>
        </p:spPr>
        <p:txBody>
          <a:bodyPr wrap="square">
            <a:spAutoFit/>
          </a:bodyPr>
          <a:lstStyle/>
          <a:p>
            <a:pPr marR="0" lvl="0">
              <a:lnSpc>
                <a:spcPct val="150000"/>
              </a:lnSpc>
              <a:spcBef>
                <a:spcPts val="0"/>
              </a:spcBef>
              <a:spcAft>
                <a:spcPts val="0"/>
              </a:spcAft>
            </a:pPr>
            <a:r>
              <a:rPr lang="en-US" sz="2800" b="1" baseline="-25000">
                <a:latin typeface="Times New Roman" panose="02020603050405020304" pitchFamily="18" charset="0"/>
                <a:ea typeface="Calibri" panose="020F0502020204030204" pitchFamily="34" charset="0"/>
                <a:cs typeface="Times New Roman" panose="02020603050405020304" pitchFamily="18" charset="0"/>
              </a:rPr>
              <a:t>Môi trường phát triển</a:t>
            </a:r>
            <a:endParaRPr lang="en-US" sz="2000" baseline="-25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Times New Roman" panose="02020603050405020304" pitchFamily="18" charset="0"/>
              <a:buChar char="-"/>
            </a:pPr>
            <a:r>
              <a:rPr lang="en-US" sz="2800" baseline="-25000">
                <a:latin typeface="Times New Roman" panose="02020603050405020304" pitchFamily="18" charset="0"/>
                <a:ea typeface="Calibri" panose="020F0502020204030204" pitchFamily="34" charset="0"/>
                <a:cs typeface="Times New Roman" panose="02020603050405020304" pitchFamily="18" charset="0"/>
              </a:rPr>
              <a:t>Môi trường xây dựng: Visual Studio 2017+ trên Microsoft Windows 10, </a:t>
            </a:r>
            <a:endParaRPr lang="en-US" sz="2000" baseline="-25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Times New Roman" panose="02020603050405020304" pitchFamily="18" charset="0"/>
              <a:buChar char="-"/>
            </a:pPr>
            <a:r>
              <a:rPr lang="en-US" sz="2800" baseline="-25000">
                <a:latin typeface="Times New Roman" panose="02020603050405020304" pitchFamily="18" charset="0"/>
                <a:ea typeface="Calibri" panose="020F0502020204030204" pitchFamily="34" charset="0"/>
                <a:cs typeface="Times New Roman" panose="02020603050405020304" pitchFamily="18" charset="0"/>
              </a:rPr>
              <a:t>Hệ cơ sở dữ liệu: SQL Sever với plugin Entity Framework 6.x</a:t>
            </a:r>
            <a:endParaRPr lang="en-US" sz="2000" baseline="-25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Times New Roman" panose="02020603050405020304" pitchFamily="18" charset="0"/>
              <a:buChar char="-"/>
            </a:pPr>
            <a:r>
              <a:rPr lang="en-US" sz="2800" baseline="-25000">
                <a:latin typeface="Times New Roman" panose="02020603050405020304" pitchFamily="18" charset="0"/>
                <a:ea typeface="Calibri" panose="020F0502020204030204" pitchFamily="34" charset="0"/>
                <a:cs typeface="Times New Roman" panose="02020603050405020304" pitchFamily="18" charset="0"/>
              </a:rPr>
              <a:t>Công cụ phân tích thiết kế: Microsoft Visio</a:t>
            </a:r>
            <a:endParaRPr lang="en-US" sz="2000" baseline="-25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C914B2E6-98DC-4766-8A81-BCC505FC6F39}"/>
              </a:ext>
            </a:extLst>
          </p:cNvPr>
          <p:cNvSpPr/>
          <p:nvPr/>
        </p:nvSpPr>
        <p:spPr>
          <a:xfrm>
            <a:off x="838200" y="4274542"/>
            <a:ext cx="8323384" cy="1338956"/>
          </a:xfrm>
          <a:prstGeom prst="rect">
            <a:avLst/>
          </a:prstGeom>
        </p:spPr>
        <p:txBody>
          <a:bodyPr wrap="square">
            <a:spAutoFit/>
          </a:bodyPr>
          <a:lstStyle/>
          <a:p>
            <a:pPr marR="0" lvl="0">
              <a:lnSpc>
                <a:spcPct val="150000"/>
              </a:lnSpc>
              <a:spcBef>
                <a:spcPts val="0"/>
              </a:spcBef>
              <a:spcAft>
                <a:spcPts val="0"/>
              </a:spcAft>
            </a:pPr>
            <a:r>
              <a:rPr lang="en-US" sz="2800" b="1" baseline="-25000">
                <a:latin typeface="Times New Roman" panose="02020603050405020304" pitchFamily="18" charset="0"/>
                <a:ea typeface="Calibri" panose="020F0502020204030204" pitchFamily="34" charset="0"/>
                <a:cs typeface="Times New Roman" panose="02020603050405020304" pitchFamily="18" charset="0"/>
              </a:rPr>
              <a:t>Môi trường triển khai </a:t>
            </a:r>
            <a:endParaRPr lang="en-US" sz="2000" baseline="-25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Times New Roman" panose="02020603050405020304" pitchFamily="18" charset="0"/>
              <a:buChar char="-"/>
            </a:pPr>
            <a:r>
              <a:rPr lang="en-US" sz="2800" baseline="-25000">
                <a:latin typeface="Times New Roman" panose="02020603050405020304" pitchFamily="18" charset="0"/>
                <a:ea typeface="Calibri" panose="020F0502020204030204" pitchFamily="34" charset="0"/>
                <a:cs typeface="Times New Roman" panose="02020603050405020304" pitchFamily="18" charset="0"/>
              </a:rPr>
              <a:t>Hệ điều hành Windows. </a:t>
            </a:r>
            <a:endParaRPr lang="en-US" sz="2000" baseline="-25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Times New Roman" panose="02020603050405020304" pitchFamily="18" charset="0"/>
              <a:buChar char="-"/>
            </a:pPr>
            <a:r>
              <a:rPr lang="en-US" sz="2800" baseline="-25000">
                <a:latin typeface="Times New Roman" panose="02020603050405020304" pitchFamily="18" charset="0"/>
                <a:ea typeface="Calibri" panose="020F0502020204030204" pitchFamily="34" charset="0"/>
                <a:cs typeface="Times New Roman" panose="02020603050405020304" pitchFamily="18" charset="0"/>
              </a:rPr>
              <a:t>Cần cài đặt và hỗ trợ đầy đủ .NET Framework </a:t>
            </a:r>
            <a:endParaRPr lang="en-US" sz="2000" baseline="-250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373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FC4BD1-A7A1-442F-9FB2-2C871B52EED4}"/>
              </a:ext>
            </a:extLst>
          </p:cNvPr>
          <p:cNvSpPr txBox="1"/>
          <p:nvPr/>
        </p:nvSpPr>
        <p:spPr>
          <a:xfrm>
            <a:off x="1578707" y="242277"/>
            <a:ext cx="9198708" cy="523220"/>
          </a:xfrm>
          <a:prstGeom prst="rect">
            <a:avLst/>
          </a:prstGeom>
          <a:noFill/>
        </p:spPr>
        <p:txBody>
          <a:bodyPr wrap="square" rtlCol="0">
            <a:spAutoFit/>
          </a:bodyPr>
          <a:lstStyle/>
          <a:p>
            <a:r>
              <a:rPr lang="en-US" sz="2800" b="1"/>
              <a:t>Kết luận bài  toán dựa trên kết quả khảo sát hiện trạng  </a:t>
            </a:r>
          </a:p>
        </p:txBody>
      </p:sp>
      <p:sp>
        <p:nvSpPr>
          <p:cNvPr id="5" name="Rectangle 4">
            <a:extLst>
              <a:ext uri="{FF2B5EF4-FFF2-40B4-BE49-F238E27FC236}">
                <a16:creationId xmlns:a16="http://schemas.microsoft.com/office/drawing/2014/main" id="{5DC10890-AB01-4059-8739-666025382374}"/>
              </a:ext>
            </a:extLst>
          </p:cNvPr>
          <p:cNvSpPr/>
          <p:nvPr/>
        </p:nvSpPr>
        <p:spPr>
          <a:xfrm>
            <a:off x="508000" y="1290291"/>
            <a:ext cx="10699262" cy="3955378"/>
          </a:xfrm>
          <a:prstGeom prst="rect">
            <a:avLst/>
          </a:prstGeom>
        </p:spPr>
        <p:txBody>
          <a:bodyPr wrap="square">
            <a:spAutoFit/>
          </a:bodyPr>
          <a:lstStyle/>
          <a:p>
            <a:pPr marL="342900" marR="0" lvl="0" indent="-342900">
              <a:lnSpc>
                <a:spcPct val="107000"/>
              </a:lnSpc>
              <a:spcBef>
                <a:spcPts val="0"/>
              </a:spcBef>
              <a:spcAft>
                <a:spcPts val="0"/>
              </a:spcAft>
              <a:buFont typeface="Times New Roman" panose="02020603050405020304" pitchFamily="18" charset="0"/>
              <a:buChar char="-"/>
            </a:pPr>
            <a:r>
              <a:rPr lang="en-US" sz="2800">
                <a:latin typeface="Times New Roman" panose="02020603050405020304" pitchFamily="18" charset="0"/>
                <a:ea typeface="Calibri" panose="020F0502020204030204" pitchFamily="34" charset="0"/>
                <a:cs typeface="Times New Roman" panose="02020603050405020304" pitchFamily="18" charset="0"/>
              </a:rPr>
              <a:t>Các nghiệp vụ cần có: Quản lý tài khoản đăng nhập, lập hóa đơn bán hàng, quản lý danh sách sản phẩm, thông tin khách hàng, quản lý các thông tin nhập hàng, báo cáo và thống kê theo thời gian.</a:t>
            </a:r>
          </a:p>
          <a:p>
            <a:pPr marR="0" lvl="0">
              <a:lnSpc>
                <a:spcPct val="107000"/>
              </a:lnSpc>
              <a:spcBef>
                <a:spcPts val="0"/>
              </a:spcBef>
              <a:spcAft>
                <a:spcPts val="0"/>
              </a:spcAft>
            </a:pP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en-US" sz="2800">
                <a:latin typeface="Times New Roman" panose="02020603050405020304" pitchFamily="18" charset="0"/>
                <a:ea typeface="Calibri" panose="020F0502020204030204" pitchFamily="34" charset="0"/>
                <a:cs typeface="Times New Roman" panose="02020603050405020304" pitchFamily="18" charset="0"/>
              </a:rPr>
              <a:t>Các nền tảng phổ biến của ứng dụng: Windows 7, Windows 10, Android OS. </a:t>
            </a:r>
          </a:p>
          <a:p>
            <a:pPr marR="0" lvl="0">
              <a:lnSpc>
                <a:spcPct val="107000"/>
              </a:lnSpc>
              <a:spcBef>
                <a:spcPts val="0"/>
              </a:spcBef>
              <a:spcAft>
                <a:spcPts val="0"/>
              </a:spcAft>
            </a:pP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Times New Roman" panose="02020603050405020304" pitchFamily="18" charset="0"/>
              <a:buChar char="-"/>
            </a:pPr>
            <a:r>
              <a:rPr lang="en-US" sz="2800">
                <a:latin typeface="Times New Roman" panose="02020603050405020304" pitchFamily="18" charset="0"/>
                <a:ea typeface="Calibri" panose="020F0502020204030204" pitchFamily="34" charset="0"/>
                <a:cs typeface="Times New Roman" panose="02020603050405020304" pitchFamily="18" charset="0"/>
              </a:rPr>
              <a:t>Những hạn chế của phần mềm cùng loại hiện nay: Giao diện xấu, xử lý phức tạp, khó sử dụng.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8676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DBC33-4CA6-42CA-8737-31BD45EAFFB3}"/>
              </a:ext>
            </a:extLst>
          </p:cNvPr>
          <p:cNvSpPr>
            <a:spLocks noGrp="1"/>
          </p:cNvSpPr>
          <p:nvPr>
            <p:ph type="title"/>
          </p:nvPr>
        </p:nvSpPr>
        <p:spPr/>
        <p:txBody>
          <a:bodyPr/>
          <a:lstStyle/>
          <a:p>
            <a:r>
              <a:rPr lang="en-US"/>
              <a:t>Ưu điểm và khuyết điểm </a:t>
            </a:r>
          </a:p>
        </p:txBody>
      </p:sp>
      <p:sp>
        <p:nvSpPr>
          <p:cNvPr id="5" name="Rectangle 4">
            <a:extLst>
              <a:ext uri="{FF2B5EF4-FFF2-40B4-BE49-F238E27FC236}">
                <a16:creationId xmlns:a16="http://schemas.microsoft.com/office/drawing/2014/main" id="{CE7E686F-4565-47CC-A9EC-BAB46BEA09B4}"/>
              </a:ext>
            </a:extLst>
          </p:cNvPr>
          <p:cNvSpPr/>
          <p:nvPr/>
        </p:nvSpPr>
        <p:spPr>
          <a:xfrm>
            <a:off x="439615" y="1629732"/>
            <a:ext cx="5189415" cy="4310795"/>
          </a:xfrm>
          <a:prstGeom prst="rect">
            <a:avLst/>
          </a:prstGeom>
        </p:spPr>
        <p:txBody>
          <a:bodyPr wrap="square">
            <a:spAutoFit/>
          </a:bodyPr>
          <a:lstStyle/>
          <a:p>
            <a:pPr marR="0" lvl="0">
              <a:lnSpc>
                <a:spcPct val="150000"/>
              </a:lnSpc>
              <a:spcBef>
                <a:spcPts val="0"/>
              </a:spcBef>
              <a:spcAft>
                <a:spcPts val="0"/>
              </a:spcAft>
            </a:pPr>
            <a:r>
              <a:rPr lang="en-US" b="1">
                <a:latin typeface="Times New Roman" panose="02020603050405020304" pitchFamily="18" charset="0"/>
                <a:ea typeface="Calibri" panose="020F0502020204030204" pitchFamily="34" charset="0"/>
                <a:cs typeface="Times New Roman" panose="02020603050405020304" pitchFamily="18" charset="0"/>
              </a:rPr>
              <a:t>Ưu điểm và kết quả đạt được: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Courier New" panose="02070309020205020404" pitchFamily="49" charset="0"/>
              <a:buChar char="o"/>
            </a:pPr>
            <a:r>
              <a:rPr lang="en-US">
                <a:latin typeface="Times New Roman" panose="02020603050405020304" pitchFamily="18" charset="0"/>
                <a:ea typeface="Calibri" panose="020F0502020204030204" pitchFamily="34" charset="0"/>
                <a:cs typeface="Times New Roman" panose="02020603050405020304" pitchFamily="18" charset="0"/>
              </a:rPr>
              <a:t>Độ tin cậy : Hệ thống kiểm tra dữ liệu đầy đủ trước khi lưu. Tự động thực hiện một số kiểm tra về dữ liệu.</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Courier New" panose="02070309020205020404" pitchFamily="49" charset="0"/>
              <a:buChar char="o"/>
            </a:pPr>
            <a:r>
              <a:rPr lang="en-US">
                <a:latin typeface="Times New Roman" panose="02020603050405020304" pitchFamily="18" charset="0"/>
                <a:ea typeface="Calibri" panose="020F0502020204030204" pitchFamily="34" charset="0"/>
                <a:cs typeface="Times New Roman" panose="02020603050405020304" pitchFamily="18" charset="0"/>
              </a:rPr>
              <a:t>Tính bảo mật : Hệ thống yêu cầu đăng nhập trước khi có thể được sử dụng. Tài khoản chỉ được cấp cho người có thẩm quyền sử dụng phần mềm.Việc quản lý tài khoản được thực hiện bởi quản trị hệ thống.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Courier New" panose="02070309020205020404" pitchFamily="49" charset="0"/>
              <a:buChar char="o"/>
            </a:pPr>
            <a:r>
              <a:rPr lang="en-US">
                <a:latin typeface="Times New Roman" panose="02020603050405020304" pitchFamily="18" charset="0"/>
                <a:ea typeface="Calibri" panose="020F0502020204030204" pitchFamily="34" charset="0"/>
                <a:cs typeface="Times New Roman" panose="02020603050405020304" pitchFamily="18" charset="0"/>
              </a:rPr>
              <a:t>Độ hiệu quả : Phần mềm chạy nhanh, tiết kiệm dung lượng lưu trữ.</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Courier New" panose="02070309020205020404" pitchFamily="49" charset="0"/>
              <a:buChar char="o"/>
            </a:pPr>
            <a:r>
              <a:rPr lang="en-US">
                <a:latin typeface="Times New Roman" panose="02020603050405020304" pitchFamily="18" charset="0"/>
                <a:ea typeface="Calibri" panose="020F0502020204030204" pitchFamily="34" charset="0"/>
                <a:cs typeface="Times New Roman" panose="02020603050405020304" pitchFamily="18" charset="0"/>
              </a:rPr>
              <a:t>Độ tiện dụng : Giao diện trực quan, đơn giản. Các nút bấm được bố trí khoa học, phù hợp với pattern thông thường của người sử dụng.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502D8F95-7CEA-45E8-883F-5F0D17A9F286}"/>
              </a:ext>
            </a:extLst>
          </p:cNvPr>
          <p:cNvSpPr/>
          <p:nvPr/>
        </p:nvSpPr>
        <p:spPr>
          <a:xfrm>
            <a:off x="6635262" y="1761027"/>
            <a:ext cx="4118708" cy="2956387"/>
          </a:xfrm>
          <a:prstGeom prst="rect">
            <a:avLst/>
          </a:prstGeom>
        </p:spPr>
        <p:txBody>
          <a:bodyPr wrap="square">
            <a:spAutoFit/>
          </a:bodyPr>
          <a:lstStyle/>
          <a:p>
            <a:pPr marR="0" lvl="0">
              <a:lnSpc>
                <a:spcPct val="150000"/>
              </a:lnSpc>
              <a:spcBef>
                <a:spcPts val="0"/>
              </a:spcBef>
              <a:spcAft>
                <a:spcPts val="0"/>
              </a:spcAft>
            </a:pPr>
            <a:r>
              <a:rPr lang="en-US" b="1">
                <a:latin typeface="Times New Roman" panose="02020603050405020304" pitchFamily="18" charset="0"/>
                <a:ea typeface="Calibri" panose="020F0502020204030204" pitchFamily="34" charset="0"/>
                <a:cs typeface="Times New Roman" panose="02020603050405020304" pitchFamily="18" charset="0"/>
              </a:rPr>
              <a:t>Khuyết điểm và các tính năng chưa hoạt động tốt</a:t>
            </a:r>
            <a:r>
              <a:rPr lang="en-US">
                <a:latin typeface="Times New Roman" panose="02020603050405020304" pitchFamily="18" charset="0"/>
                <a:ea typeface="Calibri" panose="020F0502020204030204" pitchFamily="34"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Courier New" panose="02070309020205020404" pitchFamily="49" charset="0"/>
              <a:buChar char="o"/>
            </a:pPr>
            <a:r>
              <a:rPr lang="en-US">
                <a:latin typeface="Times New Roman" panose="02020603050405020304" pitchFamily="18" charset="0"/>
                <a:ea typeface="Calibri" panose="020F0502020204030204" pitchFamily="34" charset="0"/>
                <a:cs typeface="Times New Roman" panose="02020603050405020304" pitchFamily="18" charset="0"/>
              </a:rPr>
              <a:t>Các tính năng thống kê và chỉnh sửa còn có lỗi.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Courier New" panose="02070309020205020404" pitchFamily="49" charset="0"/>
              <a:buChar char="o"/>
            </a:pPr>
            <a:r>
              <a:rPr lang="en-US">
                <a:latin typeface="Times New Roman" panose="02020603050405020304" pitchFamily="18" charset="0"/>
                <a:ea typeface="Calibri" panose="020F0502020204030204" pitchFamily="34" charset="0"/>
                <a:cs typeface="Times New Roman" panose="02020603050405020304" pitchFamily="18" charset="0"/>
              </a:rPr>
              <a:t>Thẩm định giá cả của hàng hóa còn cần làm thủ công, chưa thể tự động hóa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9577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CB53-8CD4-4C93-8363-6227883E6AE6}"/>
              </a:ext>
            </a:extLst>
          </p:cNvPr>
          <p:cNvSpPr>
            <a:spLocks noGrp="1"/>
          </p:cNvSpPr>
          <p:nvPr>
            <p:ph type="title"/>
          </p:nvPr>
        </p:nvSpPr>
        <p:spPr/>
        <p:txBody>
          <a:bodyPr/>
          <a:lstStyle/>
          <a:p>
            <a:r>
              <a:rPr lang="en-US"/>
              <a:t>H</a:t>
            </a:r>
            <a:r>
              <a:rPr lang="vi-VN"/>
              <a:t>ư</a:t>
            </a:r>
            <a:r>
              <a:rPr lang="en-US"/>
              <a:t>ớng phát triển </a:t>
            </a:r>
          </a:p>
        </p:txBody>
      </p:sp>
      <p:sp>
        <p:nvSpPr>
          <p:cNvPr id="4" name="Rectangle 3">
            <a:extLst>
              <a:ext uri="{FF2B5EF4-FFF2-40B4-BE49-F238E27FC236}">
                <a16:creationId xmlns:a16="http://schemas.microsoft.com/office/drawing/2014/main" id="{E188DD3A-5737-4209-A649-569C48BB3BB9}"/>
              </a:ext>
            </a:extLst>
          </p:cNvPr>
          <p:cNvSpPr/>
          <p:nvPr/>
        </p:nvSpPr>
        <p:spPr>
          <a:xfrm>
            <a:off x="1187938" y="2202181"/>
            <a:ext cx="8339015" cy="2608535"/>
          </a:xfrm>
          <a:prstGeom prst="rect">
            <a:avLst/>
          </a:prstGeom>
        </p:spPr>
        <p:txBody>
          <a:bodyPr wrap="square">
            <a:spAutoFit/>
          </a:bodyPr>
          <a:lstStyle/>
          <a:p>
            <a:pPr marL="342900" marR="0" lvl="0" indent="-342900">
              <a:lnSpc>
                <a:spcPct val="150000"/>
              </a:lnSpc>
              <a:spcBef>
                <a:spcPts val="0"/>
              </a:spcBef>
              <a:spcAft>
                <a:spcPts val="0"/>
              </a:spcAft>
              <a:buFont typeface="Times New Roman" panose="02020603050405020304" pitchFamily="18" charset="0"/>
              <a:buChar char="-"/>
            </a:pPr>
            <a:r>
              <a:rPr lang="en-US" sz="2800">
                <a:latin typeface="Times New Roman" panose="02020603050405020304" pitchFamily="18" charset="0"/>
                <a:ea typeface="Calibri" panose="020F0502020204030204" pitchFamily="34" charset="0"/>
                <a:cs typeface="Times New Roman" panose="02020603050405020304" pitchFamily="18" charset="0"/>
              </a:rPr>
              <a:t>Nhóm sẽ hướng tới việc tự động hóa các tính năng thống kê, thẩm định giá cả và chỉnh sửa chi tiết hơn.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Times New Roman" panose="02020603050405020304" pitchFamily="18" charset="0"/>
              <a:buChar char="-"/>
            </a:pPr>
            <a:r>
              <a:rPr lang="en-US" sz="2800">
                <a:latin typeface="Times New Roman" panose="02020603050405020304" pitchFamily="18" charset="0"/>
                <a:ea typeface="Calibri" panose="020F0502020204030204" pitchFamily="34" charset="0"/>
                <a:cs typeface="Times New Roman" panose="02020603050405020304" pitchFamily="18" charset="0"/>
              </a:rPr>
              <a:t>Phát triển tính năng đăng nhập sao cho tiện dụng hơn, bảo mật hơn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216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8395CB-12EA-4D6E-AED9-09CCF06ED017}"/>
              </a:ext>
            </a:extLst>
          </p:cNvPr>
          <p:cNvSpPr txBox="1"/>
          <p:nvPr/>
        </p:nvSpPr>
        <p:spPr>
          <a:xfrm>
            <a:off x="531446" y="375138"/>
            <a:ext cx="2024185" cy="584775"/>
          </a:xfrm>
          <a:prstGeom prst="rect">
            <a:avLst/>
          </a:prstGeom>
          <a:noFill/>
        </p:spPr>
        <p:txBody>
          <a:bodyPr wrap="square" rtlCol="0">
            <a:spAutoFit/>
          </a:bodyPr>
          <a:lstStyle/>
          <a:p>
            <a:r>
              <a:rPr lang="en-US" sz="3200" b="1"/>
              <a:t>Use-case </a:t>
            </a:r>
          </a:p>
        </p:txBody>
      </p:sp>
      <p:sp>
        <p:nvSpPr>
          <p:cNvPr id="5" name="TextBox 4">
            <a:extLst>
              <a:ext uri="{FF2B5EF4-FFF2-40B4-BE49-F238E27FC236}">
                <a16:creationId xmlns:a16="http://schemas.microsoft.com/office/drawing/2014/main" id="{125EC8AF-FE76-48F5-8E62-310EC689E1FE}"/>
              </a:ext>
            </a:extLst>
          </p:cNvPr>
          <p:cNvSpPr txBox="1"/>
          <p:nvPr/>
        </p:nvSpPr>
        <p:spPr>
          <a:xfrm>
            <a:off x="625231" y="1195754"/>
            <a:ext cx="3524737" cy="1938992"/>
          </a:xfrm>
          <a:prstGeom prst="rect">
            <a:avLst/>
          </a:prstGeom>
          <a:noFill/>
        </p:spPr>
        <p:txBody>
          <a:bodyPr wrap="square" rtlCol="0">
            <a:spAutoFit/>
          </a:bodyPr>
          <a:lstStyle/>
          <a:p>
            <a:r>
              <a:rPr lang="en-US" sz="2400"/>
              <a:t>Danh sách các Actor:</a:t>
            </a:r>
          </a:p>
          <a:p>
            <a:pPr marL="285750" indent="-285750">
              <a:buFontTx/>
              <a:buChar char="-"/>
            </a:pPr>
            <a:r>
              <a:rPr lang="en-US" sz="2400"/>
              <a:t>Chủ cửa hàng</a:t>
            </a:r>
          </a:p>
          <a:p>
            <a:pPr marL="285750" indent="-285750">
              <a:buFontTx/>
              <a:buChar char="-"/>
            </a:pPr>
            <a:r>
              <a:rPr lang="en-US" sz="2400"/>
              <a:t>Nhân viên </a:t>
            </a:r>
          </a:p>
          <a:p>
            <a:pPr marL="285750" indent="-285750">
              <a:buFontTx/>
              <a:buChar char="-"/>
            </a:pPr>
            <a:r>
              <a:rPr lang="en-US" sz="2400"/>
              <a:t>Khách hang </a:t>
            </a:r>
          </a:p>
          <a:p>
            <a:pPr marL="285750" indent="-285750">
              <a:buFontTx/>
              <a:buChar char="-"/>
            </a:pPr>
            <a:endParaRPr lang="en-US" sz="2400"/>
          </a:p>
        </p:txBody>
      </p:sp>
      <p:sp>
        <p:nvSpPr>
          <p:cNvPr id="7" name="TextBox 6">
            <a:extLst>
              <a:ext uri="{FF2B5EF4-FFF2-40B4-BE49-F238E27FC236}">
                <a16:creationId xmlns:a16="http://schemas.microsoft.com/office/drawing/2014/main" id="{7EA52736-DA88-4476-B4D4-B2B69C1975BA}"/>
              </a:ext>
            </a:extLst>
          </p:cNvPr>
          <p:cNvSpPr txBox="1"/>
          <p:nvPr/>
        </p:nvSpPr>
        <p:spPr>
          <a:xfrm>
            <a:off x="625232" y="3134746"/>
            <a:ext cx="3688861" cy="3046988"/>
          </a:xfrm>
          <a:prstGeom prst="rect">
            <a:avLst/>
          </a:prstGeom>
          <a:noFill/>
        </p:spPr>
        <p:txBody>
          <a:bodyPr wrap="square" rtlCol="0">
            <a:spAutoFit/>
          </a:bodyPr>
          <a:lstStyle/>
          <a:p>
            <a:r>
              <a:rPr lang="en-US" sz="2400"/>
              <a:t>Danh sách các use-case :</a:t>
            </a:r>
          </a:p>
          <a:p>
            <a:pPr marL="285750" indent="-285750">
              <a:buFontTx/>
              <a:buChar char="-"/>
            </a:pPr>
            <a:r>
              <a:rPr lang="en-US" sz="2400"/>
              <a:t>Yêu cầu mua hàng</a:t>
            </a:r>
          </a:p>
          <a:p>
            <a:pPr marL="285750" indent="-285750">
              <a:buFontTx/>
              <a:buChar char="-"/>
            </a:pPr>
            <a:r>
              <a:rPr lang="en-US" sz="2400"/>
              <a:t>Lập hóa đ</a:t>
            </a:r>
            <a:r>
              <a:rPr lang="vi-VN" sz="2400"/>
              <a:t>ơ</a:t>
            </a:r>
            <a:r>
              <a:rPr lang="en-US" sz="2400"/>
              <a:t>n </a:t>
            </a:r>
          </a:p>
          <a:p>
            <a:pPr marL="285750" indent="-285750">
              <a:buFontTx/>
              <a:buChar char="-"/>
            </a:pPr>
            <a:r>
              <a:rPr lang="en-US" sz="2400"/>
              <a:t>Thanh toán hóa đ</a:t>
            </a:r>
            <a:r>
              <a:rPr lang="vi-VN" sz="2400"/>
              <a:t>ơ</a:t>
            </a:r>
            <a:r>
              <a:rPr lang="en-US" sz="2400"/>
              <a:t>n </a:t>
            </a:r>
          </a:p>
          <a:p>
            <a:pPr marL="285750" indent="-285750">
              <a:buFontTx/>
              <a:buChar char="-"/>
            </a:pPr>
            <a:r>
              <a:rPr lang="en-US" sz="2400"/>
              <a:t>Thống kê thu-chi </a:t>
            </a:r>
          </a:p>
          <a:p>
            <a:pPr marL="285750" indent="-285750">
              <a:buFontTx/>
              <a:buChar char="-"/>
            </a:pPr>
            <a:r>
              <a:rPr lang="en-US" sz="2400"/>
              <a:t>Quản lý cửa hang</a:t>
            </a:r>
          </a:p>
          <a:p>
            <a:pPr marL="285750" indent="-285750">
              <a:buFontTx/>
              <a:buChar char="-"/>
            </a:pPr>
            <a:r>
              <a:rPr lang="en-US" sz="2400"/>
              <a:t>Lập phiếu báo cáo </a:t>
            </a:r>
          </a:p>
          <a:p>
            <a:pPr marL="285750" indent="-285750">
              <a:buFontTx/>
              <a:buChar char="-"/>
            </a:pPr>
            <a:endParaRPr lang="en-US" sz="2400"/>
          </a:p>
        </p:txBody>
      </p:sp>
      <p:pic>
        <p:nvPicPr>
          <p:cNvPr id="8" name="Picture 7">
            <a:extLst>
              <a:ext uri="{FF2B5EF4-FFF2-40B4-BE49-F238E27FC236}">
                <a16:creationId xmlns:a16="http://schemas.microsoft.com/office/drawing/2014/main" id="{D2B048B1-CBD5-43B7-8066-15206D92FB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18892" y="1438031"/>
            <a:ext cx="6830646" cy="4446953"/>
          </a:xfrm>
          <a:prstGeom prst="rect">
            <a:avLst/>
          </a:prstGeom>
          <a:noFill/>
          <a:ln>
            <a:noFill/>
          </a:ln>
        </p:spPr>
      </p:pic>
      <p:sp>
        <p:nvSpPr>
          <p:cNvPr id="9" name="TextBox 8">
            <a:extLst>
              <a:ext uri="{FF2B5EF4-FFF2-40B4-BE49-F238E27FC236}">
                <a16:creationId xmlns:a16="http://schemas.microsoft.com/office/drawing/2014/main" id="{61AAB458-DF08-4601-A108-B134AF2ADE0F}"/>
              </a:ext>
            </a:extLst>
          </p:cNvPr>
          <p:cNvSpPr txBox="1"/>
          <p:nvPr/>
        </p:nvSpPr>
        <p:spPr>
          <a:xfrm>
            <a:off x="5205046" y="375138"/>
            <a:ext cx="5642708" cy="584775"/>
          </a:xfrm>
          <a:prstGeom prst="rect">
            <a:avLst/>
          </a:prstGeom>
          <a:noFill/>
        </p:spPr>
        <p:txBody>
          <a:bodyPr wrap="square" rtlCol="0">
            <a:spAutoFit/>
          </a:bodyPr>
          <a:lstStyle/>
          <a:p>
            <a:r>
              <a:rPr lang="en-US" sz="3200" b="1"/>
              <a:t>Bản vẽ Use-case tổng quát  </a:t>
            </a:r>
          </a:p>
        </p:txBody>
      </p:sp>
    </p:spTree>
    <p:extLst>
      <p:ext uri="{BB962C8B-B14F-4D97-AF65-F5344CB8AC3E}">
        <p14:creationId xmlns:p14="http://schemas.microsoft.com/office/powerpoint/2010/main" val="2300357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EE1E0E3-9F6F-4CFB-A79D-E172DB7288BB}"/>
              </a:ext>
            </a:extLst>
          </p:cNvPr>
          <p:cNvSpPr txBox="1"/>
          <p:nvPr/>
        </p:nvSpPr>
        <p:spPr>
          <a:xfrm>
            <a:off x="707011" y="4502330"/>
            <a:ext cx="10765410" cy="120726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100" kern="1200">
                <a:solidFill>
                  <a:srgbClr val="FFFFFF"/>
                </a:solidFill>
                <a:latin typeface="+mj-lt"/>
                <a:ea typeface="+mj-ea"/>
                <a:cs typeface="+mj-cs"/>
              </a:rPr>
              <a:t>Phân rã use-case: Đăng nhập hệ thống</a:t>
            </a:r>
          </a:p>
        </p:txBody>
      </p:sp>
      <p:pic>
        <p:nvPicPr>
          <p:cNvPr id="5" name="Picture 4">
            <a:extLst>
              <a:ext uri="{FF2B5EF4-FFF2-40B4-BE49-F238E27FC236}">
                <a16:creationId xmlns:a16="http://schemas.microsoft.com/office/drawing/2014/main" id="{36DC93B8-FEFB-433C-9F0F-F87D7C1A70B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50449" y="1611670"/>
            <a:ext cx="10901471" cy="2307771"/>
          </a:xfrm>
          <a:prstGeom prst="rect">
            <a:avLst/>
          </a:prstGeom>
          <a:noFill/>
        </p:spPr>
      </p:pic>
    </p:spTree>
    <p:extLst>
      <p:ext uri="{BB962C8B-B14F-4D97-AF65-F5344CB8AC3E}">
        <p14:creationId xmlns:p14="http://schemas.microsoft.com/office/powerpoint/2010/main" val="845852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945B724-C08B-41D0-A550-3737F0D68F0E}"/>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solidFill>
                  <a:srgbClr val="FFFFFF"/>
                </a:solidFill>
                <a:latin typeface="+mj-lt"/>
                <a:ea typeface="+mj-ea"/>
                <a:cs typeface="+mj-cs"/>
              </a:rPr>
              <a:t>Phân rã use-case: Yêu cầu mua hàng </a:t>
            </a:r>
          </a:p>
        </p:txBody>
      </p:sp>
      <p:pic>
        <p:nvPicPr>
          <p:cNvPr id="5" name="Picture 4">
            <a:extLst>
              <a:ext uri="{FF2B5EF4-FFF2-40B4-BE49-F238E27FC236}">
                <a16:creationId xmlns:a16="http://schemas.microsoft.com/office/drawing/2014/main" id="{EF6770A8-BDF0-424B-83B9-5D5F09433F8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723613" y="961812"/>
            <a:ext cx="5818173" cy="4930987"/>
          </a:xfrm>
          <a:prstGeom prst="rect">
            <a:avLst/>
          </a:prstGeom>
          <a:noFill/>
        </p:spPr>
      </p:pic>
    </p:spTree>
    <p:extLst>
      <p:ext uri="{BB962C8B-B14F-4D97-AF65-F5344CB8AC3E}">
        <p14:creationId xmlns:p14="http://schemas.microsoft.com/office/powerpoint/2010/main" val="565509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45B4B45-8B2F-498E-BDB1-097077BF13A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solidFill>
                  <a:srgbClr val="FFFFFF"/>
                </a:solidFill>
                <a:latin typeface="+mj-lt"/>
                <a:ea typeface="+mj-ea"/>
                <a:cs typeface="+mj-cs"/>
              </a:rPr>
              <a:t>Phân rã use-case: Lập hóa đơn </a:t>
            </a:r>
          </a:p>
        </p:txBody>
      </p:sp>
      <p:pic>
        <p:nvPicPr>
          <p:cNvPr id="5" name="Picture 4">
            <a:extLst>
              <a:ext uri="{FF2B5EF4-FFF2-40B4-BE49-F238E27FC236}">
                <a16:creationId xmlns:a16="http://schemas.microsoft.com/office/drawing/2014/main" id="{35471BC2-4AA7-4C83-A9C0-A615CBA039FD}"/>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038600" y="1706452"/>
            <a:ext cx="7188199" cy="3441707"/>
          </a:xfrm>
          <a:prstGeom prst="rect">
            <a:avLst/>
          </a:prstGeom>
          <a:noFill/>
        </p:spPr>
      </p:pic>
    </p:spTree>
    <p:extLst>
      <p:ext uri="{BB962C8B-B14F-4D97-AF65-F5344CB8AC3E}">
        <p14:creationId xmlns:p14="http://schemas.microsoft.com/office/powerpoint/2010/main" val="172846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B672EAC-F11B-4343-88F8-6EB33797D103}"/>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solidFill>
                  <a:srgbClr val="FFFFFF"/>
                </a:solidFill>
                <a:latin typeface="+mj-lt"/>
                <a:ea typeface="+mj-ea"/>
                <a:cs typeface="+mj-cs"/>
              </a:rPr>
              <a:t>Phân rã use-case: Thanh toán hóa đơn  </a:t>
            </a:r>
          </a:p>
        </p:txBody>
      </p:sp>
      <p:pic>
        <p:nvPicPr>
          <p:cNvPr id="5" name="Picture 4">
            <a:extLst>
              <a:ext uri="{FF2B5EF4-FFF2-40B4-BE49-F238E27FC236}">
                <a16:creationId xmlns:a16="http://schemas.microsoft.com/office/drawing/2014/main" id="{CD49F961-BC2C-494E-ABD6-7382EFFB79DB}"/>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3921369" y="1317939"/>
            <a:ext cx="7188199" cy="4222121"/>
          </a:xfrm>
          <a:prstGeom prst="rect">
            <a:avLst/>
          </a:prstGeom>
          <a:noFill/>
        </p:spPr>
      </p:pic>
    </p:spTree>
    <p:extLst>
      <p:ext uri="{BB962C8B-B14F-4D97-AF65-F5344CB8AC3E}">
        <p14:creationId xmlns:p14="http://schemas.microsoft.com/office/powerpoint/2010/main" val="2814287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F3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8F3B42F-54FA-404D-84B6-853091A6AF9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solidFill>
                  <a:srgbClr val="FFFFFF"/>
                </a:solidFill>
                <a:latin typeface="+mj-lt"/>
                <a:ea typeface="+mj-ea"/>
                <a:cs typeface="+mj-cs"/>
              </a:rPr>
              <a:t>Phân rã Use-case: Thống kê thu chi </a:t>
            </a:r>
          </a:p>
        </p:txBody>
      </p:sp>
      <p:pic>
        <p:nvPicPr>
          <p:cNvPr id="6" name="Picture 5">
            <a:extLst>
              <a:ext uri="{FF2B5EF4-FFF2-40B4-BE49-F238E27FC236}">
                <a16:creationId xmlns:a16="http://schemas.microsoft.com/office/drawing/2014/main" id="{FFF4B5A9-6D90-4F41-AD43-E22BFF4BA61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038600" y="1881842"/>
            <a:ext cx="7188199" cy="3090926"/>
          </a:xfrm>
          <a:prstGeom prst="rect">
            <a:avLst/>
          </a:prstGeom>
          <a:noFill/>
        </p:spPr>
      </p:pic>
    </p:spTree>
    <p:extLst>
      <p:ext uri="{BB962C8B-B14F-4D97-AF65-F5344CB8AC3E}">
        <p14:creationId xmlns:p14="http://schemas.microsoft.com/office/powerpoint/2010/main" val="3903116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C825D4F5940F1A499DB2200D463C8280" ma:contentTypeVersion="2" ma:contentTypeDescription="Tạo tài liệu mới." ma:contentTypeScope="" ma:versionID="8fe38385ed4c7c2bc56d7f79198f62fa">
  <xsd:schema xmlns:xsd="http://www.w3.org/2001/XMLSchema" xmlns:xs="http://www.w3.org/2001/XMLSchema" xmlns:p="http://schemas.microsoft.com/office/2006/metadata/properties" xmlns:ns3="a68a51ec-1de9-4347-ac44-6268b5d49786" targetNamespace="http://schemas.microsoft.com/office/2006/metadata/properties" ma:root="true" ma:fieldsID="bc4dd01ff33fb15738638559b2dba84a" ns3:_="">
    <xsd:import namespace="a68a51ec-1de9-4347-ac44-6268b5d4978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8a51ec-1de9-4347-ac44-6268b5d497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2813F7-0A32-4721-8F6B-269212E12F8F}">
  <ds:schemaRefs>
    <ds:schemaRef ds:uri="http://schemas.microsoft.com/sharepoint/v3/contenttype/forms"/>
  </ds:schemaRefs>
</ds:datastoreItem>
</file>

<file path=customXml/itemProps2.xml><?xml version="1.0" encoding="utf-8"?>
<ds:datastoreItem xmlns:ds="http://schemas.openxmlformats.org/officeDocument/2006/customXml" ds:itemID="{17AA3E9B-293D-467F-8684-AAAAAE7897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8a51ec-1de9-4347-ac44-6268b5d497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61BF13-CD00-4202-8411-31AF835EE66D}">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a68a51ec-1de9-4347-ac44-6268b5d4978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TotalTime>
  <Words>661</Words>
  <Application>Microsoft Office PowerPoint</Application>
  <PresentationFormat>Widescreen</PresentationFormat>
  <Paragraphs>80</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Sơ đồ lớp  </vt:lpstr>
      <vt:lpstr>Sơ đồ logic dữ liệu </vt:lpstr>
      <vt:lpstr>Sơ đồ ERD </vt:lpstr>
      <vt:lpstr>Giao diên – sơ đồ màn hình </vt:lpstr>
      <vt:lpstr>Màn hình đăng nhập </vt:lpstr>
      <vt:lpstr>PowerPoint Presentation</vt:lpstr>
      <vt:lpstr>Màn hình đặt món </vt:lpstr>
      <vt:lpstr>Danh sách &amp; chi tiết sản phẩm</vt:lpstr>
      <vt:lpstr>Danh sách và chi tiết khách hàng</vt:lpstr>
      <vt:lpstr>Danh sách và chi tiết nguyên liệu </vt:lpstr>
      <vt:lpstr>Danh sách và chi tiết nhà cung cấp </vt:lpstr>
      <vt:lpstr>Danh sách và chi tiết nhân viên </vt:lpstr>
      <vt:lpstr>Phiếu nhập hàng </vt:lpstr>
      <vt:lpstr>Quản lý phiếu nhập hàng </vt:lpstr>
      <vt:lpstr>Thống kê thu nhập </vt:lpstr>
      <vt:lpstr>Thống kê chi tiêu </vt:lpstr>
      <vt:lpstr>Kiến trúc hệ thống </vt:lpstr>
      <vt:lpstr>Đánh giá và kết luận  </vt:lpstr>
      <vt:lpstr>Ưu điểm và khuyết điểm </vt:lpstr>
      <vt:lpstr>Hướng phát triển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Quoc Thang</dc:creator>
  <cp:lastModifiedBy>Lê Quốc Thắng</cp:lastModifiedBy>
  <cp:revision>1</cp:revision>
  <dcterms:created xsi:type="dcterms:W3CDTF">2019-12-17T13:42:30Z</dcterms:created>
  <dcterms:modified xsi:type="dcterms:W3CDTF">2019-12-17T13:52:10Z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0x010100C825D4F5940F1A499DB2200D463C8280</vt:lpwstr>
  </property>
</Properties>
</file>