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
      <p:font typeface="Roboto Medium"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5F5F60-2868-444C-87AF-F6848E6349F0}">
  <a:tblStyle styleId="{365F5F60-2868-444C-87AF-F6848E6349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35" autoAdjust="0"/>
  </p:normalViewPr>
  <p:slideViewPr>
    <p:cSldViewPr snapToGrid="0">
      <p:cViewPr varScale="1">
        <p:scale>
          <a:sx n="88" d="100"/>
          <a:sy n="88" d="100"/>
        </p:scale>
        <p:origin x="130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f57ee946c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f57ee946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f57ee946c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f57ee946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57ee946c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57ee946c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f58e503fb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f58e503f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58e503fba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58e503fb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58e503fb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58e503fb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58e503fb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58e503fb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f57ee946c3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f57ee946c3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Due to covid-19 pandemic in Vietnam, the need of vaccine passport to travel within Ho Chi Minh city is crucial, however vaccine passport can be forged due to the transparency of vaccine information.</a:t>
            </a:r>
            <a:endParaRPr/>
          </a:p>
          <a:p>
            <a:pPr marL="0" lvl="0" indent="0" algn="l" rtl="0">
              <a:spcBef>
                <a:spcPts val="0"/>
              </a:spcBef>
              <a:spcAft>
                <a:spcPts val="0"/>
              </a:spcAft>
              <a:buNone/>
            </a:pPr>
            <a:r>
              <a:rPr lang="en"/>
              <a:t>For example, citizens don’t know the amount of vaccine distribute for specific local area, information about used vaccine doses, and probably, some of the parties take advantage of this scenario to sell fake vaccine slot.</a:t>
            </a:r>
            <a:endParaRPr/>
          </a:p>
          <a:p>
            <a:pPr marL="0" lvl="0" indent="0" algn="l" rtl="0">
              <a:spcBef>
                <a:spcPts val="0"/>
              </a:spcBef>
              <a:spcAft>
                <a:spcPts val="0"/>
              </a:spcAft>
              <a:buNone/>
            </a:pPr>
            <a:r>
              <a:rPr lang="en"/>
              <a:t>Government agencies and medical unit such as hospital, vaccinate location,... as well as the subscribers might have some trust issue. In my experience, i saw a lot of people take advantage of this scenario to vaccinate without actually register before or paying to become the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57ee946c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f57ee946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f57ee946c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f57ee946c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58e503fb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58e503fb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57ee946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57ee946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57ee946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57ee946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57ee946c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57ee946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57ee946c3_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57ee946c3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42600"/>
            <a:ext cx="8520600" cy="9399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latin typeface="Roboto"/>
                <a:ea typeface="Roboto"/>
                <a:cs typeface="Roboto"/>
                <a:sym typeface="Roboto"/>
              </a:rPr>
              <a:t>Workplan</a:t>
            </a:r>
            <a:endParaRPr>
              <a:latin typeface="Roboto"/>
              <a:ea typeface="Roboto"/>
              <a:cs typeface="Roboto"/>
              <a:sym typeface="Roboto"/>
            </a:endParaRPr>
          </a:p>
        </p:txBody>
      </p:sp>
      <p:sp>
        <p:nvSpPr>
          <p:cNvPr id="55" name="Google Shape;55;p13"/>
          <p:cNvSpPr txBox="1">
            <a:spLocks noGrp="1"/>
          </p:cNvSpPr>
          <p:nvPr>
            <p:ph type="subTitle" idx="1"/>
          </p:nvPr>
        </p:nvSpPr>
        <p:spPr>
          <a:xfrm>
            <a:off x="3147300" y="2494325"/>
            <a:ext cx="2849400" cy="2270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Nguyen Dang Khoa - </a:t>
            </a:r>
            <a:r>
              <a:rPr lang="en" sz="1500" b="1" dirty="0">
                <a:solidFill>
                  <a:srgbClr val="202124"/>
                </a:solidFill>
                <a:latin typeface="Roboto"/>
                <a:ea typeface="Roboto"/>
                <a:cs typeface="Roboto"/>
                <a:sym typeface="Roboto"/>
              </a:rPr>
              <a:t>Leader</a:t>
            </a:r>
            <a:endParaRPr sz="1500" b="1"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Ngo Quoc Thai</a:t>
            </a:r>
            <a:endParaRPr sz="1500"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Pham Minh Huy</a:t>
            </a:r>
            <a:endParaRPr sz="1500"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Ha Xuan Huy</a:t>
            </a:r>
            <a:endParaRPr sz="1500"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Vo Thanh Minh Khoi</a:t>
            </a:r>
            <a:endParaRPr sz="1500"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r>
              <a:rPr lang="en" sz="1500" dirty="0">
                <a:solidFill>
                  <a:srgbClr val="202124"/>
                </a:solidFill>
                <a:latin typeface="Roboto"/>
                <a:ea typeface="Roboto"/>
                <a:cs typeface="Roboto"/>
                <a:sym typeface="Roboto"/>
              </a:rPr>
              <a:t>Huynh Nhut Anh</a:t>
            </a:r>
            <a:endParaRPr sz="1500" dirty="0">
              <a:solidFill>
                <a:srgbClr val="202124"/>
              </a:solidFill>
              <a:latin typeface="Roboto"/>
              <a:ea typeface="Roboto"/>
              <a:cs typeface="Roboto"/>
              <a:sym typeface="Roboto"/>
            </a:endParaRPr>
          </a:p>
          <a:p>
            <a:pPr marL="0" lvl="0" indent="0" algn="ctr" rtl="0">
              <a:lnSpc>
                <a:spcPct val="150000"/>
              </a:lnSpc>
              <a:spcBef>
                <a:spcPts val="0"/>
              </a:spcBef>
              <a:spcAft>
                <a:spcPts val="0"/>
              </a:spcAft>
              <a:buSzPts val="770"/>
              <a:buNone/>
            </a:pPr>
            <a:endParaRPr sz="1500" dirty="0">
              <a:solidFill>
                <a:srgbClr val="202124"/>
              </a:solidFill>
              <a:latin typeface="Roboto"/>
              <a:ea typeface="Roboto"/>
              <a:cs typeface="Roboto"/>
              <a:sym typeface="Roboto"/>
            </a:endParaRPr>
          </a:p>
        </p:txBody>
      </p:sp>
      <p:sp>
        <p:nvSpPr>
          <p:cNvPr id="56" name="Google Shape;56;p13"/>
          <p:cNvSpPr txBox="1"/>
          <p:nvPr/>
        </p:nvSpPr>
        <p:spPr>
          <a:xfrm>
            <a:off x="3804000" y="1944150"/>
            <a:ext cx="1536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202124"/>
                </a:solidFill>
                <a:highlight>
                  <a:srgbClr val="FFE599"/>
                </a:highlight>
                <a:latin typeface="Roboto"/>
                <a:ea typeface="Roboto"/>
                <a:cs typeface="Roboto"/>
                <a:sym typeface="Roboto"/>
              </a:rPr>
              <a:t>Team Lion</a:t>
            </a:r>
            <a:endParaRPr sz="2000">
              <a:solidFill>
                <a:srgbClr val="202124"/>
              </a:solidFill>
              <a:highlight>
                <a:srgbClr val="FFE599"/>
              </a:highlight>
              <a:latin typeface="Roboto"/>
              <a:ea typeface="Roboto"/>
              <a:cs typeface="Roboto"/>
              <a:sym typeface="Roboto"/>
            </a:endParaRPr>
          </a:p>
        </p:txBody>
      </p:sp>
      <p:sp>
        <p:nvSpPr>
          <p:cNvPr id="57" name="Google Shape;57;p13"/>
          <p:cNvSpPr txBox="1"/>
          <p:nvPr/>
        </p:nvSpPr>
        <p:spPr>
          <a:xfrm>
            <a:off x="2105700" y="1240075"/>
            <a:ext cx="4932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rgbClr val="434343"/>
                </a:solidFill>
                <a:latin typeface="Roboto"/>
                <a:ea typeface="Roboto"/>
                <a:cs typeface="Roboto"/>
                <a:sym typeface="Roboto"/>
              </a:rPr>
              <a:t>Blockchain web application </a:t>
            </a:r>
            <a:endParaRPr sz="1500">
              <a:solidFill>
                <a:srgbClr val="434343"/>
              </a:solidFill>
              <a:latin typeface="Roboto"/>
              <a:ea typeface="Roboto"/>
              <a:cs typeface="Roboto"/>
              <a:sym typeface="Roboto"/>
            </a:endParaRPr>
          </a:p>
          <a:p>
            <a:pPr marL="0" lvl="0" indent="0" algn="ctr" rtl="0">
              <a:spcBef>
                <a:spcPts val="0"/>
              </a:spcBef>
              <a:spcAft>
                <a:spcPts val="0"/>
              </a:spcAft>
              <a:buNone/>
            </a:pPr>
            <a:r>
              <a:rPr lang="en" sz="1500">
                <a:solidFill>
                  <a:srgbClr val="434343"/>
                </a:solidFill>
                <a:latin typeface="Roboto"/>
                <a:ea typeface="Roboto"/>
                <a:cs typeface="Roboto"/>
                <a:sym typeface="Roboto"/>
              </a:rPr>
              <a:t>in Covid-19 vaccine management system</a:t>
            </a:r>
            <a:endParaRPr sz="1500">
              <a:solidFill>
                <a:srgbClr val="43434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Communication &amp; documentation</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chemeClr val="dk1"/>
              </a:buClr>
              <a:buSzPts val="1500"/>
              <a:buChar char="-"/>
            </a:pPr>
            <a:r>
              <a:rPr lang="en" sz="1500">
                <a:solidFill>
                  <a:schemeClr val="dk1"/>
                </a:solidFill>
              </a:rPr>
              <a:t>Communication channels are </a:t>
            </a:r>
            <a:r>
              <a:rPr lang="en" sz="1500" b="1">
                <a:solidFill>
                  <a:schemeClr val="dk1"/>
                </a:solidFill>
              </a:rPr>
              <a:t>Slack</a:t>
            </a:r>
            <a:r>
              <a:rPr lang="en" sz="1500">
                <a:solidFill>
                  <a:schemeClr val="dk1"/>
                </a:solidFill>
              </a:rPr>
              <a:t> and </a:t>
            </a:r>
            <a:r>
              <a:rPr lang="en" sz="1500" b="1">
                <a:solidFill>
                  <a:schemeClr val="dk1"/>
                </a:solidFill>
              </a:rPr>
              <a:t>Google Meet</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a:solidFill>
                  <a:schemeClr val="dk1"/>
                </a:solidFill>
              </a:rPr>
              <a:t>Version control system for code sharing: </a:t>
            </a:r>
            <a:r>
              <a:rPr lang="en" sz="1500" b="1">
                <a:solidFill>
                  <a:schemeClr val="dk1"/>
                </a:solidFill>
              </a:rPr>
              <a:t>Github</a:t>
            </a:r>
            <a:endParaRPr sz="1500" b="1">
              <a:solidFill>
                <a:schemeClr val="dk1"/>
              </a:solidFill>
            </a:endParaRPr>
          </a:p>
          <a:p>
            <a:pPr marL="457200" lvl="0" indent="-323850" algn="l" rtl="0">
              <a:lnSpc>
                <a:spcPct val="150000"/>
              </a:lnSpc>
              <a:spcBef>
                <a:spcPts val="0"/>
              </a:spcBef>
              <a:spcAft>
                <a:spcPts val="0"/>
              </a:spcAft>
              <a:buClr>
                <a:schemeClr val="dk1"/>
              </a:buClr>
              <a:buSzPts val="1500"/>
              <a:buChar char="-"/>
            </a:pPr>
            <a:r>
              <a:rPr lang="en" sz="1500">
                <a:solidFill>
                  <a:schemeClr val="dk1"/>
                </a:solidFill>
              </a:rPr>
              <a:t>Project planning schedule and description: </a:t>
            </a:r>
            <a:r>
              <a:rPr lang="en" sz="1500" b="1">
                <a:solidFill>
                  <a:schemeClr val="dk1"/>
                </a:solidFill>
              </a:rPr>
              <a:t>Github’s project service</a:t>
            </a:r>
            <a:endParaRPr sz="15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228225" y="236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19" name="Google Shape;119;p23"/>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1"/>
                </a:solidFill>
                <a:latin typeface="Roboto"/>
                <a:ea typeface="Roboto"/>
                <a:cs typeface="Roboto"/>
                <a:sym typeface="Roboto"/>
              </a:rPr>
              <a:t>Leverage the </a:t>
            </a:r>
            <a:r>
              <a:rPr lang="en" sz="1500">
                <a:solidFill>
                  <a:schemeClr val="dk1"/>
                </a:solidFill>
                <a:highlight>
                  <a:srgbClr val="FFE599"/>
                </a:highlight>
                <a:latin typeface="Roboto"/>
                <a:ea typeface="Roboto"/>
                <a:cs typeface="Roboto"/>
                <a:sym typeface="Roboto"/>
              </a:rPr>
              <a:t>immutable</a:t>
            </a:r>
            <a:r>
              <a:rPr lang="en" sz="1500">
                <a:solidFill>
                  <a:schemeClr val="dk1"/>
                </a:solidFill>
                <a:latin typeface="Roboto"/>
                <a:ea typeface="Roboto"/>
                <a:cs typeface="Roboto"/>
                <a:sym typeface="Roboto"/>
              </a:rPr>
              <a:t> and </a:t>
            </a:r>
            <a:r>
              <a:rPr lang="en" sz="1500">
                <a:solidFill>
                  <a:schemeClr val="dk1"/>
                </a:solidFill>
                <a:highlight>
                  <a:srgbClr val="FFE599"/>
                </a:highlight>
                <a:latin typeface="Roboto"/>
                <a:ea typeface="Roboto"/>
                <a:cs typeface="Roboto"/>
                <a:sym typeface="Roboto"/>
              </a:rPr>
              <a:t>decentralized</a:t>
            </a:r>
            <a:r>
              <a:rPr lang="en" sz="1500">
                <a:solidFill>
                  <a:schemeClr val="dk1"/>
                </a:solidFill>
                <a:latin typeface="Roboto"/>
                <a:ea typeface="Roboto"/>
                <a:cs typeface="Roboto"/>
                <a:sym typeface="Roboto"/>
              </a:rPr>
              <a:t> features of blockchain into building web application for protecting data authenticity of Covid-19 vaccination management system</a:t>
            </a:r>
            <a:endParaRPr sz="1500">
              <a:solidFill>
                <a:schemeClr val="dk1"/>
              </a:solidFill>
              <a:latin typeface="Roboto"/>
              <a:ea typeface="Roboto"/>
              <a:cs typeface="Roboto"/>
              <a:sym typeface="Roboto"/>
            </a:endParaRPr>
          </a:p>
          <a:p>
            <a:pPr marL="0" lvl="0" indent="0" algn="l" rtl="0">
              <a:spcBef>
                <a:spcPts val="1200"/>
              </a:spcBef>
              <a:spcAft>
                <a:spcPts val="1200"/>
              </a:spcAft>
              <a:buNone/>
            </a:pPr>
            <a:r>
              <a:rPr lang="en" sz="1500">
                <a:solidFill>
                  <a:schemeClr val="dk1"/>
                </a:solidFill>
                <a:latin typeface="Roboto"/>
                <a:ea typeface="Roboto"/>
                <a:cs typeface="Roboto"/>
                <a:sym typeface="Roboto"/>
              </a:rPr>
              <a:t>Blockchain technology is covered under web application to provide a easy approach for developers and users to interact with</a:t>
            </a:r>
            <a:endParaRPr sz="15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211650" y="234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Week 1 backlog</a:t>
            </a:r>
            <a:endParaRPr/>
          </a:p>
        </p:txBody>
      </p:sp>
      <p:graphicFrame>
        <p:nvGraphicFramePr>
          <p:cNvPr id="125" name="Google Shape;125;p24"/>
          <p:cNvGraphicFramePr/>
          <p:nvPr/>
        </p:nvGraphicFramePr>
        <p:xfrm>
          <a:off x="256638" y="940050"/>
          <a:ext cx="8645650" cy="2425975"/>
        </p:xfrm>
        <a:graphic>
          <a:graphicData uri="http://schemas.openxmlformats.org/drawingml/2006/table">
            <a:tbl>
              <a:tblPr>
                <a:noFill/>
                <a:tableStyleId>{365F5F60-2868-444C-87AF-F6848E6349F0}</a:tableStyleId>
              </a:tblPr>
              <a:tblGrid>
                <a:gridCol w="4204850">
                  <a:extLst>
                    <a:ext uri="{9D8B030D-6E8A-4147-A177-3AD203B41FA5}">
                      <a16:colId xmlns:a16="http://schemas.microsoft.com/office/drawing/2014/main" val="20000"/>
                    </a:ext>
                  </a:extLst>
                </a:gridCol>
                <a:gridCol w="1422525">
                  <a:extLst>
                    <a:ext uri="{9D8B030D-6E8A-4147-A177-3AD203B41FA5}">
                      <a16:colId xmlns:a16="http://schemas.microsoft.com/office/drawing/2014/main" val="20001"/>
                    </a:ext>
                  </a:extLst>
                </a:gridCol>
                <a:gridCol w="3018275">
                  <a:extLst>
                    <a:ext uri="{9D8B030D-6E8A-4147-A177-3AD203B41FA5}">
                      <a16:colId xmlns:a16="http://schemas.microsoft.com/office/drawing/2014/main" val="20002"/>
                    </a:ext>
                  </a:extLst>
                </a:gridCol>
              </a:tblGrid>
              <a:tr h="438000">
                <a:tc>
                  <a:txBody>
                    <a:bodyPr/>
                    <a:lstStyle/>
                    <a:p>
                      <a:pPr marL="0" lvl="0" indent="0" algn="ctr" rtl="0">
                        <a:spcBef>
                          <a:spcPts val="0"/>
                        </a:spcBef>
                        <a:spcAft>
                          <a:spcPts val="0"/>
                        </a:spcAft>
                        <a:buNone/>
                      </a:pPr>
                      <a:r>
                        <a:rPr lang="en" sz="1200">
                          <a:solidFill>
                            <a:schemeClr val="dk1"/>
                          </a:solidFill>
                        </a:rPr>
                        <a:t>Task</a:t>
                      </a:r>
                      <a:endParaRPr sz="1200">
                        <a:solidFill>
                          <a:schemeClr val="dk1"/>
                        </a:solidFill>
                      </a:endParaRPr>
                    </a:p>
                  </a:txBody>
                  <a:tcPr marL="91425" marR="91425" marT="91425" marB="91425">
                    <a:solidFill>
                      <a:srgbClr val="FFD966"/>
                    </a:solidFill>
                  </a:tcPr>
                </a:tc>
                <a:tc>
                  <a:txBody>
                    <a:bodyPr/>
                    <a:lstStyle/>
                    <a:p>
                      <a:pPr marL="0" lvl="0" indent="0" algn="ctr" rtl="0">
                        <a:spcBef>
                          <a:spcPts val="0"/>
                        </a:spcBef>
                        <a:spcAft>
                          <a:spcPts val="0"/>
                        </a:spcAft>
                        <a:buNone/>
                      </a:pPr>
                      <a:r>
                        <a:rPr lang="en" sz="1200">
                          <a:solidFill>
                            <a:schemeClr val="dk1"/>
                          </a:solidFill>
                        </a:rPr>
                        <a:t>Estimated effort</a:t>
                      </a:r>
                      <a:endParaRPr sz="1200">
                        <a:solidFill>
                          <a:schemeClr val="dk1"/>
                        </a:solidFill>
                      </a:endParaRPr>
                    </a:p>
                  </a:txBody>
                  <a:tcPr marL="91425" marR="91425" marT="91425" marB="91425">
                    <a:solidFill>
                      <a:srgbClr val="FFD966"/>
                    </a:solidFill>
                  </a:tcPr>
                </a:tc>
                <a:tc>
                  <a:txBody>
                    <a:bodyPr/>
                    <a:lstStyle/>
                    <a:p>
                      <a:pPr marL="0" lvl="0" indent="0" algn="ctr" rtl="0">
                        <a:spcBef>
                          <a:spcPts val="0"/>
                        </a:spcBef>
                        <a:spcAft>
                          <a:spcPts val="0"/>
                        </a:spcAft>
                        <a:buNone/>
                      </a:pPr>
                      <a:r>
                        <a:rPr lang="en" sz="1200">
                          <a:solidFill>
                            <a:schemeClr val="dk1"/>
                          </a:solidFill>
                        </a:rPr>
                        <a:t>Assignee</a:t>
                      </a:r>
                      <a:endParaRPr sz="1200">
                        <a:solidFill>
                          <a:schemeClr val="dk1"/>
                        </a:solidFill>
                      </a:endParaRPr>
                    </a:p>
                  </a:txBody>
                  <a:tcPr marL="91425" marR="91425" marT="91425" marB="91425">
                    <a:solidFill>
                      <a:srgbClr val="FFD966"/>
                    </a:solidFill>
                  </a:tcPr>
                </a:tc>
                <a:extLst>
                  <a:ext uri="{0D108BD9-81ED-4DB2-BD59-A6C34878D82A}">
                    <a16:rowId xmlns:a16="http://schemas.microsoft.com/office/drawing/2014/main" val="10000"/>
                  </a:ext>
                </a:extLst>
              </a:tr>
              <a:tr h="673900">
                <a:tc>
                  <a:txBody>
                    <a:bodyPr/>
                    <a:lstStyle/>
                    <a:p>
                      <a:pPr marL="0" lvl="0" indent="0" algn="l" rtl="0">
                        <a:spcBef>
                          <a:spcPts val="0"/>
                        </a:spcBef>
                        <a:spcAft>
                          <a:spcPts val="0"/>
                        </a:spcAft>
                        <a:buNone/>
                      </a:pPr>
                      <a:r>
                        <a:rPr lang="en">
                          <a:solidFill>
                            <a:schemeClr val="dk1"/>
                          </a:solidFill>
                        </a:rPr>
                        <a:t>Research ExpressJS CRUD server</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5 hours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Minh Huy, Xuan Huy, Nhut Anh, Minh Khoi</a:t>
                      </a:r>
                      <a:endParaRPr>
                        <a:solidFill>
                          <a:schemeClr val="dk1"/>
                        </a:solidFill>
                      </a:endParaRPr>
                    </a:p>
                  </a:txBody>
                  <a:tcPr marL="91425" marR="91425" marT="91425" marB="91425"/>
                </a:tc>
                <a:extLst>
                  <a:ext uri="{0D108BD9-81ED-4DB2-BD59-A6C34878D82A}">
                    <a16:rowId xmlns:a16="http://schemas.microsoft.com/office/drawing/2014/main" val="10001"/>
                  </a:ext>
                </a:extLst>
              </a:tr>
              <a:tr h="438025">
                <a:tc>
                  <a:txBody>
                    <a:bodyPr/>
                    <a:lstStyle/>
                    <a:p>
                      <a:pPr marL="0" lvl="0" indent="0" algn="l" rtl="0">
                        <a:spcBef>
                          <a:spcPts val="0"/>
                        </a:spcBef>
                        <a:spcAft>
                          <a:spcPts val="0"/>
                        </a:spcAft>
                        <a:buNone/>
                      </a:pPr>
                      <a:r>
                        <a:rPr lang="en">
                          <a:solidFill>
                            <a:schemeClr val="dk1"/>
                          </a:solidFill>
                        </a:rPr>
                        <a:t>Research Hyperledger Fabric network</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10 hours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Whole team</a:t>
                      </a:r>
                      <a:endParaRPr>
                        <a:solidFill>
                          <a:schemeClr val="dk1"/>
                        </a:solidFill>
                      </a:endParaRPr>
                    </a:p>
                  </a:txBody>
                  <a:tcPr marL="91425" marR="91425" marT="91425" marB="91425"/>
                </a:tc>
                <a:extLst>
                  <a:ext uri="{0D108BD9-81ED-4DB2-BD59-A6C34878D82A}">
                    <a16:rowId xmlns:a16="http://schemas.microsoft.com/office/drawing/2014/main" val="10002"/>
                  </a:ext>
                </a:extLst>
              </a:tr>
              <a:tr h="438025">
                <a:tc>
                  <a:txBody>
                    <a:bodyPr/>
                    <a:lstStyle/>
                    <a:p>
                      <a:pPr marL="0" lvl="0" indent="0" algn="l" rtl="0">
                        <a:spcBef>
                          <a:spcPts val="0"/>
                        </a:spcBef>
                        <a:spcAft>
                          <a:spcPts val="0"/>
                        </a:spcAft>
                        <a:buNone/>
                      </a:pPr>
                      <a:r>
                        <a:rPr lang="en">
                          <a:solidFill>
                            <a:schemeClr val="dk1"/>
                          </a:solidFill>
                        </a:rPr>
                        <a:t>Vaccine blockchain network implementation</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10 hours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Whole team</a:t>
                      </a:r>
                      <a:endParaRPr>
                        <a:solidFill>
                          <a:schemeClr val="dk1"/>
                        </a:solidFill>
                      </a:endParaRPr>
                    </a:p>
                  </a:txBody>
                  <a:tcPr marL="91425" marR="91425" marT="91425" marB="91425"/>
                </a:tc>
                <a:extLst>
                  <a:ext uri="{0D108BD9-81ED-4DB2-BD59-A6C34878D82A}">
                    <a16:rowId xmlns:a16="http://schemas.microsoft.com/office/drawing/2014/main" val="10003"/>
                  </a:ext>
                </a:extLst>
              </a:tr>
              <a:tr h="438025">
                <a:tc>
                  <a:txBody>
                    <a:bodyPr/>
                    <a:lstStyle/>
                    <a:p>
                      <a:pPr marL="0" lvl="0" indent="0" algn="l" rtl="0">
                        <a:spcBef>
                          <a:spcPts val="0"/>
                        </a:spcBef>
                        <a:spcAft>
                          <a:spcPts val="0"/>
                        </a:spcAft>
                        <a:buNone/>
                      </a:pPr>
                      <a:r>
                        <a:rPr lang="en">
                          <a:solidFill>
                            <a:schemeClr val="dk1"/>
                          </a:solidFill>
                        </a:rPr>
                        <a:t>Code structure</a:t>
                      </a:r>
                      <a:endParaRPr>
                        <a:solidFill>
                          <a:schemeClr val="dk1"/>
                        </a:solidFill>
                      </a:endParaRPr>
                    </a:p>
                  </a:txBody>
                  <a:tcPr marL="91425" marR="91425" marT="91425" marB="91425"/>
                </a:tc>
                <a:tc>
                  <a:txBody>
                    <a:bodyPr/>
                    <a:lstStyle/>
                    <a:p>
                      <a:pPr marL="0" lvl="0" indent="0" algn="ctr" rtl="0">
                        <a:spcBef>
                          <a:spcPts val="0"/>
                        </a:spcBef>
                        <a:spcAft>
                          <a:spcPts val="0"/>
                        </a:spcAft>
                        <a:buNone/>
                      </a:pPr>
                      <a:r>
                        <a:rPr lang="en">
                          <a:solidFill>
                            <a:schemeClr val="dk1"/>
                          </a:solidFill>
                        </a:rPr>
                        <a:t>10 hours</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Quoc Thai, Dang Khoa</a:t>
                      </a: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rPr>
              <a:t>Research ExpressJS library</a:t>
            </a:r>
            <a:endParaRPr>
              <a:highlight>
                <a:srgbClr val="FFE599"/>
              </a:highlight>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solidFill>
                  <a:schemeClr val="dk1"/>
                </a:solidFill>
              </a:rPr>
              <a:t>Description</a:t>
            </a:r>
            <a:endParaRPr sz="1500" b="1" dirty="0">
              <a:solidFill>
                <a:schemeClr val="dk1"/>
              </a:solidFill>
            </a:endParaRPr>
          </a:p>
          <a:p>
            <a:pPr marL="457200" lvl="0" indent="-323850" algn="l" rtl="0">
              <a:spcBef>
                <a:spcPts val="1200"/>
              </a:spcBef>
              <a:spcAft>
                <a:spcPts val="0"/>
              </a:spcAft>
              <a:buClr>
                <a:schemeClr val="dk1"/>
              </a:buClr>
              <a:buSzPts val="1500"/>
              <a:buChar char="●"/>
            </a:pPr>
            <a:r>
              <a:rPr lang="en" sz="1500" dirty="0">
                <a:solidFill>
                  <a:schemeClr val="dk1"/>
                </a:solidFill>
              </a:rPr>
              <a:t>Able to build a simple CRUD application.</a:t>
            </a: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Architecture of the whole application, folder structure.</a:t>
            </a:r>
            <a:endParaRPr sz="1500" dirty="0">
              <a:solidFill>
                <a:schemeClr val="dk1"/>
              </a:solidFill>
            </a:endParaRPr>
          </a:p>
          <a:p>
            <a:pPr marL="0" lvl="0" indent="0" algn="l" rtl="0">
              <a:spcBef>
                <a:spcPts val="1200"/>
              </a:spcBef>
              <a:spcAft>
                <a:spcPts val="0"/>
              </a:spcAft>
              <a:buNone/>
            </a:pPr>
            <a:r>
              <a:rPr lang="en" sz="1500" b="1" dirty="0">
                <a:solidFill>
                  <a:schemeClr val="dk1"/>
                </a:solidFill>
              </a:rPr>
              <a:t>Deadlines: </a:t>
            </a:r>
            <a:r>
              <a:rPr lang="en" sz="1500" dirty="0">
                <a:solidFill>
                  <a:schemeClr val="dk1"/>
                </a:solidFill>
              </a:rPr>
              <a:t>Friday, 08/10/2021</a:t>
            </a:r>
            <a:endParaRPr sz="1500" dirty="0">
              <a:solidFill>
                <a:schemeClr val="dk1"/>
              </a:solidFill>
            </a:endParaRPr>
          </a:p>
          <a:p>
            <a:pPr marL="0" lvl="0" indent="0" algn="l" rtl="0">
              <a:spcBef>
                <a:spcPts val="1200"/>
              </a:spcBef>
              <a:spcAft>
                <a:spcPts val="0"/>
              </a:spcAft>
              <a:buNone/>
            </a:pPr>
            <a:r>
              <a:rPr lang="en" sz="1500" b="1" dirty="0">
                <a:solidFill>
                  <a:schemeClr val="dk1"/>
                </a:solidFill>
              </a:rPr>
              <a:t>Task type:</a:t>
            </a:r>
            <a:r>
              <a:rPr lang="en" sz="1500" dirty="0">
                <a:solidFill>
                  <a:schemeClr val="dk1"/>
                </a:solidFill>
              </a:rPr>
              <a:t> long-term</a:t>
            </a:r>
            <a:endParaRPr sz="1500" dirty="0">
              <a:solidFill>
                <a:schemeClr val="dk1"/>
              </a:solidFill>
            </a:endParaRPr>
          </a:p>
          <a:p>
            <a:pPr marL="0" lvl="0" indent="0" algn="l" rtl="0">
              <a:spcBef>
                <a:spcPts val="1200"/>
              </a:spcBef>
              <a:spcAft>
                <a:spcPts val="1200"/>
              </a:spcAft>
              <a:buNone/>
            </a:pPr>
            <a:r>
              <a:rPr lang="en" sz="1500" b="1" dirty="0">
                <a:solidFill>
                  <a:schemeClr val="dk1"/>
                </a:solidFill>
              </a:rPr>
              <a:t>Critical level:</a:t>
            </a:r>
            <a:r>
              <a:rPr lang="en" sz="1500" dirty="0">
                <a:solidFill>
                  <a:schemeClr val="dk1"/>
                </a:solidFill>
              </a:rPr>
              <a:t> medium</a:t>
            </a:r>
            <a:endParaRPr sz="1500"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rPr>
              <a:t>Research Hyperledger Fabric </a:t>
            </a:r>
            <a:endParaRPr>
              <a:highlight>
                <a:srgbClr val="FFE599"/>
              </a:highlight>
            </a:endParaRPr>
          </a:p>
        </p:txBody>
      </p:sp>
      <p:sp>
        <p:nvSpPr>
          <p:cNvPr id="137" name="Google Shape;13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Description</a:t>
            </a:r>
            <a:endParaRPr sz="1500" b="1">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Deep dive and understand network’s components, communication protocols.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Successfully setup and deploy simple blockchain network.</a:t>
            </a:r>
            <a:endParaRPr sz="1500">
              <a:solidFill>
                <a:schemeClr val="dk1"/>
              </a:solidFill>
            </a:endParaRPr>
          </a:p>
          <a:p>
            <a:pPr marL="0" lvl="0" indent="0" algn="l" rtl="0">
              <a:spcBef>
                <a:spcPts val="1200"/>
              </a:spcBef>
              <a:spcAft>
                <a:spcPts val="0"/>
              </a:spcAft>
              <a:buNone/>
            </a:pPr>
            <a:r>
              <a:rPr lang="en" sz="1500" b="1">
                <a:solidFill>
                  <a:schemeClr val="dk1"/>
                </a:solidFill>
              </a:rPr>
              <a:t>Deadlines: </a:t>
            </a:r>
            <a:r>
              <a:rPr lang="en" sz="1500">
                <a:solidFill>
                  <a:schemeClr val="dk1"/>
                </a:solidFill>
              </a:rPr>
              <a:t>Friday, 08/10/2021</a:t>
            </a:r>
            <a:endParaRPr sz="1500">
              <a:solidFill>
                <a:schemeClr val="dk1"/>
              </a:solidFill>
            </a:endParaRPr>
          </a:p>
          <a:p>
            <a:pPr marL="0" lvl="0" indent="0" algn="l" rtl="0">
              <a:spcBef>
                <a:spcPts val="1200"/>
              </a:spcBef>
              <a:spcAft>
                <a:spcPts val="0"/>
              </a:spcAft>
              <a:buNone/>
            </a:pPr>
            <a:r>
              <a:rPr lang="en" sz="1500" b="1">
                <a:solidFill>
                  <a:schemeClr val="dk1"/>
                </a:solidFill>
              </a:rPr>
              <a:t>Task type:</a:t>
            </a:r>
            <a:r>
              <a:rPr lang="en" sz="1500">
                <a:solidFill>
                  <a:schemeClr val="dk1"/>
                </a:solidFill>
              </a:rPr>
              <a:t> long-term</a:t>
            </a:r>
            <a:endParaRPr sz="1500">
              <a:solidFill>
                <a:schemeClr val="dk1"/>
              </a:solidFill>
            </a:endParaRPr>
          </a:p>
          <a:p>
            <a:pPr marL="0" lvl="0" indent="0" algn="l" rtl="0">
              <a:spcBef>
                <a:spcPts val="1200"/>
              </a:spcBef>
              <a:spcAft>
                <a:spcPts val="1200"/>
              </a:spcAft>
              <a:buNone/>
            </a:pPr>
            <a:r>
              <a:rPr lang="en" sz="1500" b="1">
                <a:solidFill>
                  <a:schemeClr val="dk1"/>
                </a:solidFill>
              </a:rPr>
              <a:t>Critical level:</a:t>
            </a:r>
            <a:r>
              <a:rPr lang="en" sz="1500">
                <a:solidFill>
                  <a:schemeClr val="dk1"/>
                </a:solidFill>
              </a:rPr>
              <a:t> medium</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rPr>
              <a:t>Vaccine network implementation</a:t>
            </a:r>
            <a:endParaRPr>
              <a:highlight>
                <a:srgbClr val="FFE599"/>
              </a:highlight>
            </a:endParaRPr>
          </a:p>
        </p:txBody>
      </p:sp>
      <p:sp>
        <p:nvSpPr>
          <p:cNvPr id="143" name="Google Shape;14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dirty="0">
                <a:solidFill>
                  <a:schemeClr val="dk1"/>
                </a:solidFill>
              </a:rPr>
              <a:t>Description</a:t>
            </a:r>
            <a:endParaRPr sz="1500" b="1" dirty="0">
              <a:solidFill>
                <a:schemeClr val="dk1"/>
              </a:solidFill>
            </a:endParaRPr>
          </a:p>
          <a:p>
            <a:pPr marL="457200" lvl="0" indent="-323850" algn="l" rtl="0">
              <a:spcBef>
                <a:spcPts val="1200"/>
              </a:spcBef>
              <a:spcAft>
                <a:spcPts val="0"/>
              </a:spcAft>
              <a:buClr>
                <a:schemeClr val="dk1"/>
              </a:buClr>
              <a:buSzPts val="1500"/>
              <a:buChar char="●"/>
            </a:pPr>
            <a:r>
              <a:rPr lang="en" sz="1500" dirty="0">
                <a:solidFill>
                  <a:schemeClr val="dk1"/>
                </a:solidFill>
              </a:rPr>
              <a:t>Identify the components in blockchain, which one equivalent to real scenario.</a:t>
            </a: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General system workflow, how vaccine transfer, how users register to network.</a:t>
            </a: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Database schema design, efficiency stores vaccine information.</a:t>
            </a: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A simple implementation version of the network must be deployed during this sprint</a:t>
            </a:r>
            <a:endParaRPr sz="1500" dirty="0">
              <a:solidFill>
                <a:schemeClr val="dk1"/>
              </a:solidFill>
            </a:endParaRPr>
          </a:p>
          <a:p>
            <a:pPr marL="0" lvl="0" indent="0" algn="l" rtl="0">
              <a:spcBef>
                <a:spcPts val="1200"/>
              </a:spcBef>
              <a:spcAft>
                <a:spcPts val="0"/>
              </a:spcAft>
              <a:buNone/>
            </a:pPr>
            <a:r>
              <a:rPr lang="en" sz="1500" b="1" dirty="0">
                <a:solidFill>
                  <a:schemeClr val="dk1"/>
                </a:solidFill>
              </a:rPr>
              <a:t>Deadlines</a:t>
            </a:r>
            <a:r>
              <a:rPr lang="en" sz="1500" dirty="0">
                <a:solidFill>
                  <a:schemeClr val="dk1"/>
                </a:solidFill>
              </a:rPr>
              <a:t>: Wednesday, 06/10/2021</a:t>
            </a:r>
            <a:endParaRPr sz="1500" dirty="0">
              <a:solidFill>
                <a:schemeClr val="dk1"/>
              </a:solidFill>
            </a:endParaRPr>
          </a:p>
          <a:p>
            <a:pPr marL="0" lvl="0" indent="0" algn="l" rtl="0">
              <a:spcBef>
                <a:spcPts val="1200"/>
              </a:spcBef>
              <a:spcAft>
                <a:spcPts val="0"/>
              </a:spcAft>
              <a:buNone/>
            </a:pPr>
            <a:r>
              <a:rPr lang="en" sz="1500" b="1" dirty="0">
                <a:solidFill>
                  <a:schemeClr val="dk1"/>
                </a:solidFill>
              </a:rPr>
              <a:t>Task type:</a:t>
            </a:r>
            <a:r>
              <a:rPr lang="en" sz="1500" dirty="0">
                <a:solidFill>
                  <a:schemeClr val="dk1"/>
                </a:solidFill>
              </a:rPr>
              <a:t> long-term</a:t>
            </a:r>
            <a:endParaRPr sz="1500" dirty="0">
              <a:solidFill>
                <a:schemeClr val="dk1"/>
              </a:solidFill>
            </a:endParaRPr>
          </a:p>
          <a:p>
            <a:pPr marL="0" lvl="0" indent="0" algn="l" rtl="0">
              <a:spcBef>
                <a:spcPts val="1200"/>
              </a:spcBef>
              <a:spcAft>
                <a:spcPts val="1200"/>
              </a:spcAft>
              <a:buNone/>
            </a:pPr>
            <a:r>
              <a:rPr lang="en" sz="1500" b="1" dirty="0">
                <a:solidFill>
                  <a:schemeClr val="dk1"/>
                </a:solidFill>
              </a:rPr>
              <a:t>Critical level:</a:t>
            </a:r>
            <a:r>
              <a:rPr lang="en" sz="1500" dirty="0">
                <a:solidFill>
                  <a:schemeClr val="dk1"/>
                </a:solidFill>
              </a:rPr>
              <a:t> medium</a:t>
            </a:r>
            <a:endParaRPr sz="15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rPr>
              <a:t>Code structure</a:t>
            </a:r>
            <a:endParaRPr>
              <a:highlight>
                <a:srgbClr val="FFE599"/>
              </a:highlight>
            </a:endParaRPr>
          </a:p>
        </p:txBody>
      </p:sp>
      <p:sp>
        <p:nvSpPr>
          <p:cNvPr id="149" name="Google Shape;1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Description</a:t>
            </a:r>
            <a:endParaRPr sz="1500" b="1">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Able to build a simple CRUD application.</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Architecture of the whole application, folder structure.</a:t>
            </a:r>
            <a:endParaRPr sz="1500">
              <a:solidFill>
                <a:schemeClr val="dk1"/>
              </a:solidFill>
            </a:endParaRPr>
          </a:p>
          <a:p>
            <a:pPr marL="0" lvl="0" indent="0" algn="l" rtl="0">
              <a:spcBef>
                <a:spcPts val="1200"/>
              </a:spcBef>
              <a:spcAft>
                <a:spcPts val="0"/>
              </a:spcAft>
              <a:buNone/>
            </a:pPr>
            <a:r>
              <a:rPr lang="en" sz="1500" b="1">
                <a:solidFill>
                  <a:schemeClr val="dk1"/>
                </a:solidFill>
              </a:rPr>
              <a:t>Deadlines: </a:t>
            </a:r>
            <a:r>
              <a:rPr lang="en" sz="1500">
                <a:solidFill>
                  <a:schemeClr val="dk1"/>
                </a:solidFill>
              </a:rPr>
              <a:t>Tuesday, 05/10/2021</a:t>
            </a:r>
            <a:endParaRPr sz="1500">
              <a:solidFill>
                <a:schemeClr val="dk1"/>
              </a:solidFill>
            </a:endParaRPr>
          </a:p>
          <a:p>
            <a:pPr marL="0" lvl="0" indent="0" algn="l" rtl="0">
              <a:spcBef>
                <a:spcPts val="1200"/>
              </a:spcBef>
              <a:spcAft>
                <a:spcPts val="0"/>
              </a:spcAft>
              <a:buNone/>
            </a:pPr>
            <a:r>
              <a:rPr lang="en" sz="1500" b="1">
                <a:solidFill>
                  <a:schemeClr val="dk1"/>
                </a:solidFill>
              </a:rPr>
              <a:t>Task type:</a:t>
            </a:r>
            <a:r>
              <a:rPr lang="en" sz="1500">
                <a:solidFill>
                  <a:schemeClr val="dk1"/>
                </a:solidFill>
              </a:rPr>
              <a:t> short-term</a:t>
            </a:r>
            <a:endParaRPr sz="1500">
              <a:solidFill>
                <a:schemeClr val="dk1"/>
              </a:solidFill>
            </a:endParaRPr>
          </a:p>
          <a:p>
            <a:pPr marL="0" lvl="0" indent="0" algn="l" rtl="0">
              <a:spcBef>
                <a:spcPts val="1200"/>
              </a:spcBef>
              <a:spcAft>
                <a:spcPts val="1200"/>
              </a:spcAft>
              <a:buNone/>
            </a:pPr>
            <a:r>
              <a:rPr lang="en" sz="1500" b="1">
                <a:solidFill>
                  <a:schemeClr val="dk1"/>
                </a:solidFill>
              </a:rPr>
              <a:t>Critical level:</a:t>
            </a:r>
            <a:r>
              <a:rPr lang="en" sz="1500">
                <a:solidFill>
                  <a:schemeClr val="dk1"/>
                </a:solidFill>
              </a:rPr>
              <a:t> medium</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subTitle" idx="1"/>
          </p:nvPr>
        </p:nvSpPr>
        <p:spPr>
          <a:xfrm>
            <a:off x="311700" y="895100"/>
            <a:ext cx="8520600" cy="3687000"/>
          </a:xfrm>
          <a:prstGeom prst="rect">
            <a:avLst/>
          </a:prstGeom>
        </p:spPr>
        <p:txBody>
          <a:bodyPr spcFirstLastPara="1" wrap="square" lIns="91425" tIns="91425" rIns="91425" bIns="91425" anchor="t" anchorCtr="0">
            <a:noAutofit/>
          </a:bodyPr>
          <a:lstStyle/>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The need of vaccine passport to travel during Covid-19 pandemic</a:t>
            </a:r>
            <a:endParaRPr sz="1302">
              <a:solidFill>
                <a:schemeClr val="dk1"/>
              </a:solidFill>
              <a:latin typeface="Roboto"/>
              <a:ea typeface="Roboto"/>
              <a:cs typeface="Roboto"/>
              <a:sym typeface="Roboto"/>
            </a:endParaRPr>
          </a:p>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Vaccine passport that are issued can be forged</a:t>
            </a:r>
            <a:endParaRPr sz="1302">
              <a:solidFill>
                <a:schemeClr val="dk1"/>
              </a:solidFill>
              <a:latin typeface="Roboto"/>
              <a:ea typeface="Roboto"/>
              <a:cs typeface="Roboto"/>
              <a:sym typeface="Roboto"/>
            </a:endParaRPr>
          </a:p>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Transparency of vaccine information: </a:t>
            </a:r>
            <a:endParaRPr sz="1302">
              <a:solidFill>
                <a:schemeClr val="dk1"/>
              </a:solidFill>
              <a:latin typeface="Roboto"/>
              <a:ea typeface="Roboto"/>
              <a:cs typeface="Roboto"/>
              <a:sym typeface="Roboto"/>
            </a:endParaRPr>
          </a:p>
          <a:p>
            <a:pPr marL="914400" lvl="1"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Amounts of vaccine doses and kinds are available for a specific local area</a:t>
            </a:r>
            <a:endParaRPr sz="1302">
              <a:solidFill>
                <a:schemeClr val="dk1"/>
              </a:solidFill>
              <a:latin typeface="Roboto"/>
              <a:ea typeface="Roboto"/>
              <a:cs typeface="Roboto"/>
              <a:sym typeface="Roboto"/>
            </a:endParaRPr>
          </a:p>
          <a:p>
            <a:pPr marL="914400" lvl="1"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Information of used vaccine doses </a:t>
            </a:r>
            <a:endParaRPr sz="1302">
              <a:solidFill>
                <a:schemeClr val="dk1"/>
              </a:solidFill>
              <a:latin typeface="Roboto"/>
              <a:ea typeface="Roboto"/>
              <a:cs typeface="Roboto"/>
              <a:sym typeface="Roboto"/>
            </a:endParaRPr>
          </a:p>
          <a:p>
            <a:pPr marL="914400" lvl="1"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Prevent fraud (people selling fake vaccine slot)</a:t>
            </a:r>
            <a:endParaRPr sz="1302">
              <a:solidFill>
                <a:schemeClr val="dk1"/>
              </a:solidFill>
              <a:latin typeface="Roboto"/>
              <a:ea typeface="Roboto"/>
              <a:cs typeface="Roboto"/>
              <a:sym typeface="Roboto"/>
            </a:endParaRPr>
          </a:p>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Vaccine dose management is crucial to coordinate between </a:t>
            </a:r>
            <a:r>
              <a:rPr lang="en" sz="1302" b="1">
                <a:solidFill>
                  <a:schemeClr val="dk1"/>
                </a:solidFill>
                <a:latin typeface="Roboto"/>
                <a:ea typeface="Roboto"/>
                <a:cs typeface="Roboto"/>
                <a:sym typeface="Roboto"/>
              </a:rPr>
              <a:t>medical units</a:t>
            </a:r>
            <a:r>
              <a:rPr lang="en" sz="1302">
                <a:solidFill>
                  <a:schemeClr val="dk1"/>
                </a:solidFill>
                <a:latin typeface="Roboto"/>
                <a:ea typeface="Roboto"/>
                <a:cs typeface="Roboto"/>
                <a:sym typeface="Roboto"/>
              </a:rPr>
              <a:t> and </a:t>
            </a:r>
            <a:r>
              <a:rPr lang="en" sz="1302" b="1">
                <a:solidFill>
                  <a:schemeClr val="dk1"/>
                </a:solidFill>
                <a:latin typeface="Roboto"/>
                <a:ea typeface="Roboto"/>
                <a:cs typeface="Roboto"/>
                <a:sym typeface="Roboto"/>
              </a:rPr>
              <a:t>government </a:t>
            </a:r>
            <a:r>
              <a:rPr lang="en" sz="1302">
                <a:solidFill>
                  <a:schemeClr val="dk1"/>
                </a:solidFill>
                <a:latin typeface="Roboto"/>
                <a:ea typeface="Roboto"/>
                <a:cs typeface="Roboto"/>
                <a:sym typeface="Roboto"/>
              </a:rPr>
              <a:t>in order for more </a:t>
            </a:r>
            <a:r>
              <a:rPr lang="en" sz="1302" b="1">
                <a:solidFill>
                  <a:schemeClr val="dk1"/>
                </a:solidFill>
                <a:latin typeface="Roboto"/>
                <a:ea typeface="Roboto"/>
                <a:cs typeface="Roboto"/>
                <a:sym typeface="Roboto"/>
              </a:rPr>
              <a:t>accurate </a:t>
            </a:r>
            <a:r>
              <a:rPr lang="en" sz="1302">
                <a:solidFill>
                  <a:schemeClr val="dk1"/>
                </a:solidFill>
                <a:latin typeface="Roboto"/>
                <a:ea typeface="Roboto"/>
                <a:cs typeface="Roboto"/>
                <a:sym typeface="Roboto"/>
              </a:rPr>
              <a:t>and </a:t>
            </a:r>
            <a:r>
              <a:rPr lang="en" sz="1302" b="1">
                <a:solidFill>
                  <a:schemeClr val="dk1"/>
                </a:solidFill>
                <a:latin typeface="Roboto"/>
                <a:ea typeface="Roboto"/>
                <a:cs typeface="Roboto"/>
                <a:sym typeface="Roboto"/>
              </a:rPr>
              <a:t>effective countermeasure </a:t>
            </a:r>
            <a:r>
              <a:rPr lang="en" sz="1302">
                <a:solidFill>
                  <a:schemeClr val="dk1"/>
                </a:solidFill>
                <a:latin typeface="Roboto"/>
                <a:ea typeface="Roboto"/>
                <a:cs typeface="Roboto"/>
                <a:sym typeface="Roboto"/>
              </a:rPr>
              <a:t>to epidemics</a:t>
            </a:r>
            <a:endParaRPr sz="1302">
              <a:solidFill>
                <a:schemeClr val="dk1"/>
              </a:solidFill>
              <a:latin typeface="Roboto"/>
              <a:ea typeface="Roboto"/>
              <a:cs typeface="Roboto"/>
              <a:sym typeface="Roboto"/>
            </a:endParaRPr>
          </a:p>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People cannot influence who is going to be vaccinated first just by themselves</a:t>
            </a:r>
            <a:endParaRPr sz="1302">
              <a:solidFill>
                <a:schemeClr val="dk1"/>
              </a:solidFill>
              <a:latin typeface="Roboto"/>
              <a:ea typeface="Roboto"/>
              <a:cs typeface="Roboto"/>
              <a:sym typeface="Roboto"/>
            </a:endParaRPr>
          </a:p>
          <a:p>
            <a:pPr marL="457200" lvl="0" indent="-311308" algn="l" rtl="0">
              <a:lnSpc>
                <a:spcPct val="150000"/>
              </a:lnSpc>
              <a:spcBef>
                <a:spcPts val="0"/>
              </a:spcBef>
              <a:spcAft>
                <a:spcPts val="0"/>
              </a:spcAft>
              <a:buClr>
                <a:schemeClr val="dk1"/>
              </a:buClr>
              <a:buSzPts val="1303"/>
              <a:buFont typeface="Roboto"/>
              <a:buChar char="●"/>
            </a:pPr>
            <a:r>
              <a:rPr lang="en" sz="1302">
                <a:solidFill>
                  <a:schemeClr val="dk1"/>
                </a:solidFill>
                <a:latin typeface="Roboto"/>
                <a:ea typeface="Roboto"/>
                <a:cs typeface="Roboto"/>
                <a:sym typeface="Roboto"/>
              </a:rPr>
              <a:t>Vaccinated information for each person must be kept confidential, cannot modify, update without proper permissions ...</a:t>
            </a:r>
            <a:endParaRPr sz="1302">
              <a:solidFill>
                <a:schemeClr val="dk1"/>
              </a:solidFill>
              <a:latin typeface="Roboto"/>
              <a:ea typeface="Roboto"/>
              <a:cs typeface="Roboto"/>
              <a:sym typeface="Roboto"/>
            </a:endParaRPr>
          </a:p>
        </p:txBody>
      </p:sp>
      <p:sp>
        <p:nvSpPr>
          <p:cNvPr id="63" name="Google Shape;63;p14"/>
          <p:cNvSpPr txBox="1">
            <a:spLocks noGrp="1"/>
          </p:cNvSpPr>
          <p:nvPr>
            <p:ph type="title" idx="4294967295"/>
          </p:nvPr>
        </p:nvSpPr>
        <p:spPr>
          <a:xfrm>
            <a:off x="209650" y="230700"/>
            <a:ext cx="1780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Medium"/>
                <a:ea typeface="Roboto Medium"/>
                <a:cs typeface="Roboto Medium"/>
                <a:sym typeface="Roboto Medium"/>
              </a:rPr>
              <a:t>Scenario</a:t>
            </a:r>
            <a:endParaRPr>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Introduction</a:t>
            </a:r>
            <a:endParaRPr b="1"/>
          </a:p>
        </p:txBody>
      </p:sp>
      <p:sp>
        <p:nvSpPr>
          <p:cNvPr id="69" name="Google Shape;69;p15"/>
          <p:cNvSpPr txBox="1">
            <a:spLocks noGrp="1"/>
          </p:cNvSpPr>
          <p:nvPr>
            <p:ph type="subTitle" idx="1"/>
          </p:nvPr>
        </p:nvSpPr>
        <p:spPr>
          <a:xfrm>
            <a:off x="311700" y="1191050"/>
            <a:ext cx="8520600" cy="2646300"/>
          </a:xfrm>
          <a:prstGeom prst="rect">
            <a:avLst/>
          </a:prstGeom>
        </p:spPr>
        <p:txBody>
          <a:bodyPr spcFirstLastPara="1" wrap="square" lIns="91425" tIns="91425" rIns="91425" bIns="91425" anchor="t" anchorCtr="0">
            <a:normAutofit fontScale="92500" lnSpcReduction="20000"/>
          </a:bodyPr>
          <a:lstStyle/>
          <a:p>
            <a:pPr marL="457200" lvl="0" indent="-304958" algn="l" rtl="0">
              <a:lnSpc>
                <a:spcPct val="150000"/>
              </a:lnSpc>
              <a:spcBef>
                <a:spcPts val="0"/>
              </a:spcBef>
              <a:spcAft>
                <a:spcPts val="0"/>
              </a:spcAft>
              <a:buClr>
                <a:schemeClr val="dk1"/>
              </a:buClr>
              <a:buSzPct val="100000"/>
              <a:buChar char="●"/>
            </a:pPr>
            <a:r>
              <a:rPr lang="en" sz="1300">
                <a:solidFill>
                  <a:schemeClr val="dk1"/>
                </a:solidFill>
              </a:rPr>
              <a:t>Due to the </a:t>
            </a:r>
            <a:r>
              <a:rPr lang="en" sz="1300">
                <a:solidFill>
                  <a:schemeClr val="dk1"/>
                </a:solidFill>
                <a:highlight>
                  <a:srgbClr val="FFE599"/>
                </a:highlight>
              </a:rPr>
              <a:t>immutable</a:t>
            </a:r>
            <a:r>
              <a:rPr lang="en" sz="1300">
                <a:solidFill>
                  <a:schemeClr val="dk1"/>
                </a:solidFill>
              </a:rPr>
              <a:t> and </a:t>
            </a:r>
            <a:r>
              <a:rPr lang="en" sz="1300">
                <a:solidFill>
                  <a:schemeClr val="dk1"/>
                </a:solidFill>
                <a:highlight>
                  <a:srgbClr val="FFE599"/>
                </a:highlight>
              </a:rPr>
              <a:t>decentralization</a:t>
            </a:r>
            <a:r>
              <a:rPr lang="en" sz="1300">
                <a:solidFill>
                  <a:schemeClr val="dk1"/>
                </a:solidFill>
              </a:rPr>
              <a:t> nature of blockchain, we could use this technology to manage the vaccine supply chain, which decide the vaccine passport for citizens</a:t>
            </a:r>
            <a:endParaRPr sz="1300">
              <a:solidFill>
                <a:schemeClr val="dk1"/>
              </a:solidFill>
            </a:endParaRPr>
          </a:p>
          <a:p>
            <a:pPr marL="914400" lvl="1" indent="-304958" algn="l" rtl="0">
              <a:lnSpc>
                <a:spcPct val="150000"/>
              </a:lnSpc>
              <a:spcBef>
                <a:spcPts val="0"/>
              </a:spcBef>
              <a:spcAft>
                <a:spcPts val="0"/>
              </a:spcAft>
              <a:buClr>
                <a:schemeClr val="dk1"/>
              </a:buClr>
              <a:buSzPct val="100000"/>
              <a:buChar char="○"/>
            </a:pPr>
            <a:r>
              <a:rPr lang="en" sz="1300" b="1">
                <a:solidFill>
                  <a:schemeClr val="dk1"/>
                </a:solidFill>
              </a:rPr>
              <a:t>Vaccine wholesale</a:t>
            </a:r>
            <a:r>
              <a:rPr lang="en" sz="1300">
                <a:solidFill>
                  <a:schemeClr val="dk1"/>
                </a:solidFill>
              </a:rPr>
              <a:t>, vaccine transfers between vaccine provider and vaccine buyer (government, private medical unit,...)</a:t>
            </a:r>
            <a:endParaRPr sz="1300">
              <a:solidFill>
                <a:schemeClr val="dk1"/>
              </a:solidFill>
            </a:endParaRPr>
          </a:p>
          <a:p>
            <a:pPr marL="914400" lvl="1" indent="-304958" algn="l" rtl="0">
              <a:lnSpc>
                <a:spcPct val="150000"/>
              </a:lnSpc>
              <a:spcBef>
                <a:spcPts val="0"/>
              </a:spcBef>
              <a:spcAft>
                <a:spcPts val="0"/>
              </a:spcAft>
              <a:buClr>
                <a:schemeClr val="dk1"/>
              </a:buClr>
              <a:buSzPct val="100000"/>
              <a:buChar char="○"/>
            </a:pPr>
            <a:r>
              <a:rPr lang="en" sz="1300" b="1">
                <a:solidFill>
                  <a:schemeClr val="dk1"/>
                </a:solidFill>
              </a:rPr>
              <a:t>Vaccine supply chain</a:t>
            </a:r>
            <a:r>
              <a:rPr lang="en" sz="1300">
                <a:solidFill>
                  <a:schemeClr val="dk1"/>
                </a:solidFill>
              </a:rPr>
              <a:t>, management for vaccine quantity, exported lot number, doses taken by citizens by using blockchain.</a:t>
            </a:r>
            <a:endParaRPr sz="1300">
              <a:solidFill>
                <a:schemeClr val="dk1"/>
              </a:solidFill>
            </a:endParaRPr>
          </a:p>
          <a:p>
            <a:pPr marL="914400" lvl="1" indent="-304958" algn="l" rtl="0">
              <a:lnSpc>
                <a:spcPct val="150000"/>
              </a:lnSpc>
              <a:spcBef>
                <a:spcPts val="0"/>
              </a:spcBef>
              <a:spcAft>
                <a:spcPts val="0"/>
              </a:spcAft>
              <a:buClr>
                <a:schemeClr val="dk1"/>
              </a:buClr>
              <a:buSzPct val="100000"/>
              <a:buChar char="○"/>
            </a:pPr>
            <a:r>
              <a:rPr lang="en" sz="1300" b="1">
                <a:solidFill>
                  <a:schemeClr val="dk1"/>
                </a:solidFill>
              </a:rPr>
              <a:t>Vaccine passport</a:t>
            </a:r>
            <a:r>
              <a:rPr lang="en" sz="1300">
                <a:solidFill>
                  <a:schemeClr val="dk1"/>
                </a:solidFill>
              </a:rPr>
              <a:t>, citizen could be verified after taking an sufficient amount of vaccine dose. The vaccine should contain information about personal information, brand, amount of vaccine taken, date and vaccine original.</a:t>
            </a:r>
            <a:endParaRPr sz="1300">
              <a:solidFill>
                <a:schemeClr val="dk1"/>
              </a:solidFill>
            </a:endParaRPr>
          </a:p>
          <a:p>
            <a:pPr marL="0" lvl="0" indent="0" algn="l" rtl="0">
              <a:lnSpc>
                <a:spcPct val="150000"/>
              </a:lnSpc>
              <a:spcBef>
                <a:spcPts val="0"/>
              </a:spcBef>
              <a:spcAft>
                <a:spcPts val="0"/>
              </a:spcAft>
              <a:buNone/>
            </a:pPr>
            <a:r>
              <a:rPr lang="en" sz="1300">
                <a:solidFill>
                  <a:schemeClr val="dk1"/>
                </a:solidFill>
              </a:rPr>
              <a:t>→ Lack of information about vaccine, and untrusted parties between </a:t>
            </a:r>
            <a:r>
              <a:rPr lang="en" sz="1300">
                <a:solidFill>
                  <a:schemeClr val="dk1"/>
                </a:solidFill>
                <a:highlight>
                  <a:srgbClr val="FFE599"/>
                </a:highlight>
              </a:rPr>
              <a:t>government</a:t>
            </a:r>
            <a:r>
              <a:rPr lang="en" sz="1300">
                <a:solidFill>
                  <a:schemeClr val="dk1"/>
                </a:solidFill>
              </a:rPr>
              <a:t>, </a:t>
            </a:r>
            <a:r>
              <a:rPr lang="en" sz="1300">
                <a:solidFill>
                  <a:schemeClr val="dk1"/>
                </a:solidFill>
                <a:highlight>
                  <a:srgbClr val="FFE599"/>
                </a:highlight>
              </a:rPr>
              <a:t>medical unit</a:t>
            </a:r>
            <a:r>
              <a:rPr lang="en" sz="1300">
                <a:solidFill>
                  <a:schemeClr val="dk1"/>
                </a:solidFill>
              </a:rPr>
              <a:t>, </a:t>
            </a:r>
            <a:r>
              <a:rPr lang="en" sz="1300">
                <a:solidFill>
                  <a:schemeClr val="dk1"/>
                </a:solidFill>
                <a:highlight>
                  <a:srgbClr val="FFE599"/>
                </a:highlight>
              </a:rPr>
              <a:t>citizens</a:t>
            </a:r>
            <a:r>
              <a:rPr lang="en" sz="1300">
                <a:solidFill>
                  <a:schemeClr val="dk1"/>
                </a:solidFill>
              </a:rPr>
              <a:t> could be resolved.</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224450" y="214300"/>
            <a:ext cx="2027100" cy="101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500" b="1"/>
              <a:t>System </a:t>
            </a:r>
            <a:r>
              <a:rPr lang="en" sz="2500" b="1">
                <a:highlight>
                  <a:srgbClr val="FFE599"/>
                </a:highlight>
              </a:rPr>
              <a:t>Design</a:t>
            </a:r>
            <a:endParaRPr sz="2500" b="1">
              <a:highlight>
                <a:srgbClr val="FFE599"/>
              </a:highlight>
            </a:endParaRPr>
          </a:p>
        </p:txBody>
      </p:sp>
      <p:sp>
        <p:nvSpPr>
          <p:cNvPr id="75" name="Google Shape;75;p16"/>
          <p:cNvSpPr txBox="1"/>
          <p:nvPr/>
        </p:nvSpPr>
        <p:spPr>
          <a:xfrm>
            <a:off x="592325" y="2895825"/>
            <a:ext cx="7545600" cy="21858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SzPts val="1300"/>
              <a:buChar char="●"/>
            </a:pPr>
            <a:r>
              <a:rPr lang="en" sz="1300" b="1"/>
              <a:t>Users</a:t>
            </a:r>
            <a:r>
              <a:rPr lang="en" sz="1300"/>
              <a:t>, who wants to take vaccine </a:t>
            </a:r>
            <a:r>
              <a:rPr lang="en" sz="1300">
                <a:highlight>
                  <a:srgbClr val="FFE599"/>
                </a:highlight>
              </a:rPr>
              <a:t>must register</a:t>
            </a:r>
            <a:r>
              <a:rPr lang="en" sz="1300"/>
              <a:t> to the network.</a:t>
            </a:r>
            <a:endParaRPr sz="1300"/>
          </a:p>
          <a:p>
            <a:pPr marL="457200" lvl="0" indent="-311150" algn="l" rtl="0">
              <a:lnSpc>
                <a:spcPct val="150000"/>
              </a:lnSpc>
              <a:spcBef>
                <a:spcPts val="0"/>
              </a:spcBef>
              <a:spcAft>
                <a:spcPts val="0"/>
              </a:spcAft>
              <a:buSzPts val="1300"/>
              <a:buChar char="●"/>
            </a:pPr>
            <a:r>
              <a:rPr lang="en" sz="1300" b="1"/>
              <a:t>Peers</a:t>
            </a:r>
            <a:r>
              <a:rPr lang="en" sz="1300"/>
              <a:t>, acts like medical unit, vaccine providers or vaccine buyers.</a:t>
            </a:r>
            <a:endParaRPr sz="1300"/>
          </a:p>
          <a:p>
            <a:pPr marL="457200" lvl="0" indent="-311150" algn="l" rtl="0">
              <a:lnSpc>
                <a:spcPct val="150000"/>
              </a:lnSpc>
              <a:spcBef>
                <a:spcPts val="0"/>
              </a:spcBef>
              <a:spcAft>
                <a:spcPts val="0"/>
              </a:spcAft>
              <a:buSzPts val="1300"/>
              <a:buChar char="●"/>
            </a:pPr>
            <a:r>
              <a:rPr lang="en" sz="1300" b="1"/>
              <a:t>Ledger</a:t>
            </a:r>
            <a:r>
              <a:rPr lang="en" sz="1300"/>
              <a:t> holds vaccine information, quantity and </a:t>
            </a:r>
            <a:r>
              <a:rPr lang="en" sz="1300">
                <a:highlight>
                  <a:srgbClr val="FFE599"/>
                </a:highlight>
              </a:rPr>
              <a:t>vaccine registration</a:t>
            </a:r>
            <a:r>
              <a:rPr lang="en" sz="1300"/>
              <a:t>, vaccine owner.</a:t>
            </a:r>
            <a:endParaRPr sz="1300"/>
          </a:p>
          <a:p>
            <a:pPr marL="457200" lvl="0" indent="-311150" algn="l" rtl="0">
              <a:lnSpc>
                <a:spcPct val="150000"/>
              </a:lnSpc>
              <a:spcBef>
                <a:spcPts val="0"/>
              </a:spcBef>
              <a:spcAft>
                <a:spcPts val="0"/>
              </a:spcAft>
              <a:buSzPts val="1300"/>
              <a:buChar char="●"/>
            </a:pPr>
            <a:r>
              <a:rPr lang="en" sz="1300" b="1"/>
              <a:t>Application</a:t>
            </a:r>
            <a:r>
              <a:rPr lang="en" sz="1300"/>
              <a:t> is a </a:t>
            </a:r>
            <a:r>
              <a:rPr lang="en" sz="1300">
                <a:highlight>
                  <a:srgbClr val="FFE599"/>
                </a:highlight>
              </a:rPr>
              <a:t>registration gateway</a:t>
            </a:r>
            <a:r>
              <a:rPr lang="en" sz="1300"/>
              <a:t>, to communicate between</a:t>
            </a:r>
            <a:r>
              <a:rPr lang="en" sz="1300" b="1"/>
              <a:t> subscribers</a:t>
            </a:r>
            <a:r>
              <a:rPr lang="en" sz="1300"/>
              <a:t> and </a:t>
            </a:r>
            <a:r>
              <a:rPr lang="en" sz="1300" b="1"/>
              <a:t>vaccine providers</a:t>
            </a:r>
            <a:r>
              <a:rPr lang="en" sz="1300"/>
              <a:t> (date to take vaccine, how many doses have taken,…).</a:t>
            </a:r>
            <a:endParaRPr sz="1300"/>
          </a:p>
          <a:p>
            <a:pPr marL="457200" lvl="0" indent="-311150" algn="l" rtl="0">
              <a:lnSpc>
                <a:spcPct val="150000"/>
              </a:lnSpc>
              <a:spcBef>
                <a:spcPts val="0"/>
              </a:spcBef>
              <a:spcAft>
                <a:spcPts val="0"/>
              </a:spcAft>
              <a:buSzPts val="1300"/>
              <a:buChar char="●"/>
            </a:pPr>
            <a:r>
              <a:rPr lang="en" sz="1300" b="1"/>
              <a:t>Vaccine</a:t>
            </a:r>
            <a:r>
              <a:rPr lang="en" sz="1300"/>
              <a:t> acts as </a:t>
            </a:r>
            <a:r>
              <a:rPr lang="en" sz="1300">
                <a:highlight>
                  <a:srgbClr val="FFE599"/>
                </a:highlight>
              </a:rPr>
              <a:t>assets</a:t>
            </a:r>
            <a:r>
              <a:rPr lang="en" sz="1300"/>
              <a:t>, which can be </a:t>
            </a:r>
            <a:r>
              <a:rPr lang="en" sz="1300">
                <a:highlight>
                  <a:srgbClr val="FFE599"/>
                </a:highlight>
              </a:rPr>
              <a:t>transferred</a:t>
            </a:r>
            <a:r>
              <a:rPr lang="en" sz="1300"/>
              <a:t> from vaccine provider to legitimate users in the network.</a:t>
            </a:r>
            <a:endParaRPr sz="1300"/>
          </a:p>
        </p:txBody>
      </p:sp>
      <p:pic>
        <p:nvPicPr>
          <p:cNvPr id="76" name="Google Shape;76;p16"/>
          <p:cNvPicPr preferRelativeResize="0"/>
          <p:nvPr/>
        </p:nvPicPr>
        <p:blipFill>
          <a:blip r:embed="rId3">
            <a:alphaModFix/>
          </a:blip>
          <a:stretch>
            <a:fillRect/>
          </a:stretch>
        </p:blipFill>
        <p:spPr>
          <a:xfrm>
            <a:off x="3317725" y="113525"/>
            <a:ext cx="5052475" cy="2698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24450" y="214300"/>
            <a:ext cx="2127300" cy="101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500" b="1"/>
              <a:t>Simple </a:t>
            </a:r>
            <a:r>
              <a:rPr lang="en" sz="2500" b="1">
                <a:highlight>
                  <a:srgbClr val="FFE599"/>
                </a:highlight>
              </a:rPr>
              <a:t>workflow</a:t>
            </a:r>
            <a:endParaRPr sz="2500" b="1">
              <a:highlight>
                <a:srgbClr val="FFE599"/>
              </a:highlight>
            </a:endParaRPr>
          </a:p>
        </p:txBody>
      </p:sp>
      <p:pic>
        <p:nvPicPr>
          <p:cNvPr id="82" name="Google Shape;82;p17"/>
          <p:cNvPicPr preferRelativeResize="0"/>
          <p:nvPr/>
        </p:nvPicPr>
        <p:blipFill>
          <a:blip r:embed="rId3">
            <a:alphaModFix/>
          </a:blip>
          <a:stretch>
            <a:fillRect/>
          </a:stretch>
        </p:blipFill>
        <p:spPr>
          <a:xfrm>
            <a:off x="3484550" y="0"/>
            <a:ext cx="5659451" cy="3415625"/>
          </a:xfrm>
          <a:prstGeom prst="rect">
            <a:avLst/>
          </a:prstGeom>
          <a:noFill/>
          <a:ln>
            <a:noFill/>
          </a:ln>
        </p:spPr>
      </p:pic>
      <p:sp>
        <p:nvSpPr>
          <p:cNvPr id="83" name="Google Shape;83;p17"/>
          <p:cNvSpPr txBox="1"/>
          <p:nvPr/>
        </p:nvSpPr>
        <p:spPr>
          <a:xfrm>
            <a:off x="592325" y="2895825"/>
            <a:ext cx="7545600" cy="1585500"/>
          </a:xfrm>
          <a:prstGeom prst="rect">
            <a:avLst/>
          </a:prstGeom>
          <a:noFill/>
          <a:ln>
            <a:noFill/>
          </a:ln>
        </p:spPr>
        <p:txBody>
          <a:bodyPr spcFirstLastPara="1" wrap="square" lIns="91425" tIns="91425" rIns="91425" bIns="91425" anchor="t" anchorCtr="0">
            <a:spAutoFit/>
          </a:bodyPr>
          <a:lstStyle/>
          <a:p>
            <a:pPr marL="457200" lvl="0" indent="-311150" algn="l" rtl="0">
              <a:lnSpc>
                <a:spcPct val="150000"/>
              </a:lnSpc>
              <a:spcBef>
                <a:spcPts val="0"/>
              </a:spcBef>
              <a:spcAft>
                <a:spcPts val="0"/>
              </a:spcAft>
              <a:buSzPts val="1300"/>
              <a:buChar char="●"/>
            </a:pPr>
            <a:r>
              <a:rPr lang="en" sz="1300" b="1"/>
              <a:t>Users</a:t>
            </a:r>
            <a:r>
              <a:rPr lang="en" sz="1300"/>
              <a:t>, can register the the network, to get a unique UUID.</a:t>
            </a:r>
            <a:endParaRPr sz="1300"/>
          </a:p>
          <a:p>
            <a:pPr marL="457200" lvl="0" indent="-311150" algn="l" rtl="0">
              <a:lnSpc>
                <a:spcPct val="150000"/>
              </a:lnSpc>
              <a:spcBef>
                <a:spcPts val="0"/>
              </a:spcBef>
              <a:spcAft>
                <a:spcPts val="0"/>
              </a:spcAft>
              <a:buSzPts val="1300"/>
              <a:buChar char="●"/>
            </a:pPr>
            <a:r>
              <a:rPr lang="en" sz="1300" b="1"/>
              <a:t>Application</a:t>
            </a:r>
            <a:r>
              <a:rPr lang="en" sz="1300"/>
              <a:t>, acts as a information gateway, allowing users to check, obtains vaccine passport, but no update or create.</a:t>
            </a:r>
            <a:endParaRPr sz="1300"/>
          </a:p>
          <a:p>
            <a:pPr marL="457200" lvl="0" indent="-311150" algn="l" rtl="0">
              <a:lnSpc>
                <a:spcPct val="150000"/>
              </a:lnSpc>
              <a:spcBef>
                <a:spcPts val="0"/>
              </a:spcBef>
              <a:spcAft>
                <a:spcPts val="0"/>
              </a:spcAft>
              <a:buSzPts val="1300"/>
              <a:buChar char="●"/>
            </a:pPr>
            <a:r>
              <a:rPr lang="en" sz="1300" b="1"/>
              <a:t>Wallet, </a:t>
            </a:r>
            <a:r>
              <a:rPr lang="en" sz="1300"/>
              <a:t>holds all users’ identity</a:t>
            </a:r>
            <a:endParaRPr sz="1300"/>
          </a:p>
          <a:p>
            <a:pPr marL="457200" lvl="0" indent="-311150" algn="l" rtl="0">
              <a:lnSpc>
                <a:spcPct val="150000"/>
              </a:lnSpc>
              <a:spcBef>
                <a:spcPts val="0"/>
              </a:spcBef>
              <a:spcAft>
                <a:spcPts val="0"/>
              </a:spcAft>
              <a:buSzPts val="1300"/>
              <a:buChar char="●"/>
            </a:pPr>
            <a:r>
              <a:rPr lang="en" sz="1300" b="1"/>
              <a:t>Network</a:t>
            </a:r>
            <a:r>
              <a:rPr lang="en" sz="1300"/>
              <a:t>, where transaction committed, maintains information about vaccine assets.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07375" y="183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edium"/>
                <a:ea typeface="Roboto Medium"/>
                <a:cs typeface="Roboto Medium"/>
                <a:sym typeface="Roboto Medium"/>
              </a:rPr>
              <a:t>Week 1:</a:t>
            </a:r>
            <a:r>
              <a:rPr lang="en"/>
              <a:t> Knowledge preparation &amp; setup</a:t>
            </a:r>
            <a:endParaRPr/>
          </a:p>
        </p:txBody>
      </p:sp>
      <p:sp>
        <p:nvSpPr>
          <p:cNvPr id="89" name="Google Shape;89;p18"/>
          <p:cNvSpPr txBox="1">
            <a:spLocks noGrp="1"/>
          </p:cNvSpPr>
          <p:nvPr>
            <p:ph type="body" idx="1"/>
          </p:nvPr>
        </p:nvSpPr>
        <p:spPr>
          <a:xfrm>
            <a:off x="311700" y="756025"/>
            <a:ext cx="8520600" cy="4158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852"/>
              <a:buNone/>
            </a:pPr>
            <a:r>
              <a:rPr lang="en" sz="1300">
                <a:solidFill>
                  <a:srgbClr val="202124"/>
                </a:solidFill>
                <a:highlight>
                  <a:srgbClr val="FFE599"/>
                </a:highlight>
                <a:latin typeface="Roboto"/>
                <a:ea typeface="Roboto"/>
                <a:cs typeface="Roboto"/>
                <a:sym typeface="Roboto"/>
              </a:rPr>
              <a:t>Identify network’s components </a:t>
            </a:r>
            <a:endParaRPr sz="1300">
              <a:solidFill>
                <a:srgbClr val="202124"/>
              </a:solidFill>
              <a:highlight>
                <a:srgbClr val="FFE599"/>
              </a:highlight>
              <a:latin typeface="Roboto"/>
              <a:ea typeface="Roboto"/>
              <a:cs typeface="Roboto"/>
              <a:sym typeface="Roboto"/>
            </a:endParaRPr>
          </a:p>
          <a:p>
            <a:pPr marL="457200" lvl="0" indent="-311150" algn="l" rtl="0">
              <a:lnSpc>
                <a:spcPct val="150000"/>
              </a:lnSpc>
              <a:spcBef>
                <a:spcPts val="120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Identify the basis node aliases in the network (Hospital, Ministry of Health, City, etc.)</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Map node aliases to nodes (ie Hospital can be a Peer, City can be Organization, Country can also be Organization on worldwide deployment)</a:t>
            </a:r>
            <a:endParaRPr sz="1300">
              <a:solidFill>
                <a:srgbClr val="202124"/>
              </a:solidFill>
              <a:highlight>
                <a:schemeClr val="lt1"/>
              </a:highlight>
              <a:latin typeface="Roboto"/>
              <a:ea typeface="Roboto"/>
              <a:cs typeface="Roboto"/>
              <a:sym typeface="Roboto"/>
            </a:endParaRPr>
          </a:p>
          <a:p>
            <a:pPr marL="0" lvl="0" indent="0" algn="l" rtl="0">
              <a:lnSpc>
                <a:spcPct val="150000"/>
              </a:lnSpc>
              <a:spcBef>
                <a:spcPts val="1200"/>
              </a:spcBef>
              <a:spcAft>
                <a:spcPts val="0"/>
              </a:spcAft>
              <a:buSzPts val="852"/>
              <a:buNone/>
            </a:pPr>
            <a:r>
              <a:rPr lang="en" sz="1300">
                <a:solidFill>
                  <a:srgbClr val="202124"/>
                </a:solidFill>
                <a:highlight>
                  <a:srgbClr val="FFE599"/>
                </a:highlight>
                <a:latin typeface="Roboto"/>
                <a:ea typeface="Roboto"/>
                <a:cs typeface="Roboto"/>
                <a:sym typeface="Roboto"/>
              </a:rPr>
              <a:t>Express JS</a:t>
            </a:r>
            <a:endParaRPr sz="1300">
              <a:solidFill>
                <a:srgbClr val="202124"/>
              </a:solidFill>
              <a:highlight>
                <a:srgbClr val="FFE599"/>
              </a:highlight>
              <a:latin typeface="Roboto"/>
              <a:ea typeface="Roboto"/>
              <a:cs typeface="Roboto"/>
              <a:sym typeface="Roboto"/>
            </a:endParaRPr>
          </a:p>
          <a:p>
            <a:pPr marL="457200" lvl="0" indent="-311150" algn="l" rtl="0">
              <a:lnSpc>
                <a:spcPct val="150000"/>
              </a:lnSpc>
              <a:spcBef>
                <a:spcPts val="120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Understand how to use Express JS to an acceptable extend</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Able to run a </a:t>
            </a:r>
            <a:r>
              <a:rPr lang="en" sz="1300" b="1">
                <a:solidFill>
                  <a:srgbClr val="202124"/>
                </a:solidFill>
                <a:highlight>
                  <a:srgbClr val="FFFFFF"/>
                </a:highlight>
                <a:latin typeface="Roboto"/>
                <a:ea typeface="Roboto"/>
                <a:cs typeface="Roboto"/>
                <a:sym typeface="Roboto"/>
              </a:rPr>
              <a:t>simple CRUD server</a:t>
            </a:r>
            <a:endParaRPr sz="1300" b="1">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Understand the concept of route, middleware, request and response.</a:t>
            </a:r>
            <a:endParaRPr sz="1300">
              <a:solidFill>
                <a:srgbClr val="202124"/>
              </a:solidFill>
              <a:highlight>
                <a:srgbClr val="FFFFFF"/>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852"/>
              <a:buFont typeface="Arial"/>
              <a:buNone/>
            </a:pPr>
            <a:r>
              <a:rPr lang="en" sz="1300">
                <a:solidFill>
                  <a:srgbClr val="202124"/>
                </a:solidFill>
                <a:highlight>
                  <a:srgbClr val="FFE599"/>
                </a:highlight>
                <a:latin typeface="Roboto"/>
                <a:ea typeface="Roboto"/>
                <a:cs typeface="Roboto"/>
                <a:sym typeface="Roboto"/>
              </a:rPr>
              <a:t>Hyperledger Fabric network deployment</a:t>
            </a:r>
            <a:endParaRPr sz="1300">
              <a:solidFill>
                <a:srgbClr val="202124"/>
              </a:solidFill>
              <a:highlight>
                <a:srgbClr val="FFE599"/>
              </a:highlight>
              <a:latin typeface="Roboto"/>
              <a:ea typeface="Roboto"/>
              <a:cs typeface="Roboto"/>
              <a:sym typeface="Roboto"/>
            </a:endParaRPr>
          </a:p>
          <a:p>
            <a:pPr marL="457200" lvl="0" indent="-311150" algn="l" rtl="0">
              <a:lnSpc>
                <a:spcPct val="150000"/>
              </a:lnSpc>
              <a:spcBef>
                <a:spcPts val="1200"/>
              </a:spcBef>
              <a:spcAft>
                <a:spcPts val="0"/>
              </a:spcAft>
              <a:buClr>
                <a:srgbClr val="202124"/>
              </a:buClr>
              <a:buSzPts val="1300"/>
              <a:buFont typeface="Roboto"/>
              <a:buChar char="●"/>
            </a:pPr>
            <a:r>
              <a:rPr lang="en" sz="1300">
                <a:solidFill>
                  <a:srgbClr val="202124"/>
                </a:solidFill>
                <a:highlight>
                  <a:schemeClr val="lt1"/>
                </a:highlight>
                <a:latin typeface="Roboto"/>
                <a:ea typeface="Roboto"/>
                <a:cs typeface="Roboto"/>
                <a:sym typeface="Roboto"/>
              </a:rPr>
              <a:t>The network should be able to connect nodes and fulfill elementary tasks(extending - more peer, more organizations,etc) at least on the command prompt (using dummy, basic ledgers)</a:t>
            </a:r>
            <a:endParaRPr sz="1300">
              <a:solidFill>
                <a:srgbClr val="202124"/>
              </a:solidFill>
              <a:highlight>
                <a:schemeClr val="lt1"/>
              </a:highlight>
              <a:latin typeface="Roboto"/>
              <a:ea typeface="Roboto"/>
              <a:cs typeface="Roboto"/>
              <a:sym typeface="Roboto"/>
            </a:endParaRPr>
          </a:p>
          <a:p>
            <a:pPr marL="0" lvl="0" indent="0" algn="l" rtl="0">
              <a:lnSpc>
                <a:spcPct val="150000"/>
              </a:lnSpc>
              <a:spcBef>
                <a:spcPts val="1200"/>
              </a:spcBef>
              <a:spcAft>
                <a:spcPts val="0"/>
              </a:spcAft>
              <a:buClr>
                <a:schemeClr val="dk1"/>
              </a:buClr>
              <a:buSzPts val="852"/>
              <a:buFont typeface="Arial"/>
              <a:buNone/>
            </a:pPr>
            <a:endParaRPr sz="1300">
              <a:solidFill>
                <a:srgbClr val="202124"/>
              </a:solidFill>
              <a:highlight>
                <a:srgbClr val="FFFFFF"/>
              </a:highlight>
              <a:latin typeface="Roboto"/>
              <a:ea typeface="Roboto"/>
              <a:cs typeface="Roboto"/>
              <a:sym typeface="Roboto"/>
            </a:endParaRPr>
          </a:p>
          <a:p>
            <a:pPr marL="0" lvl="0" indent="0" algn="l" rtl="0">
              <a:lnSpc>
                <a:spcPct val="150000"/>
              </a:lnSpc>
              <a:spcBef>
                <a:spcPts val="1200"/>
              </a:spcBef>
              <a:spcAft>
                <a:spcPts val="1200"/>
              </a:spcAft>
              <a:buSzPts val="852"/>
              <a:buNone/>
            </a:pP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96950" y="225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edium"/>
                <a:ea typeface="Roboto Medium"/>
                <a:cs typeface="Roboto Medium"/>
                <a:sym typeface="Roboto Medium"/>
              </a:rPr>
              <a:t>Week 2:</a:t>
            </a:r>
            <a:r>
              <a:rPr lang="en"/>
              <a:t> Building prototype</a:t>
            </a:r>
            <a:endParaRPr/>
          </a:p>
        </p:txBody>
      </p:sp>
      <p:sp>
        <p:nvSpPr>
          <p:cNvPr id="95" name="Google Shape;95;p19"/>
          <p:cNvSpPr txBox="1">
            <a:spLocks noGrp="1"/>
          </p:cNvSpPr>
          <p:nvPr>
            <p:ph type="body" idx="1"/>
          </p:nvPr>
        </p:nvSpPr>
        <p:spPr>
          <a:xfrm>
            <a:off x="311700" y="996000"/>
            <a:ext cx="8520600" cy="34164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789"/>
              <a:buFont typeface="Arial"/>
              <a:buNone/>
            </a:pPr>
            <a:r>
              <a:rPr lang="en" sz="1302">
                <a:solidFill>
                  <a:srgbClr val="202124"/>
                </a:solidFill>
                <a:highlight>
                  <a:srgbClr val="FFE599"/>
                </a:highlight>
                <a:latin typeface="Roboto"/>
                <a:ea typeface="Roboto"/>
                <a:cs typeface="Roboto"/>
                <a:sym typeface="Roboto"/>
              </a:rPr>
              <a:t> Forming basis of ledger </a:t>
            </a:r>
            <a:endParaRPr sz="1302">
              <a:solidFill>
                <a:srgbClr val="202124"/>
              </a:solidFill>
              <a:highlight>
                <a:srgbClr val="FFE599"/>
              </a:highlight>
              <a:latin typeface="Roboto"/>
              <a:ea typeface="Roboto"/>
              <a:cs typeface="Roboto"/>
              <a:sym typeface="Roboto"/>
            </a:endParaRPr>
          </a:p>
          <a:p>
            <a:pPr marL="457200" lvl="0" indent="-311308" algn="l" rtl="0">
              <a:lnSpc>
                <a:spcPct val="130000"/>
              </a:lnSpc>
              <a:spcBef>
                <a:spcPts val="1200"/>
              </a:spcBef>
              <a:spcAft>
                <a:spcPts val="0"/>
              </a:spcAft>
              <a:buClr>
                <a:srgbClr val="202124"/>
              </a:buClr>
              <a:buSzPts val="1303"/>
              <a:buFont typeface="Roboto"/>
              <a:buChar char="●"/>
            </a:pPr>
            <a:r>
              <a:rPr lang="en" sz="1302">
                <a:solidFill>
                  <a:srgbClr val="202124"/>
                </a:solidFill>
                <a:highlight>
                  <a:schemeClr val="lt1"/>
                </a:highlight>
                <a:latin typeface="Roboto"/>
                <a:ea typeface="Roboto"/>
                <a:cs typeface="Roboto"/>
                <a:sym typeface="Roboto"/>
              </a:rPr>
              <a:t>Create an objective-corresponding ledger format </a:t>
            </a:r>
            <a:endParaRPr sz="1302">
              <a:solidFill>
                <a:srgbClr val="202124"/>
              </a:solidFill>
              <a:highlight>
                <a:schemeClr val="lt1"/>
              </a:highlight>
              <a:latin typeface="Roboto"/>
              <a:ea typeface="Roboto"/>
              <a:cs typeface="Roboto"/>
              <a:sym typeface="Roboto"/>
            </a:endParaRPr>
          </a:p>
          <a:p>
            <a:pPr marL="0" lvl="0" indent="0" algn="l" rtl="0">
              <a:lnSpc>
                <a:spcPct val="130000"/>
              </a:lnSpc>
              <a:spcBef>
                <a:spcPts val="1200"/>
              </a:spcBef>
              <a:spcAft>
                <a:spcPts val="0"/>
              </a:spcAft>
              <a:buClr>
                <a:schemeClr val="dk1"/>
              </a:buClr>
              <a:buSzPts val="789"/>
              <a:buFont typeface="Arial"/>
              <a:buNone/>
            </a:pPr>
            <a:r>
              <a:rPr lang="en" sz="1302">
                <a:solidFill>
                  <a:srgbClr val="202124"/>
                </a:solidFill>
                <a:highlight>
                  <a:srgbClr val="FFE599"/>
                </a:highlight>
                <a:latin typeface="Roboto"/>
                <a:ea typeface="Roboto"/>
                <a:cs typeface="Roboto"/>
                <a:sym typeface="Roboto"/>
              </a:rPr>
              <a:t>Smart contract</a:t>
            </a:r>
            <a:endParaRPr sz="1302">
              <a:solidFill>
                <a:srgbClr val="202124"/>
              </a:solidFill>
              <a:highlight>
                <a:srgbClr val="FFE599"/>
              </a:highlight>
              <a:latin typeface="Roboto"/>
              <a:ea typeface="Roboto"/>
              <a:cs typeface="Roboto"/>
              <a:sym typeface="Roboto"/>
            </a:endParaRPr>
          </a:p>
          <a:p>
            <a:pPr marL="457200" lvl="0" indent="-311308" algn="l" rtl="0">
              <a:lnSpc>
                <a:spcPct val="130000"/>
              </a:lnSpc>
              <a:spcBef>
                <a:spcPts val="1200"/>
              </a:spcBef>
              <a:spcAft>
                <a:spcPts val="0"/>
              </a:spcAft>
              <a:buClr>
                <a:srgbClr val="202124"/>
              </a:buClr>
              <a:buSzPts val="1303"/>
              <a:buFont typeface="Roboto"/>
              <a:buChar char="●"/>
            </a:pPr>
            <a:r>
              <a:rPr lang="en" sz="1302">
                <a:solidFill>
                  <a:srgbClr val="202124"/>
                </a:solidFill>
                <a:highlight>
                  <a:schemeClr val="lt1"/>
                </a:highlight>
                <a:latin typeface="Roboto"/>
                <a:ea typeface="Roboto"/>
                <a:cs typeface="Roboto"/>
                <a:sym typeface="Roboto"/>
              </a:rPr>
              <a:t>Create basic queries such as get all, get specific, update, create</a:t>
            </a:r>
            <a:endParaRPr sz="1302">
              <a:solidFill>
                <a:srgbClr val="202124"/>
              </a:solidFill>
              <a:highlight>
                <a:schemeClr val="lt1"/>
              </a:highlight>
              <a:latin typeface="Roboto"/>
              <a:ea typeface="Roboto"/>
              <a:cs typeface="Roboto"/>
              <a:sym typeface="Roboto"/>
            </a:endParaRPr>
          </a:p>
          <a:p>
            <a:pPr marL="0" lvl="0" indent="0" algn="l" rtl="0">
              <a:lnSpc>
                <a:spcPct val="130000"/>
              </a:lnSpc>
              <a:spcBef>
                <a:spcPts val="1200"/>
              </a:spcBef>
              <a:spcAft>
                <a:spcPts val="0"/>
              </a:spcAft>
              <a:buSzPts val="1018"/>
              <a:buNone/>
            </a:pPr>
            <a:r>
              <a:rPr lang="en" sz="1302">
                <a:solidFill>
                  <a:srgbClr val="202124"/>
                </a:solidFill>
                <a:highlight>
                  <a:srgbClr val="FFE599"/>
                </a:highlight>
                <a:latin typeface="Roboto"/>
                <a:ea typeface="Roboto"/>
                <a:cs typeface="Roboto"/>
                <a:sym typeface="Roboto"/>
              </a:rPr>
              <a:t>Web-server integration</a:t>
            </a:r>
            <a:endParaRPr sz="1302">
              <a:solidFill>
                <a:srgbClr val="202124"/>
              </a:solidFill>
              <a:highlight>
                <a:srgbClr val="FFE599"/>
              </a:highlight>
              <a:latin typeface="Roboto"/>
              <a:ea typeface="Roboto"/>
              <a:cs typeface="Roboto"/>
              <a:sym typeface="Roboto"/>
            </a:endParaRPr>
          </a:p>
          <a:p>
            <a:pPr marL="457200" lvl="0" indent="-311308" algn="l" rtl="0">
              <a:lnSpc>
                <a:spcPct val="130000"/>
              </a:lnSpc>
              <a:spcBef>
                <a:spcPts val="1200"/>
              </a:spcBef>
              <a:spcAft>
                <a:spcPts val="0"/>
              </a:spcAft>
              <a:buClr>
                <a:srgbClr val="202124"/>
              </a:buClr>
              <a:buSzPts val="1303"/>
              <a:buFont typeface="Roboto"/>
              <a:buChar char="●"/>
            </a:pPr>
            <a:r>
              <a:rPr lang="en" sz="1302">
                <a:solidFill>
                  <a:srgbClr val="202124"/>
                </a:solidFill>
                <a:highlight>
                  <a:schemeClr val="lt1"/>
                </a:highlight>
                <a:latin typeface="Roboto"/>
                <a:ea typeface="Roboto"/>
                <a:cs typeface="Roboto"/>
                <a:sym typeface="Roboto"/>
              </a:rPr>
              <a:t>Create CRUD for handle request from clients</a:t>
            </a:r>
            <a:endParaRPr sz="1302">
              <a:solidFill>
                <a:srgbClr val="202124"/>
              </a:solidFill>
              <a:highlight>
                <a:schemeClr val="lt1"/>
              </a:highlight>
              <a:latin typeface="Roboto"/>
              <a:ea typeface="Roboto"/>
              <a:cs typeface="Roboto"/>
              <a:sym typeface="Roboto"/>
            </a:endParaRPr>
          </a:p>
          <a:p>
            <a:pPr marL="0" lvl="0" indent="0" algn="l" rtl="0">
              <a:lnSpc>
                <a:spcPct val="130000"/>
              </a:lnSpc>
              <a:spcBef>
                <a:spcPts val="1200"/>
              </a:spcBef>
              <a:spcAft>
                <a:spcPts val="0"/>
              </a:spcAft>
              <a:buSzPts val="1018"/>
              <a:buNone/>
            </a:pPr>
            <a:r>
              <a:rPr lang="en" sz="1302">
                <a:solidFill>
                  <a:srgbClr val="202124"/>
                </a:solidFill>
                <a:highlight>
                  <a:srgbClr val="FFE599"/>
                </a:highlight>
                <a:latin typeface="Roboto"/>
                <a:ea typeface="Roboto"/>
                <a:cs typeface="Roboto"/>
                <a:sym typeface="Roboto"/>
              </a:rPr>
              <a:t>Ledger Deployment with Network</a:t>
            </a:r>
            <a:endParaRPr sz="1302">
              <a:solidFill>
                <a:srgbClr val="202124"/>
              </a:solidFill>
              <a:highlight>
                <a:srgbClr val="FFE599"/>
              </a:highlight>
              <a:latin typeface="Roboto"/>
              <a:ea typeface="Roboto"/>
              <a:cs typeface="Roboto"/>
              <a:sym typeface="Roboto"/>
            </a:endParaRPr>
          </a:p>
          <a:p>
            <a:pPr marL="457200" lvl="0" indent="-311308" algn="l" rtl="0">
              <a:lnSpc>
                <a:spcPct val="150000"/>
              </a:lnSpc>
              <a:spcBef>
                <a:spcPts val="1200"/>
              </a:spcBef>
              <a:spcAft>
                <a:spcPts val="0"/>
              </a:spcAft>
              <a:buClr>
                <a:srgbClr val="202124"/>
              </a:buClr>
              <a:buSzPts val="1303"/>
              <a:buFont typeface="Roboto"/>
              <a:buChar char="●"/>
            </a:pPr>
            <a:r>
              <a:rPr lang="en" sz="1302">
                <a:solidFill>
                  <a:srgbClr val="202124"/>
                </a:solidFill>
                <a:highlight>
                  <a:srgbClr val="FFFFFF"/>
                </a:highlight>
                <a:latin typeface="Roboto"/>
                <a:ea typeface="Roboto"/>
                <a:cs typeface="Roboto"/>
                <a:sym typeface="Roboto"/>
              </a:rPr>
              <a:t>Network should be able to deploy with ledgers</a:t>
            </a:r>
            <a:endParaRPr sz="1302">
              <a:solidFill>
                <a:srgbClr val="202124"/>
              </a:solidFill>
              <a:highlight>
                <a:srgbClr val="FFFFFF"/>
              </a:highlight>
              <a:latin typeface="Roboto"/>
              <a:ea typeface="Roboto"/>
              <a:cs typeface="Roboto"/>
              <a:sym typeface="Roboto"/>
            </a:endParaRPr>
          </a:p>
          <a:p>
            <a:pPr marL="457200" lvl="0" indent="-311308" algn="l" rtl="0">
              <a:lnSpc>
                <a:spcPct val="150000"/>
              </a:lnSpc>
              <a:spcBef>
                <a:spcPts val="0"/>
              </a:spcBef>
              <a:spcAft>
                <a:spcPts val="0"/>
              </a:spcAft>
              <a:buClr>
                <a:srgbClr val="202124"/>
              </a:buClr>
              <a:buSzPts val="1303"/>
              <a:buFont typeface="Roboto"/>
              <a:buChar char="●"/>
            </a:pPr>
            <a:r>
              <a:rPr lang="en" sz="1302">
                <a:solidFill>
                  <a:srgbClr val="202124"/>
                </a:solidFill>
                <a:highlight>
                  <a:srgbClr val="FFFFFF"/>
                </a:highlight>
                <a:latin typeface="Roboto"/>
                <a:ea typeface="Roboto"/>
                <a:cs typeface="Roboto"/>
                <a:sym typeface="Roboto"/>
              </a:rPr>
              <a:t>Queries can be invoked successfully by peers </a:t>
            </a:r>
            <a:endParaRPr sz="1302">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rgbClr val="202124"/>
                </a:solidFill>
                <a:highlight>
                  <a:srgbClr val="FFE599"/>
                </a:highlight>
                <a:latin typeface="Roboto"/>
                <a:ea typeface="Roboto"/>
                <a:cs typeface="Roboto"/>
                <a:sym typeface="Roboto"/>
              </a:rPr>
              <a:t>Testing section</a:t>
            </a:r>
            <a:endParaRPr sz="1300">
              <a:solidFill>
                <a:srgbClr val="202124"/>
              </a:solidFill>
              <a:highlight>
                <a:srgbClr val="FFE599"/>
              </a:highlight>
              <a:latin typeface="Roboto"/>
              <a:ea typeface="Roboto"/>
              <a:cs typeface="Roboto"/>
              <a:sym typeface="Roboto"/>
            </a:endParaRPr>
          </a:p>
          <a:p>
            <a:pPr marL="457200" lvl="0" indent="-311150" algn="l" rtl="0">
              <a:lnSpc>
                <a:spcPct val="150000"/>
              </a:lnSpc>
              <a:spcBef>
                <a:spcPts val="120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Extensive network testing</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API endpoint testing</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Possible future features, vulnerabilities of first prototype</a:t>
            </a:r>
            <a:endParaRPr sz="1300">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sz="1300">
                <a:solidFill>
                  <a:srgbClr val="202124"/>
                </a:solidFill>
                <a:highlight>
                  <a:srgbClr val="FFE599"/>
                </a:highlight>
                <a:latin typeface="Roboto"/>
                <a:ea typeface="Roboto"/>
                <a:cs typeface="Roboto"/>
                <a:sym typeface="Roboto"/>
              </a:rPr>
              <a:t>Create User Interface </a:t>
            </a:r>
            <a:r>
              <a:rPr lang="en" sz="1300">
                <a:solidFill>
                  <a:srgbClr val="202124"/>
                </a:solidFill>
                <a:highlight>
                  <a:srgbClr val="FFFFFF"/>
                </a:highlight>
                <a:latin typeface="Roboto"/>
                <a:ea typeface="Roboto"/>
                <a:cs typeface="Roboto"/>
                <a:sym typeface="Roboto"/>
              </a:rPr>
              <a:t>(if possible)</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120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Create interface for users as webpage?</a:t>
            </a:r>
            <a:endParaRPr sz="1300">
              <a:solidFill>
                <a:srgbClr val="202124"/>
              </a:solidFill>
              <a:highlight>
                <a:srgbClr val="FFFFFF"/>
              </a:highlight>
              <a:latin typeface="Roboto"/>
              <a:ea typeface="Roboto"/>
              <a:cs typeface="Roboto"/>
              <a:sym typeface="Roboto"/>
            </a:endParaRPr>
          </a:p>
          <a:p>
            <a:pPr marL="457200" lvl="0" indent="-311150" algn="l" rtl="0">
              <a:lnSpc>
                <a:spcPct val="150000"/>
              </a:lnSpc>
              <a:spcBef>
                <a:spcPts val="0"/>
              </a:spcBef>
              <a:spcAft>
                <a:spcPts val="0"/>
              </a:spcAft>
              <a:buClr>
                <a:srgbClr val="202124"/>
              </a:buClr>
              <a:buSzPts val="1300"/>
              <a:buFont typeface="Roboto"/>
              <a:buChar char="●"/>
            </a:pPr>
            <a:r>
              <a:rPr lang="en" sz="1300">
                <a:solidFill>
                  <a:srgbClr val="202124"/>
                </a:solidFill>
                <a:highlight>
                  <a:srgbClr val="FFFFFF"/>
                </a:highlight>
                <a:latin typeface="Roboto"/>
                <a:ea typeface="Roboto"/>
                <a:cs typeface="Roboto"/>
                <a:sym typeface="Roboto"/>
              </a:rPr>
              <a:t>Allow users to check which kind of vaccine, including information about lot number that they were injected (if any)</a:t>
            </a:r>
            <a:endParaRPr sz="1300">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a:solidFill>
                  <a:schemeClr val="dk1"/>
                </a:solidFill>
                <a:highlight>
                  <a:srgbClr val="FFE599"/>
                </a:highlight>
                <a:latin typeface="Roboto"/>
                <a:ea typeface="Roboto"/>
                <a:cs typeface="Roboto"/>
                <a:sym typeface="Roboto"/>
              </a:rPr>
              <a:t>Prepare for final presentation and demo</a:t>
            </a:r>
            <a:endParaRPr sz="1300">
              <a:solidFill>
                <a:schemeClr val="dk1"/>
              </a:solidFill>
              <a:highlight>
                <a:srgbClr val="FFE599"/>
              </a:highlight>
              <a:latin typeface="Roboto"/>
              <a:ea typeface="Roboto"/>
              <a:cs typeface="Roboto"/>
              <a:sym typeface="Roboto"/>
            </a:endParaRPr>
          </a:p>
        </p:txBody>
      </p:sp>
      <p:sp>
        <p:nvSpPr>
          <p:cNvPr id="101" name="Google Shape;101;p20"/>
          <p:cNvSpPr txBox="1">
            <a:spLocks noGrp="1"/>
          </p:cNvSpPr>
          <p:nvPr>
            <p:ph type="title"/>
          </p:nvPr>
        </p:nvSpPr>
        <p:spPr>
          <a:xfrm>
            <a:off x="207350" y="215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edium"/>
                <a:ea typeface="Roboto Medium"/>
                <a:cs typeface="Roboto Medium"/>
                <a:sym typeface="Roboto Medium"/>
              </a:rPr>
              <a:t>Week 3:</a:t>
            </a:r>
            <a:r>
              <a:rPr lang="en"/>
              <a:t> Testing &amp; UI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07375" y="236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rgbClr val="FFE599"/>
                </a:highlight>
                <a:latin typeface="Roboto Medium"/>
                <a:ea typeface="Roboto Medium"/>
                <a:cs typeface="Roboto Medium"/>
                <a:sym typeface="Roboto Medium"/>
              </a:rPr>
              <a:t>Week 4 + 5:</a:t>
            </a:r>
            <a:r>
              <a:rPr lang="en"/>
              <a:t> Finalization steps</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300">
                <a:solidFill>
                  <a:srgbClr val="000000"/>
                </a:solidFill>
                <a:highlight>
                  <a:srgbClr val="FFE599"/>
                </a:highlight>
                <a:latin typeface="Roboto"/>
                <a:ea typeface="Roboto"/>
                <a:cs typeface="Roboto"/>
                <a:sym typeface="Roboto"/>
              </a:rPr>
              <a:t>Focus on:</a:t>
            </a:r>
            <a:endParaRPr sz="1300">
              <a:solidFill>
                <a:srgbClr val="000000"/>
              </a:solidFill>
              <a:highlight>
                <a:srgbClr val="FFE599"/>
              </a:highlight>
              <a:latin typeface="Roboto"/>
              <a:ea typeface="Roboto"/>
              <a:cs typeface="Roboto"/>
              <a:sym typeface="Roboto"/>
            </a:endParaRPr>
          </a:p>
          <a:p>
            <a:pPr marL="457200" lvl="0" indent="-311150" algn="l" rtl="0">
              <a:lnSpc>
                <a:spcPct val="150000"/>
              </a:lnSpc>
              <a:spcBef>
                <a:spcPts val="120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Writing the documentation.</a:t>
            </a:r>
            <a:endParaRPr sz="1300">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Finalize the system, structuring code.</a:t>
            </a:r>
            <a:endParaRPr sz="1300">
              <a:solidFill>
                <a:srgbClr val="000000"/>
              </a:solidFill>
              <a:latin typeface="Roboto"/>
              <a:ea typeface="Roboto"/>
              <a:cs typeface="Roboto"/>
              <a:sym typeface="Roboto"/>
            </a:endParaRPr>
          </a:p>
          <a:p>
            <a:pPr marL="457200" lvl="0" indent="-311150" algn="l" rtl="0">
              <a:lnSpc>
                <a:spcPct val="150000"/>
              </a:lnSpc>
              <a:spcBef>
                <a:spcPts val="0"/>
              </a:spcBef>
              <a:spcAft>
                <a:spcPts val="0"/>
              </a:spcAft>
              <a:buClr>
                <a:srgbClr val="000000"/>
              </a:buClr>
              <a:buSzPts val="1300"/>
              <a:buFont typeface="Roboto"/>
              <a:buChar char="●"/>
            </a:pPr>
            <a:r>
              <a:rPr lang="en" sz="1300">
                <a:solidFill>
                  <a:srgbClr val="000000"/>
                </a:solidFill>
                <a:latin typeface="Roboto"/>
                <a:ea typeface="Roboto"/>
                <a:cs typeface="Roboto"/>
                <a:sym typeface="Roboto"/>
              </a:rPr>
              <a:t>Analyze advantages and disadvantages overall of the system.</a:t>
            </a:r>
            <a:endParaRPr sz="1300">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On-screen Show (16:9)</PresentationFormat>
  <Paragraphs>127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Roboto Medium</vt:lpstr>
      <vt:lpstr>Simple Light</vt:lpstr>
      <vt:lpstr>Workplan</vt:lpstr>
      <vt:lpstr>Scenario</vt:lpstr>
      <vt:lpstr>Introduction</vt:lpstr>
      <vt:lpstr>PowerPoint Presentation</vt:lpstr>
      <vt:lpstr>PowerPoint Presentation</vt:lpstr>
      <vt:lpstr>Week 1: Knowledge preparation &amp; setup</vt:lpstr>
      <vt:lpstr>Week 2: Building prototype</vt:lpstr>
      <vt:lpstr>Week 3: Testing &amp; UI</vt:lpstr>
      <vt:lpstr>Week 4 + 5: Finalization steps</vt:lpstr>
      <vt:lpstr>Communication &amp; documentation</vt:lpstr>
      <vt:lpstr>Conclusion</vt:lpstr>
      <vt:lpstr>Week 1 backlog</vt:lpstr>
      <vt:lpstr>Research ExpressJS library</vt:lpstr>
      <vt:lpstr>Research Hyperledger Fabric </vt:lpstr>
      <vt:lpstr>Vaccine network implementation</vt:lpstr>
      <vt:lpstr>Code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Workplan</dc:title>
  <cp:lastModifiedBy>Đăng Khoa Nguyễn</cp:lastModifiedBy>
  <cp:revision>1</cp:revision>
  <dcterms:modified xsi:type="dcterms:W3CDTF">2021-10-04T06:11:45Z</dcterms:modified>
</cp:coreProperties>
</file>