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86" r:id="rId9"/>
    <p:sldId id="262" r:id="rId10"/>
    <p:sldId id="264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80" r:id="rId19"/>
    <p:sldId id="268" r:id="rId20"/>
    <p:sldId id="267" r:id="rId21"/>
    <p:sldId id="274" r:id="rId22"/>
    <p:sldId id="275" r:id="rId23"/>
    <p:sldId id="276" r:id="rId24"/>
    <p:sldId id="277" r:id="rId25"/>
    <p:sldId id="278" r:id="rId26"/>
    <p:sldId id="279" r:id="rId27"/>
    <p:sldId id="281" r:id="rId28"/>
    <p:sldId id="282" r:id="rId29"/>
    <p:sldId id="283" r:id="rId30"/>
    <p:sldId id="284" r:id="rId31"/>
    <p:sldId id="28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9A"/>
    <a:srgbClr val="F4645F"/>
    <a:srgbClr val="66CCFF"/>
    <a:srgbClr val="FFFF99"/>
    <a:srgbClr val="FFCC66"/>
    <a:srgbClr val="000000"/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533" autoAdjust="0"/>
  </p:normalViewPr>
  <p:slideViewPr>
    <p:cSldViewPr snapToGrid="0">
      <p:cViewPr varScale="1">
        <p:scale>
          <a:sx n="59" d="100"/>
          <a:sy n="59" d="100"/>
        </p:scale>
        <p:origin x="15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58F9B-3626-44CF-ABA0-AA7C05091E98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B3178-C426-4FEA-B9E8-482FA2E2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06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Taylor </a:t>
            </a:r>
            <a:r>
              <a:rPr lang="en-US" dirty="0" err="1"/>
              <a:t>Otwell</a:t>
            </a:r>
            <a:r>
              <a:rPr lang="en-US" dirty="0"/>
              <a:t>, a </a:t>
            </a:r>
            <a:r>
              <a:rPr lang="en-US" dirty="0" err="1"/>
              <a:t>.net</a:t>
            </a:r>
            <a:r>
              <a:rPr lang="en-US" dirty="0"/>
              <a:t> developer in Arkansas, was using CodeIgniter when the first seeds of Laravel were planted.. “I couldn’t add all the features I wanted,” he says, “without mangling the internal code of the framework.” He wanted something leaner, more simple, and more flexible.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4B3178-C426-4FEA-B9E8-482FA2E2B5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40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4B3178-C426-4FEA-B9E8-482FA2E2B5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92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áº¿t quáº£ hÃ¬nh áº£nh cho laravel">
            <a:extLst>
              <a:ext uri="{FF2B5EF4-FFF2-40B4-BE49-F238E27FC236}">
                <a16:creationId xmlns:a16="http://schemas.microsoft.com/office/drawing/2014/main" id="{5030F929-8752-4B08-9656-9C3BE5E74A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24275"/>
            <a:ext cx="91440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>
                <a:solidFill>
                  <a:srgbClr val="F464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46136"/>
            <a:ext cx="6858000" cy="1411664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6A071C-9F6E-41FA-BCA1-8C6851AA108E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7D94A6-9DA7-42D0-83B0-9418E04D1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4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26FB-C982-482C-88FF-FA9BE87CA960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4A6-9DA7-42D0-83B0-9418E04D1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7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76D5-815C-40A9-A71B-5781F3548BFF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4A6-9DA7-42D0-83B0-9418E04D1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0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1EE8BF-1A37-41D3-8F51-63F683462B24}"/>
              </a:ext>
            </a:extLst>
          </p:cNvPr>
          <p:cNvSpPr/>
          <p:nvPr userDrawn="1"/>
        </p:nvSpPr>
        <p:spPr>
          <a:xfrm>
            <a:off x="0" y="0"/>
            <a:ext cx="9144000" cy="1470581"/>
          </a:xfrm>
          <a:prstGeom prst="rect">
            <a:avLst/>
          </a:prstGeom>
          <a:solidFill>
            <a:srgbClr val="F4645F"/>
          </a:solidFill>
          <a:ln>
            <a:solidFill>
              <a:srgbClr val="F46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8F2F-D42F-4B96-83C5-7672C15D198C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4A6-9DA7-42D0-83B0-9418E04D1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5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6E45-C719-4D10-AD9B-8FDB55E6339A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4A6-9DA7-42D0-83B0-9418E04D1E2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5362B5-5124-413A-91C5-0170CD9F30CB}"/>
              </a:ext>
            </a:extLst>
          </p:cNvPr>
          <p:cNvSpPr/>
          <p:nvPr userDrawn="1"/>
        </p:nvSpPr>
        <p:spPr>
          <a:xfrm>
            <a:off x="0" y="0"/>
            <a:ext cx="9144000" cy="1470581"/>
          </a:xfrm>
          <a:prstGeom prst="rect">
            <a:avLst/>
          </a:prstGeom>
          <a:solidFill>
            <a:srgbClr val="F4645F"/>
          </a:solidFill>
          <a:ln>
            <a:solidFill>
              <a:srgbClr val="F46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0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C346F8-ED2F-4357-9B34-4D4C72196109}"/>
              </a:ext>
            </a:extLst>
          </p:cNvPr>
          <p:cNvSpPr/>
          <p:nvPr userDrawn="1"/>
        </p:nvSpPr>
        <p:spPr>
          <a:xfrm>
            <a:off x="0" y="0"/>
            <a:ext cx="9144000" cy="1470581"/>
          </a:xfrm>
          <a:prstGeom prst="rect">
            <a:avLst/>
          </a:prstGeom>
          <a:solidFill>
            <a:srgbClr val="F4645F"/>
          </a:solidFill>
          <a:ln>
            <a:solidFill>
              <a:srgbClr val="F46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683" y="1583703"/>
            <a:ext cx="4345167" cy="45932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1583703"/>
            <a:ext cx="4345167" cy="45932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0838-ACBB-490B-8671-A101E0AB1308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4A6-9DA7-42D0-83B0-9418E04D1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2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0C36B7C-5417-49AC-8FD4-756D0EA0D876}"/>
              </a:ext>
            </a:extLst>
          </p:cNvPr>
          <p:cNvSpPr/>
          <p:nvPr userDrawn="1"/>
        </p:nvSpPr>
        <p:spPr>
          <a:xfrm>
            <a:off x="0" y="0"/>
            <a:ext cx="9144000" cy="1470581"/>
          </a:xfrm>
          <a:prstGeom prst="rect">
            <a:avLst/>
          </a:prstGeom>
          <a:solidFill>
            <a:srgbClr val="F4645F"/>
          </a:solidFill>
          <a:ln>
            <a:solidFill>
              <a:srgbClr val="F46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803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E72-2F89-4C8B-9D07-6EFD82613DBE}" type="datetime1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4A6-9DA7-42D0-83B0-9418E04D1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7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F9E8363-BC1E-46BF-9350-0FF007E740AB}"/>
              </a:ext>
            </a:extLst>
          </p:cNvPr>
          <p:cNvSpPr/>
          <p:nvPr userDrawn="1"/>
        </p:nvSpPr>
        <p:spPr>
          <a:xfrm>
            <a:off x="0" y="0"/>
            <a:ext cx="9144000" cy="1470581"/>
          </a:xfrm>
          <a:prstGeom prst="rect">
            <a:avLst/>
          </a:prstGeom>
          <a:solidFill>
            <a:srgbClr val="F4645F"/>
          </a:solidFill>
          <a:ln>
            <a:solidFill>
              <a:srgbClr val="F46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1EA7-E2B4-4C0A-8FC5-E2AA1EA4A775}" type="datetime1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4A6-9DA7-42D0-83B0-9418E04D1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1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A1C75D-E9BE-42CA-973A-D54B91D917A3}"/>
              </a:ext>
            </a:extLst>
          </p:cNvPr>
          <p:cNvSpPr/>
          <p:nvPr userDrawn="1"/>
        </p:nvSpPr>
        <p:spPr>
          <a:xfrm>
            <a:off x="0" y="0"/>
            <a:ext cx="9144000" cy="1470581"/>
          </a:xfrm>
          <a:prstGeom prst="rect">
            <a:avLst/>
          </a:prstGeom>
          <a:solidFill>
            <a:srgbClr val="F4645F"/>
          </a:solidFill>
          <a:ln>
            <a:solidFill>
              <a:srgbClr val="F46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1CDC-0DD9-46A7-97D3-ED8AD5028007}" type="datetime1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4A6-9DA7-42D0-83B0-9418E04D1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5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1A70-8749-4236-BD95-783AC33FCBF8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4A6-9DA7-42D0-83B0-9418E04D1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93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5B70-46E5-414A-8D75-95BD9F6F2823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4A6-9DA7-42D0-83B0-9418E04D1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3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683" y="245097"/>
            <a:ext cx="8804634" cy="1008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683" y="1621410"/>
            <a:ext cx="8804634" cy="4555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9683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UTM Avo" panose="02040603050506020204" pitchFamily="18" charset="0"/>
              </a:defRPr>
            </a:lvl1pPr>
          </a:lstStyle>
          <a:p>
            <a:fld id="{5A0F2482-8B40-4E5C-A29A-B147183CB310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TM Avo" panose="0204060305050602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6917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4645F"/>
                </a:solidFill>
                <a:latin typeface="UTM Avo" panose="02040603050506020204" pitchFamily="18" charset="0"/>
              </a:defRPr>
            </a:lvl1pPr>
          </a:lstStyle>
          <a:p>
            <a:fld id="{147D94A6-9DA7-42D0-83B0-9418E04D1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6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UTM Avo" panose="0204060305050602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UTM Avo" panose="0204060305050602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UTM Avo" panose="0204060305050602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UTM Avo" panose="0204060305050602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TM Avo" panose="0204060305050602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TM Avo" panose="0204060305050602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6DAF2-3DC4-4022-A94E-63DF79D6E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LẬP TRÌNH WEB PHP NÂNG CAO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E2D2F-0FF2-4C1E-9C9D-B9C818F55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GV: </a:t>
            </a:r>
            <a:r>
              <a:rPr lang="en-US" dirty="0" err="1"/>
              <a:t>Trần</a:t>
            </a:r>
            <a:r>
              <a:rPr lang="en-US" dirty="0"/>
              <a:t> Thanh </a:t>
            </a:r>
            <a:r>
              <a:rPr lang="en-US" dirty="0" err="1"/>
              <a:t>Tuấn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27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0C98-663D-4F4A-B48E-CADDE09B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64818-6EB6-4B7E-85DC-19B53802D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4645F"/>
                </a:solidFill>
              </a:rPr>
              <a:t>Laravel 5.8</a:t>
            </a:r>
          </a:p>
          <a:p>
            <a:pPr lvl="1"/>
            <a:r>
              <a:rPr lang="en-US" b="1" dirty="0"/>
              <a:t>PHP</a:t>
            </a:r>
            <a:r>
              <a:rPr lang="en-US" dirty="0"/>
              <a:t> &gt;= 7.1.3</a:t>
            </a:r>
          </a:p>
          <a:p>
            <a:pPr lvl="1"/>
            <a:r>
              <a:rPr lang="en-US" b="1" dirty="0" err="1"/>
              <a:t>BCMath</a:t>
            </a:r>
            <a:r>
              <a:rPr lang="en-US" dirty="0"/>
              <a:t> PHP Extension</a:t>
            </a:r>
          </a:p>
          <a:p>
            <a:pPr lvl="1"/>
            <a:r>
              <a:rPr lang="en-US" b="1" dirty="0" err="1"/>
              <a:t>Ctype</a:t>
            </a:r>
            <a:r>
              <a:rPr lang="en-US" dirty="0"/>
              <a:t> PHP Extension</a:t>
            </a:r>
          </a:p>
          <a:p>
            <a:pPr lvl="1"/>
            <a:r>
              <a:rPr lang="en-US" b="1" dirty="0"/>
              <a:t>JSON</a:t>
            </a:r>
            <a:r>
              <a:rPr lang="en-US" dirty="0"/>
              <a:t> PHP Extension</a:t>
            </a:r>
          </a:p>
          <a:p>
            <a:pPr lvl="1"/>
            <a:r>
              <a:rPr lang="en-US" b="1" dirty="0" err="1"/>
              <a:t>Mbstring</a:t>
            </a:r>
            <a:r>
              <a:rPr lang="en-US" dirty="0"/>
              <a:t> PHP Extension</a:t>
            </a:r>
          </a:p>
          <a:p>
            <a:pPr lvl="1"/>
            <a:r>
              <a:rPr lang="en-US" b="1" dirty="0"/>
              <a:t>OpenSSL</a:t>
            </a:r>
            <a:r>
              <a:rPr lang="en-US" dirty="0"/>
              <a:t> PHP Extension</a:t>
            </a:r>
          </a:p>
          <a:p>
            <a:pPr lvl="1"/>
            <a:r>
              <a:rPr lang="en-US" b="1" dirty="0"/>
              <a:t>PDO</a:t>
            </a:r>
            <a:r>
              <a:rPr lang="en-US" dirty="0"/>
              <a:t> PHP Extension</a:t>
            </a:r>
          </a:p>
          <a:p>
            <a:pPr lvl="1"/>
            <a:r>
              <a:rPr lang="en-US" b="1" dirty="0"/>
              <a:t>Tokenizer</a:t>
            </a:r>
            <a:r>
              <a:rPr lang="en-US" dirty="0"/>
              <a:t> PHP Extension</a:t>
            </a:r>
          </a:p>
          <a:p>
            <a:pPr lvl="1"/>
            <a:r>
              <a:rPr lang="en-US" b="1" dirty="0"/>
              <a:t>XML</a:t>
            </a:r>
            <a:r>
              <a:rPr lang="en-US" dirty="0"/>
              <a:t> PHP Extension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8A315-AEB3-4686-BD5F-8135060C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4A6-9DA7-42D0-83B0-9418E04D1E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6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1C84-D54B-41CC-B110-8F8CD467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4BB76-021E-4F17-9B1B-33FCE5DF2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Laravel</a:t>
            </a:r>
          </a:p>
          <a:p>
            <a:pPr lvl="1"/>
            <a:r>
              <a:rPr lang="en-US" dirty="0"/>
              <a:t>PHP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Composer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EE761-ADDE-4A8A-9D22-A2BE8576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4A6-9DA7-42D0-83B0-9418E04D1E23}" type="slidenum">
              <a:rPr lang="en-US" smtClean="0"/>
              <a:t>11</a:t>
            </a:fld>
            <a:endParaRPr lang="en-US"/>
          </a:p>
        </p:txBody>
      </p:sp>
      <p:pic>
        <p:nvPicPr>
          <p:cNvPr id="8200" name="Picture 8" descr="Wamp Server">
            <a:extLst>
              <a:ext uri="{FF2B5EF4-FFF2-40B4-BE49-F238E27FC236}">
                <a16:creationId xmlns:a16="http://schemas.microsoft.com/office/drawing/2014/main" id="{A2B2A7BE-D46C-4D3C-A47F-C9E0A7F6D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9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547" y="2362509"/>
            <a:ext cx="3495675" cy="84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>
            <a:extLst>
              <a:ext uri="{FF2B5EF4-FFF2-40B4-BE49-F238E27FC236}">
                <a16:creationId xmlns:a16="http://schemas.microsoft.com/office/drawing/2014/main" id="{F04980E0-3A57-4BC2-9BC8-0005024294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06623" y="364170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68DB81-870E-419B-86D2-3C31A18AE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547" y="3355957"/>
            <a:ext cx="3495675" cy="876300"/>
          </a:xfrm>
          <a:prstGeom prst="rect">
            <a:avLst/>
          </a:prstGeom>
        </p:spPr>
      </p:pic>
      <p:pic>
        <p:nvPicPr>
          <p:cNvPr id="8206" name="Picture 14" descr="The Composer Official Logo: a male orchestra conductor with both arms in the air and his head tilted down, reading music sheets">
            <a:extLst>
              <a:ext uri="{FF2B5EF4-FFF2-40B4-BE49-F238E27FC236}">
                <a16:creationId xmlns:a16="http://schemas.microsoft.com/office/drawing/2014/main" id="{BC697EDD-3043-4A15-910C-304C82161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149" y="4379174"/>
            <a:ext cx="1957536" cy="240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0BCA50-4301-4DFC-B221-8CEE6F53CF3B}"/>
              </a:ext>
            </a:extLst>
          </p:cNvPr>
          <p:cNvSpPr/>
          <p:nvPr/>
        </p:nvSpPr>
        <p:spPr>
          <a:xfrm>
            <a:off x="169683" y="6383738"/>
            <a:ext cx="48130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4645F"/>
                </a:solidFill>
                <a:latin typeface="UTM Avo" panose="02040603050506020204" pitchFamily="18" charset="0"/>
              </a:rPr>
              <a:t>https://getcomposer.org/Composer-Setup.exe</a:t>
            </a:r>
          </a:p>
        </p:txBody>
      </p:sp>
    </p:spTree>
    <p:extLst>
      <p:ext uri="{BB962C8B-B14F-4D97-AF65-F5344CB8AC3E}">
        <p14:creationId xmlns:p14="http://schemas.microsoft.com/office/powerpoint/2010/main" val="3462708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1C84-D54B-41CC-B110-8F8CD467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4BB76-021E-4F17-9B1B-33FCE5DF2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php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EE761-ADDE-4A8A-9D22-A2BE8576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4A6-9DA7-42D0-83B0-9418E04D1E23}" type="slidenum">
              <a:rPr lang="en-US" smtClean="0"/>
              <a:t>12</a:t>
            </a:fld>
            <a:endParaRPr lang="en-US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F04980E0-3A57-4BC2-9BC8-0005024294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06623" y="364170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DEA515-2ECC-4189-BB33-C4A88080E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9" y="2255819"/>
            <a:ext cx="7543800" cy="2771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563201-5222-47C8-AF9C-D18A8A9DE34F}"/>
              </a:ext>
            </a:extLst>
          </p:cNvPr>
          <p:cNvSpPr txBox="1"/>
          <p:nvPr/>
        </p:nvSpPr>
        <p:spPr>
          <a:xfrm>
            <a:off x="3446531" y="5048280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UTM Avo" panose="02040603050506020204" pitchFamily="18" charset="0"/>
              </a:rPr>
              <a:t>Ch</a:t>
            </a:r>
            <a:r>
              <a:rPr lang="vi-VN" dirty="0">
                <a:solidFill>
                  <a:srgbClr val="FF0000"/>
                </a:solidFill>
              </a:rPr>
              <a:t>ư</a:t>
            </a:r>
            <a:r>
              <a:rPr lang="en-US" dirty="0">
                <a:solidFill>
                  <a:srgbClr val="FF0000"/>
                </a:solidFill>
                <a:latin typeface="UTM Avo" panose="02040603050506020204" pitchFamily="18" charset="0"/>
              </a:rPr>
              <a:t>a </a:t>
            </a:r>
            <a:r>
              <a:rPr lang="en-US" dirty="0" err="1">
                <a:solidFill>
                  <a:srgbClr val="FF0000"/>
                </a:solidFill>
                <a:latin typeface="UTM Avo" panose="02040603050506020204" pitchFamily="18" charset="0"/>
              </a:rPr>
              <a:t>có</a:t>
            </a:r>
            <a:r>
              <a:rPr lang="en-US" dirty="0">
                <a:solidFill>
                  <a:srgbClr val="FF0000"/>
                </a:solidFill>
                <a:latin typeface="UTM Avo" panose="020406030505060202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UTM Avo" panose="02040603050506020204" pitchFamily="18" charset="0"/>
              </a:rPr>
              <a:t>lệnh</a:t>
            </a:r>
            <a:r>
              <a:rPr lang="en-US" dirty="0">
                <a:solidFill>
                  <a:srgbClr val="FF0000"/>
                </a:solidFill>
                <a:latin typeface="UTM Avo" panose="0204060305050602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UTM Avo" panose="02040603050506020204" pitchFamily="18" charset="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173808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1C84-D54B-41CC-B110-8F8CD467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4BB76-021E-4F17-9B1B-33FCE5DF2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php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EE761-ADDE-4A8A-9D22-A2BE8576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4A6-9DA7-42D0-83B0-9418E04D1E23}" type="slidenum">
              <a:rPr lang="en-US" smtClean="0"/>
              <a:t>13</a:t>
            </a:fld>
            <a:endParaRPr lang="en-US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F04980E0-3A57-4BC2-9BC8-0005024294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06623" y="364170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67896-8AAF-463B-BE1B-6380FA417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83" y="2253477"/>
            <a:ext cx="8410353" cy="4468000"/>
          </a:xfrm>
          <a:prstGeom prst="rect">
            <a:avLst/>
          </a:prstGeom>
          <a:ln>
            <a:solidFill>
              <a:srgbClr val="F4645F"/>
            </a:solidFill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0EB4A7-0616-429D-BEAA-43BCD98EB8ED}"/>
              </a:ext>
            </a:extLst>
          </p:cNvPr>
          <p:cNvSpPr/>
          <p:nvPr/>
        </p:nvSpPr>
        <p:spPr>
          <a:xfrm>
            <a:off x="169683" y="3402502"/>
            <a:ext cx="1136940" cy="212707"/>
          </a:xfrm>
          <a:prstGeom prst="roundRect">
            <a:avLst/>
          </a:prstGeom>
          <a:solidFill>
            <a:srgbClr val="FF0909">
              <a:alpha val="5098"/>
            </a:srgbClr>
          </a:solidFill>
          <a:ln>
            <a:solidFill>
              <a:srgbClr val="FF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32F53A3-1B6C-47DD-8580-8D29658CD132}"/>
              </a:ext>
            </a:extLst>
          </p:cNvPr>
          <p:cNvSpPr/>
          <p:nvPr/>
        </p:nvSpPr>
        <p:spPr>
          <a:xfrm>
            <a:off x="3237919" y="5426036"/>
            <a:ext cx="961548" cy="204297"/>
          </a:xfrm>
          <a:prstGeom prst="roundRect">
            <a:avLst/>
          </a:prstGeom>
          <a:solidFill>
            <a:srgbClr val="FF0909">
              <a:alpha val="5098"/>
            </a:srgbClr>
          </a:solidFill>
          <a:ln>
            <a:solidFill>
              <a:srgbClr val="FF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1C84-D54B-41CC-B110-8F8CD467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4BB76-021E-4F17-9B1B-33FCE5DF2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php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EE761-ADDE-4A8A-9D22-A2BE8576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4A6-9DA7-42D0-83B0-9418E04D1E23}" type="slidenum">
              <a:rPr lang="en-US" smtClean="0"/>
              <a:t>14</a:t>
            </a:fld>
            <a:endParaRPr lang="en-US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F04980E0-3A57-4BC2-9BC8-0005024294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06623" y="364170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8DF48A-3483-4265-8727-B407BF187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737" y="2153253"/>
            <a:ext cx="3570526" cy="391867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32F53A3-1B6C-47DD-8580-8D29658CD132}"/>
              </a:ext>
            </a:extLst>
          </p:cNvPr>
          <p:cNvSpPr/>
          <p:nvPr/>
        </p:nvSpPr>
        <p:spPr>
          <a:xfrm>
            <a:off x="2895599" y="4723304"/>
            <a:ext cx="3242733" cy="204296"/>
          </a:xfrm>
          <a:prstGeom prst="roundRect">
            <a:avLst/>
          </a:prstGeom>
          <a:solidFill>
            <a:srgbClr val="FF0909">
              <a:alpha val="5098"/>
            </a:srgbClr>
          </a:solidFill>
          <a:ln>
            <a:solidFill>
              <a:srgbClr val="FF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DFB5BC-C29D-4466-8253-E81BA8CD6371}"/>
              </a:ext>
            </a:extLst>
          </p:cNvPr>
          <p:cNvSpPr/>
          <p:nvPr/>
        </p:nvSpPr>
        <p:spPr>
          <a:xfrm>
            <a:off x="2801691" y="2979171"/>
            <a:ext cx="3242733" cy="204296"/>
          </a:xfrm>
          <a:prstGeom prst="roundRect">
            <a:avLst/>
          </a:prstGeom>
          <a:solidFill>
            <a:srgbClr val="FF0909">
              <a:alpha val="5098"/>
            </a:srgbClr>
          </a:solidFill>
          <a:ln>
            <a:solidFill>
              <a:srgbClr val="FF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51C361-EFA2-4F19-A31A-FADC3D358AA0}"/>
              </a:ext>
            </a:extLst>
          </p:cNvPr>
          <p:cNvSpPr/>
          <p:nvPr/>
        </p:nvSpPr>
        <p:spPr>
          <a:xfrm>
            <a:off x="5156199" y="5397614"/>
            <a:ext cx="533401" cy="204296"/>
          </a:xfrm>
          <a:prstGeom prst="roundRect">
            <a:avLst/>
          </a:prstGeom>
          <a:solidFill>
            <a:srgbClr val="FF0909">
              <a:alpha val="5098"/>
            </a:srgbClr>
          </a:solidFill>
          <a:ln>
            <a:solidFill>
              <a:srgbClr val="FF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4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4A501E-7FA5-41C5-99A7-CA00BDAC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691" y="2153253"/>
            <a:ext cx="3563290" cy="39186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F1C84-D54B-41CC-B110-8F8CD467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4BB76-021E-4F17-9B1B-33FCE5DF2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php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EE761-ADDE-4A8A-9D22-A2BE8576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4A6-9DA7-42D0-83B0-9418E04D1E23}" type="slidenum">
              <a:rPr lang="en-US" smtClean="0"/>
              <a:t>15</a:t>
            </a:fld>
            <a:endParaRPr lang="en-US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F04980E0-3A57-4BC2-9BC8-0005024294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06623" y="364170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32F53A3-1B6C-47DD-8580-8D29658CD132}"/>
              </a:ext>
            </a:extLst>
          </p:cNvPr>
          <p:cNvSpPr/>
          <p:nvPr/>
        </p:nvSpPr>
        <p:spPr>
          <a:xfrm>
            <a:off x="2861733" y="4867237"/>
            <a:ext cx="931334" cy="145030"/>
          </a:xfrm>
          <a:prstGeom prst="roundRect">
            <a:avLst/>
          </a:prstGeom>
          <a:solidFill>
            <a:srgbClr val="FF0909">
              <a:alpha val="5098"/>
            </a:srgbClr>
          </a:solidFill>
          <a:ln>
            <a:solidFill>
              <a:srgbClr val="FF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DFB5BC-C29D-4466-8253-E81BA8CD6371}"/>
              </a:ext>
            </a:extLst>
          </p:cNvPr>
          <p:cNvSpPr/>
          <p:nvPr/>
        </p:nvSpPr>
        <p:spPr>
          <a:xfrm>
            <a:off x="5654958" y="2505037"/>
            <a:ext cx="610375" cy="204296"/>
          </a:xfrm>
          <a:prstGeom prst="roundRect">
            <a:avLst/>
          </a:prstGeom>
          <a:solidFill>
            <a:srgbClr val="FF0909">
              <a:alpha val="5098"/>
            </a:srgbClr>
          </a:solidFill>
          <a:ln>
            <a:solidFill>
              <a:srgbClr val="FF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61208D-3290-4EA1-A4C6-ED65B55887C1}"/>
              </a:ext>
            </a:extLst>
          </p:cNvPr>
          <p:cNvSpPr/>
          <p:nvPr/>
        </p:nvSpPr>
        <p:spPr>
          <a:xfrm>
            <a:off x="5654957" y="3102378"/>
            <a:ext cx="610375" cy="204296"/>
          </a:xfrm>
          <a:prstGeom prst="roundRect">
            <a:avLst/>
          </a:prstGeom>
          <a:solidFill>
            <a:srgbClr val="FF0909">
              <a:alpha val="5098"/>
            </a:srgbClr>
          </a:solidFill>
          <a:ln>
            <a:solidFill>
              <a:srgbClr val="FF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A4ABFBD-BE7F-4A0B-A7FE-A17CFF539D57}"/>
              </a:ext>
            </a:extLst>
          </p:cNvPr>
          <p:cNvSpPr/>
          <p:nvPr/>
        </p:nvSpPr>
        <p:spPr>
          <a:xfrm>
            <a:off x="4989562" y="5730836"/>
            <a:ext cx="682330" cy="204296"/>
          </a:xfrm>
          <a:prstGeom prst="roundRect">
            <a:avLst/>
          </a:prstGeom>
          <a:solidFill>
            <a:srgbClr val="FF0909">
              <a:alpha val="5098"/>
            </a:srgbClr>
          </a:solidFill>
          <a:ln>
            <a:solidFill>
              <a:srgbClr val="FF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4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1C84-D54B-41CC-B110-8F8CD467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4BB76-021E-4F17-9B1B-33FCE5DF2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php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EE761-ADDE-4A8A-9D22-A2BE8576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4A6-9DA7-42D0-83B0-9418E04D1E23}" type="slidenum">
              <a:rPr lang="en-US" smtClean="0"/>
              <a:t>16</a:t>
            </a:fld>
            <a:endParaRPr lang="en-US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F04980E0-3A57-4BC2-9BC8-0005024294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06623" y="364170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8DF48A-3483-4265-8727-B407BF187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737" y="2153253"/>
            <a:ext cx="3570526" cy="3918672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51C361-EFA2-4F19-A31A-FADC3D358AA0}"/>
              </a:ext>
            </a:extLst>
          </p:cNvPr>
          <p:cNvSpPr/>
          <p:nvPr/>
        </p:nvSpPr>
        <p:spPr>
          <a:xfrm>
            <a:off x="5113865" y="5778919"/>
            <a:ext cx="533401" cy="204296"/>
          </a:xfrm>
          <a:prstGeom prst="roundRect">
            <a:avLst/>
          </a:prstGeom>
          <a:solidFill>
            <a:srgbClr val="FF0909">
              <a:alpha val="5098"/>
            </a:srgbClr>
          </a:solidFill>
          <a:ln>
            <a:solidFill>
              <a:srgbClr val="FF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1C84-D54B-41CC-B110-8F8CD467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4BB76-021E-4F17-9B1B-33FCE5DF2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php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EE761-ADDE-4A8A-9D22-A2BE8576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4A6-9DA7-42D0-83B0-9418E04D1E23}" type="slidenum">
              <a:rPr lang="en-US" smtClean="0"/>
              <a:t>17</a:t>
            </a:fld>
            <a:endParaRPr lang="en-US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F04980E0-3A57-4BC2-9BC8-0005024294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06623" y="364170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563201-5222-47C8-AF9C-D18A8A9DE34F}"/>
              </a:ext>
            </a:extLst>
          </p:cNvPr>
          <p:cNvSpPr txBox="1"/>
          <p:nvPr/>
        </p:nvSpPr>
        <p:spPr>
          <a:xfrm>
            <a:off x="3446531" y="4701146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UTM Avo" panose="02040603050506020204" pitchFamily="18" charset="0"/>
              </a:rPr>
              <a:t>Đã</a:t>
            </a:r>
            <a:r>
              <a:rPr lang="en-US" dirty="0">
                <a:solidFill>
                  <a:srgbClr val="FF0000"/>
                </a:solidFill>
                <a:latin typeface="UTM Avo" panose="020406030505060202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UTM Avo" panose="02040603050506020204" pitchFamily="18" charset="0"/>
              </a:rPr>
              <a:t>có</a:t>
            </a:r>
            <a:r>
              <a:rPr lang="en-US" dirty="0">
                <a:solidFill>
                  <a:srgbClr val="FF0000"/>
                </a:solidFill>
                <a:latin typeface="UTM Avo" panose="020406030505060202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UTM Avo" panose="02040603050506020204" pitchFamily="18" charset="0"/>
              </a:rPr>
              <a:t>lệnh</a:t>
            </a:r>
            <a:r>
              <a:rPr lang="en-US" dirty="0">
                <a:solidFill>
                  <a:srgbClr val="FF0000"/>
                </a:solidFill>
                <a:latin typeface="UTM Avo" panose="0204060305050602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UTM Avo" panose="02040603050506020204" pitchFamily="18" charset="0"/>
              </a:rPr>
              <a:t>php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B7751-140E-43B8-8DC9-FE50F895B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216959"/>
            <a:ext cx="7554884" cy="239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75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1C84-D54B-41CC-B110-8F8CD467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4BB76-021E-4F17-9B1B-33FCE5DF2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b="1" dirty="0" err="1"/>
              <a:t>mysql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EE761-ADDE-4A8A-9D22-A2BE8576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4A6-9DA7-42D0-83B0-9418E04D1E23}" type="slidenum">
              <a:rPr lang="en-US" smtClean="0"/>
              <a:t>18</a:t>
            </a:fld>
            <a:endParaRPr lang="en-US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F04980E0-3A57-4BC2-9BC8-0005024294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06623" y="364170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341FB9-EB43-4B8E-9490-D61755BC6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814" y="2258071"/>
            <a:ext cx="6582372" cy="428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5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1C84-D54B-41CC-B110-8F8CD467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4BB76-021E-4F17-9B1B-33FCE5DF2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Composer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EE761-ADDE-4A8A-9D22-A2BE8576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4A6-9DA7-42D0-83B0-9418E04D1E23}" type="slidenum">
              <a:rPr lang="en-US" smtClean="0"/>
              <a:t>19</a:t>
            </a:fld>
            <a:endParaRPr lang="en-US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F04980E0-3A57-4BC2-9BC8-0005024294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06623" y="364170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A938E-FC8E-47B2-A703-E3E09EED1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119" y="2165924"/>
            <a:ext cx="6041762" cy="455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9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3646-80F8-49BE-A21F-DAF5740B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Laravel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00392-9974-4CC2-ABB4-4A0C27226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MVC</a:t>
            </a:r>
          </a:p>
          <a:p>
            <a:r>
              <a:rPr lang="en-US" dirty="0"/>
              <a:t>Laravel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C8CF7-C941-4FE2-9145-358CB628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4A6-9DA7-42D0-83B0-9418E04D1E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60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4B5A21-30DF-45F7-92E9-ACA1EC99E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119" y="2165924"/>
            <a:ext cx="6041763" cy="455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F1C84-D54B-41CC-B110-8F8CD467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4BB76-021E-4F17-9B1B-33FCE5DF2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Composer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EE761-ADDE-4A8A-9D22-A2BE8576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4A6-9DA7-42D0-83B0-9418E04D1E23}" type="slidenum">
              <a:rPr lang="en-US" smtClean="0"/>
              <a:t>20</a:t>
            </a:fld>
            <a:endParaRPr lang="en-US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F04980E0-3A57-4BC2-9BC8-0005024294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06623" y="364170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9AFEF45-F488-43AB-A149-A43677E8ACAE}"/>
              </a:ext>
            </a:extLst>
          </p:cNvPr>
          <p:cNvSpPr/>
          <p:nvPr/>
        </p:nvSpPr>
        <p:spPr>
          <a:xfrm>
            <a:off x="1930398" y="3539558"/>
            <a:ext cx="4199469" cy="304799"/>
          </a:xfrm>
          <a:prstGeom prst="roundRect">
            <a:avLst/>
          </a:prstGeom>
          <a:solidFill>
            <a:srgbClr val="FF0909">
              <a:alpha val="5098"/>
            </a:srgbClr>
          </a:solidFill>
          <a:ln>
            <a:solidFill>
              <a:srgbClr val="FF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1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18B790-41FB-420D-A162-D1C70E1C3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118" y="2165923"/>
            <a:ext cx="6041763" cy="455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F1C84-D54B-41CC-B110-8F8CD467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4BB76-021E-4F17-9B1B-33FCE5DF2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Composer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EE761-ADDE-4A8A-9D22-A2BE8576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4A6-9DA7-42D0-83B0-9418E04D1E23}" type="slidenum">
              <a:rPr lang="en-US" smtClean="0"/>
              <a:t>21</a:t>
            </a:fld>
            <a:endParaRPr lang="en-US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F04980E0-3A57-4BC2-9BC8-0005024294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06623" y="364170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09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8A809C-6AE9-4F14-9AE0-9668C4E01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117" y="2165923"/>
            <a:ext cx="6041763" cy="455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F1C84-D54B-41CC-B110-8F8CD467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4BB76-021E-4F17-9B1B-33FCE5DF2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Composer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EE761-ADDE-4A8A-9D22-A2BE8576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4A6-9DA7-42D0-83B0-9418E04D1E23}" type="slidenum">
              <a:rPr lang="en-US" smtClean="0"/>
              <a:t>22</a:t>
            </a:fld>
            <a:endParaRPr lang="en-US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F04980E0-3A57-4BC2-9BC8-0005024294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06623" y="364170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0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B195E5-D720-477A-976D-F72CE1E6A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116" y="2165921"/>
            <a:ext cx="6041764" cy="45555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F1C84-D54B-41CC-B110-8F8CD467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4BB76-021E-4F17-9B1B-33FCE5DF2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Composer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EE761-ADDE-4A8A-9D22-A2BE8576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4A6-9DA7-42D0-83B0-9418E04D1E23}" type="slidenum">
              <a:rPr lang="en-US" smtClean="0"/>
              <a:t>23</a:t>
            </a:fld>
            <a:endParaRPr lang="en-US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F04980E0-3A57-4BC2-9BC8-0005024294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06623" y="364170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79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4265B9-C69F-438C-9D4C-6160B536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114" y="2165920"/>
            <a:ext cx="6041765" cy="45555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F1C84-D54B-41CC-B110-8F8CD467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4BB76-021E-4F17-9B1B-33FCE5DF2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Composer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EE761-ADDE-4A8A-9D22-A2BE8576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4A6-9DA7-42D0-83B0-9418E04D1E23}" type="slidenum">
              <a:rPr lang="en-US" smtClean="0"/>
              <a:t>24</a:t>
            </a:fld>
            <a:endParaRPr lang="en-US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F04980E0-3A57-4BC2-9BC8-0005024294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06623" y="364170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06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C0FA09-1B10-4C49-957B-C8A2895E0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113" y="2165919"/>
            <a:ext cx="6041765" cy="45555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F1C84-D54B-41CC-B110-8F8CD467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4BB76-021E-4F17-9B1B-33FCE5DF2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Composer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EE761-ADDE-4A8A-9D22-A2BE8576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4A6-9DA7-42D0-83B0-9418E04D1E23}" type="slidenum">
              <a:rPr lang="en-US" smtClean="0"/>
              <a:t>25</a:t>
            </a:fld>
            <a:endParaRPr lang="en-US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F04980E0-3A57-4BC2-9BC8-0005024294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06623" y="364170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66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1C84-D54B-41CC-B110-8F8CD467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4BB76-021E-4F17-9B1B-33FCE5DF2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Composer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EE761-ADDE-4A8A-9D22-A2BE8576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4A6-9DA7-42D0-83B0-9418E04D1E23}" type="slidenum">
              <a:rPr lang="en-US" smtClean="0"/>
              <a:t>26</a:t>
            </a:fld>
            <a:endParaRPr lang="en-US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F04980E0-3A57-4BC2-9BC8-0005024294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06623" y="364170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17FD0-CFB9-4A38-9EDF-0A029D212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06" y="2199783"/>
            <a:ext cx="6748211" cy="379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77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A59EA5-C292-4E42-9D77-C64CF0A5EAC3}"/>
              </a:ext>
            </a:extLst>
          </p:cNvPr>
          <p:cNvSpPr/>
          <p:nvPr/>
        </p:nvSpPr>
        <p:spPr>
          <a:xfrm>
            <a:off x="1015999" y="5705201"/>
            <a:ext cx="7958318" cy="406400"/>
          </a:xfrm>
          <a:prstGeom prst="rect">
            <a:avLst/>
          </a:prstGeom>
          <a:solidFill>
            <a:srgbClr val="66CCFF">
              <a:alpha val="17647"/>
            </a:srgbClr>
          </a:solidFill>
          <a:ln>
            <a:solidFill>
              <a:srgbClr val="66CCFF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CEB361-149D-405B-BCFC-89567EB13333}"/>
              </a:ext>
            </a:extLst>
          </p:cNvPr>
          <p:cNvSpPr/>
          <p:nvPr/>
        </p:nvSpPr>
        <p:spPr>
          <a:xfrm>
            <a:off x="1015999" y="4593453"/>
            <a:ext cx="7958318" cy="651603"/>
          </a:xfrm>
          <a:prstGeom prst="rect">
            <a:avLst/>
          </a:prstGeom>
          <a:solidFill>
            <a:srgbClr val="66CCFF">
              <a:alpha val="17647"/>
            </a:srgbClr>
          </a:solidFill>
          <a:ln>
            <a:solidFill>
              <a:srgbClr val="66CCFF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663543-0438-4E4E-B0E1-4A60E596982C}"/>
              </a:ext>
            </a:extLst>
          </p:cNvPr>
          <p:cNvSpPr/>
          <p:nvPr/>
        </p:nvSpPr>
        <p:spPr>
          <a:xfrm>
            <a:off x="1016000" y="3478226"/>
            <a:ext cx="7958317" cy="406400"/>
          </a:xfrm>
          <a:prstGeom prst="rect">
            <a:avLst/>
          </a:prstGeom>
          <a:solidFill>
            <a:srgbClr val="66CCFF">
              <a:alpha val="17647"/>
            </a:srgbClr>
          </a:solidFill>
          <a:ln>
            <a:solidFill>
              <a:srgbClr val="66CCFF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EDAB8D-82D9-4F0F-91EE-0C8F3DE02ACF}"/>
              </a:ext>
            </a:extLst>
          </p:cNvPr>
          <p:cNvSpPr/>
          <p:nvPr/>
        </p:nvSpPr>
        <p:spPr>
          <a:xfrm>
            <a:off x="1016000" y="2453760"/>
            <a:ext cx="7958317" cy="406400"/>
          </a:xfrm>
          <a:prstGeom prst="rect">
            <a:avLst/>
          </a:prstGeom>
          <a:solidFill>
            <a:srgbClr val="66CCFF">
              <a:alpha val="17647"/>
            </a:srgbClr>
          </a:solidFill>
          <a:ln>
            <a:solidFill>
              <a:srgbClr val="66CCFF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F1C84-D54B-41CC-B110-8F8CD467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4BB76-021E-4F17-9B1B-33FCE5DF2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project Laravel</a:t>
            </a:r>
          </a:p>
          <a:p>
            <a:pPr lvl="1"/>
            <a:r>
              <a:rPr lang="en-US" dirty="0" err="1"/>
              <a:t>Cách</a:t>
            </a:r>
            <a:r>
              <a:rPr lang="en-US" dirty="0"/>
              <a:t> 1: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Laravel Command</a:t>
            </a:r>
          </a:p>
          <a:p>
            <a:pPr marL="914400" lvl="2" indent="0">
              <a:buNone/>
            </a:pPr>
            <a:r>
              <a:rPr lang="en-US" b="1" dirty="0" err="1">
                <a:solidFill>
                  <a:srgbClr val="F4645F"/>
                </a:solidFill>
                <a:latin typeface="UTM Neo Sans Intel" panose="02040603050506020204" pitchFamily="18" charset="0"/>
              </a:rPr>
              <a:t>laravel</a:t>
            </a:r>
            <a:r>
              <a:rPr lang="en-US" b="1" dirty="0">
                <a:solidFill>
                  <a:srgbClr val="F4645F"/>
                </a:solidFill>
                <a:latin typeface="UTM Neo Sans Intel" panose="02040603050506020204" pitchFamily="18" charset="0"/>
              </a:rPr>
              <a:t> new </a:t>
            </a:r>
            <a:r>
              <a:rPr lang="en-US" b="1" dirty="0">
                <a:solidFill>
                  <a:srgbClr val="00B050"/>
                </a:solidFill>
                <a:latin typeface="UTM Neo Sans Intel" panose="02040603050506020204" pitchFamily="18" charset="0"/>
              </a:rPr>
              <a:t>&lt;</a:t>
            </a:r>
            <a:r>
              <a:rPr lang="en-US" b="1" dirty="0" err="1">
                <a:solidFill>
                  <a:srgbClr val="00B050"/>
                </a:solidFill>
                <a:latin typeface="UTM Neo Sans Intel" panose="02040603050506020204" pitchFamily="18" charset="0"/>
              </a:rPr>
              <a:t>tên_project</a:t>
            </a:r>
            <a:r>
              <a:rPr lang="en-US" b="1" dirty="0">
                <a:solidFill>
                  <a:srgbClr val="00B050"/>
                </a:solidFill>
                <a:latin typeface="UTM Neo Sans Intel" panose="02040603050506020204" pitchFamily="18" charset="0"/>
              </a:rPr>
              <a:t>&gt;</a:t>
            </a:r>
          </a:p>
          <a:p>
            <a:pPr marL="914400" lvl="2" indent="0">
              <a:buNone/>
            </a:pPr>
            <a:endParaRPr lang="en-US" i="1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en-US" b="1" i="1" u="sng" dirty="0">
                <a:solidFill>
                  <a:srgbClr val="002060"/>
                </a:solidFill>
              </a:rPr>
              <a:t>L</a:t>
            </a:r>
            <a:r>
              <a:rPr lang="vi-VN" b="1" i="1" u="sng" dirty="0">
                <a:solidFill>
                  <a:srgbClr val="002060"/>
                </a:solidFill>
              </a:rPr>
              <a:t>ư</a:t>
            </a:r>
            <a:r>
              <a:rPr lang="en-US" b="1" i="1" u="sng" dirty="0">
                <a:solidFill>
                  <a:srgbClr val="002060"/>
                </a:solidFill>
              </a:rPr>
              <a:t>u ý:</a:t>
            </a:r>
            <a:r>
              <a:rPr lang="en-US" b="1" i="1" dirty="0">
                <a:solidFill>
                  <a:srgbClr val="002060"/>
                </a:solidFill>
              </a:rPr>
              <a:t> </a:t>
            </a:r>
            <a:r>
              <a:rPr lang="en-US" i="1" dirty="0" err="1">
                <a:solidFill>
                  <a:srgbClr val="002060"/>
                </a:solidFill>
              </a:rPr>
              <a:t>phải</a:t>
            </a:r>
            <a:r>
              <a:rPr lang="en-US" i="1" dirty="0">
                <a:solidFill>
                  <a:srgbClr val="002060"/>
                </a:solidFill>
              </a:rPr>
              <a:t> </a:t>
            </a:r>
            <a:r>
              <a:rPr lang="en-US" i="1" dirty="0" err="1">
                <a:solidFill>
                  <a:srgbClr val="002060"/>
                </a:solidFill>
              </a:rPr>
              <a:t>cài</a:t>
            </a:r>
            <a:r>
              <a:rPr lang="en-US" i="1" dirty="0">
                <a:solidFill>
                  <a:srgbClr val="002060"/>
                </a:solidFill>
              </a:rPr>
              <a:t> </a:t>
            </a:r>
            <a:r>
              <a:rPr lang="en-US" i="1" dirty="0" err="1">
                <a:solidFill>
                  <a:srgbClr val="002060"/>
                </a:solidFill>
              </a:rPr>
              <a:t>đặt</a:t>
            </a:r>
            <a:r>
              <a:rPr lang="en-US" i="1" dirty="0">
                <a:solidFill>
                  <a:srgbClr val="002060"/>
                </a:solidFill>
              </a:rPr>
              <a:t> Laravel Command tr</a:t>
            </a:r>
            <a:r>
              <a:rPr lang="vi-VN" i="1" dirty="0">
                <a:solidFill>
                  <a:srgbClr val="002060"/>
                </a:solidFill>
              </a:rPr>
              <a:t>ư</a:t>
            </a:r>
            <a:r>
              <a:rPr lang="en-US" i="1" dirty="0" err="1">
                <a:solidFill>
                  <a:srgbClr val="002060"/>
                </a:solidFill>
              </a:rPr>
              <a:t>ớc</a:t>
            </a:r>
            <a:r>
              <a:rPr lang="en-US" i="1" dirty="0">
                <a:solidFill>
                  <a:srgbClr val="002060"/>
                </a:solidFill>
              </a:rPr>
              <a:t> </a:t>
            </a:r>
            <a:r>
              <a:rPr lang="en-US" i="1" dirty="0" err="1">
                <a:solidFill>
                  <a:srgbClr val="002060"/>
                </a:solidFill>
              </a:rPr>
              <a:t>bằng</a:t>
            </a:r>
            <a:r>
              <a:rPr lang="en-US" i="1" dirty="0">
                <a:solidFill>
                  <a:srgbClr val="002060"/>
                </a:solidFill>
              </a:rPr>
              <a:t> </a:t>
            </a:r>
            <a:r>
              <a:rPr lang="en-US" i="1" dirty="0" err="1">
                <a:solidFill>
                  <a:srgbClr val="002060"/>
                </a:solidFill>
              </a:rPr>
              <a:t>câu</a:t>
            </a:r>
            <a:r>
              <a:rPr lang="en-US" i="1" dirty="0">
                <a:solidFill>
                  <a:srgbClr val="002060"/>
                </a:solidFill>
              </a:rPr>
              <a:t> </a:t>
            </a:r>
            <a:r>
              <a:rPr lang="en-US" i="1" dirty="0" err="1">
                <a:solidFill>
                  <a:srgbClr val="002060"/>
                </a:solidFill>
              </a:rPr>
              <a:t>lệnh</a:t>
            </a:r>
            <a:r>
              <a:rPr lang="en-US" i="1" dirty="0">
                <a:solidFill>
                  <a:srgbClr val="002060"/>
                </a:solidFill>
              </a:rPr>
              <a:t>:</a:t>
            </a:r>
          </a:p>
          <a:p>
            <a:pPr marL="914400" lvl="2" indent="0">
              <a:buNone/>
            </a:pPr>
            <a:r>
              <a:rPr lang="en-US" b="1" i="1" dirty="0">
                <a:solidFill>
                  <a:srgbClr val="002060"/>
                </a:solidFill>
                <a:latin typeface="UTM Neo Sans Intel" panose="02040603050506020204" pitchFamily="18" charset="0"/>
              </a:rPr>
              <a:t>composer global require </a:t>
            </a:r>
            <a:r>
              <a:rPr lang="en-US" b="1" i="1" dirty="0" err="1">
                <a:solidFill>
                  <a:srgbClr val="002060"/>
                </a:solidFill>
                <a:latin typeface="UTM Neo Sans Intel" panose="02040603050506020204" pitchFamily="18" charset="0"/>
              </a:rPr>
              <a:t>laravel</a:t>
            </a:r>
            <a:r>
              <a:rPr lang="en-US" b="1" i="1" dirty="0">
                <a:solidFill>
                  <a:srgbClr val="002060"/>
                </a:solidFill>
                <a:latin typeface="UTM Neo Sans Intel" panose="02040603050506020204" pitchFamily="18" charset="0"/>
              </a:rPr>
              <a:t>/installer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Cách</a:t>
            </a:r>
            <a:r>
              <a:rPr lang="en-US" dirty="0"/>
              <a:t> 2: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Composer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F4645F"/>
                </a:solidFill>
                <a:latin typeface="UTM Neo Sans Intel" panose="02040603050506020204" pitchFamily="18" charset="0"/>
              </a:rPr>
              <a:t>	</a:t>
            </a:r>
            <a:r>
              <a:rPr lang="en-US" sz="1800" b="1" dirty="0">
                <a:solidFill>
                  <a:srgbClr val="F4645F"/>
                </a:solidFill>
                <a:latin typeface="UTM Neo Sans Intel" panose="02040603050506020204" pitchFamily="18" charset="0"/>
              </a:rPr>
              <a:t>composer create-project --prefer-</a:t>
            </a:r>
            <a:r>
              <a:rPr lang="en-US" sz="1800" b="1" dirty="0" err="1">
                <a:solidFill>
                  <a:srgbClr val="F4645F"/>
                </a:solidFill>
                <a:latin typeface="UTM Neo Sans Intel" panose="02040603050506020204" pitchFamily="18" charset="0"/>
              </a:rPr>
              <a:t>dist</a:t>
            </a:r>
            <a:r>
              <a:rPr lang="en-US" sz="1800" b="1" dirty="0">
                <a:solidFill>
                  <a:srgbClr val="F4645F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b="1" dirty="0" err="1">
                <a:solidFill>
                  <a:srgbClr val="F4645F"/>
                </a:solidFill>
                <a:latin typeface="UTM Neo Sans Intel" panose="02040603050506020204" pitchFamily="18" charset="0"/>
              </a:rPr>
              <a:t>laravel</a:t>
            </a:r>
            <a:r>
              <a:rPr lang="en-US" sz="1800" b="1" dirty="0">
                <a:solidFill>
                  <a:srgbClr val="F4645F"/>
                </a:solidFill>
                <a:latin typeface="UTM Neo Sans Intel" panose="02040603050506020204" pitchFamily="18" charset="0"/>
              </a:rPr>
              <a:t>/</a:t>
            </a:r>
            <a:r>
              <a:rPr lang="en-US" sz="1800" b="1" dirty="0" err="1">
                <a:solidFill>
                  <a:srgbClr val="F4645F"/>
                </a:solidFill>
                <a:latin typeface="UTM Neo Sans Intel" panose="02040603050506020204" pitchFamily="18" charset="0"/>
              </a:rPr>
              <a:t>laravel</a:t>
            </a:r>
            <a:r>
              <a:rPr lang="en-US" sz="1800" b="1" dirty="0">
                <a:solidFill>
                  <a:srgbClr val="F4645F"/>
                </a:solidFill>
                <a:latin typeface="UTM Neo Sans Intel" panose="02040603050506020204" pitchFamily="18" charset="0"/>
              </a:rPr>
              <a:t> 								</a:t>
            </a:r>
            <a:r>
              <a:rPr lang="en-US" sz="1800" b="1" dirty="0">
                <a:solidFill>
                  <a:srgbClr val="00B050"/>
                </a:solidFill>
                <a:latin typeface="UTM Neo Sans Intel" panose="02040603050506020204" pitchFamily="18" charset="0"/>
              </a:rPr>
              <a:t>&lt;</a:t>
            </a:r>
            <a:r>
              <a:rPr lang="en-US" sz="1800" b="1" dirty="0" err="1">
                <a:solidFill>
                  <a:srgbClr val="00B050"/>
                </a:solidFill>
                <a:latin typeface="UTM Neo Sans Intel" panose="02040603050506020204" pitchFamily="18" charset="0"/>
              </a:rPr>
              <a:t>tên_project</a:t>
            </a:r>
            <a:r>
              <a:rPr lang="en-US" sz="1800" b="1" dirty="0">
                <a:solidFill>
                  <a:srgbClr val="00B050"/>
                </a:solidFill>
                <a:latin typeface="UTM Neo Sans Intel" panose="02040603050506020204" pitchFamily="18" charset="0"/>
              </a:rPr>
              <a:t>&gt;</a:t>
            </a:r>
            <a:r>
              <a:rPr lang="en-US" sz="1800" b="1" dirty="0">
                <a:solidFill>
                  <a:srgbClr val="F4645F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UTM Neo Sans Intel" panose="02040603050506020204" pitchFamily="18" charset="0"/>
              </a:rPr>
              <a:t>[</a:t>
            </a:r>
            <a:r>
              <a:rPr lang="en-US" sz="1800" b="1" dirty="0" err="1">
                <a:solidFill>
                  <a:srgbClr val="0070C0"/>
                </a:solidFill>
                <a:latin typeface="UTM Neo Sans Intel" panose="02040603050506020204" pitchFamily="18" charset="0"/>
              </a:rPr>
              <a:t>phiên_bản_Laravel</a:t>
            </a:r>
            <a:r>
              <a:rPr lang="en-US" sz="1800" b="1" dirty="0">
                <a:solidFill>
                  <a:srgbClr val="0070C0"/>
                </a:solidFill>
                <a:latin typeface="UTM Neo Sans Intel" panose="02040603050506020204" pitchFamily="18" charset="0"/>
              </a:rPr>
              <a:t>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7030A0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en-US" sz="1400" b="1" dirty="0">
                <a:solidFill>
                  <a:srgbClr val="7030A0"/>
                </a:solidFill>
              </a:rPr>
              <a:t>	</a:t>
            </a:r>
            <a:r>
              <a:rPr lang="en-US" sz="1600" b="1" u="sng" dirty="0" err="1">
                <a:solidFill>
                  <a:srgbClr val="7030A0"/>
                </a:solidFill>
              </a:rPr>
              <a:t>Ví</a:t>
            </a:r>
            <a:r>
              <a:rPr lang="en-US" sz="1600" b="1" u="sng" dirty="0">
                <a:solidFill>
                  <a:srgbClr val="7030A0"/>
                </a:solidFill>
              </a:rPr>
              <a:t> </a:t>
            </a:r>
            <a:r>
              <a:rPr lang="en-US" sz="1600" b="1" u="sng" dirty="0" err="1">
                <a:solidFill>
                  <a:srgbClr val="7030A0"/>
                </a:solidFill>
              </a:rPr>
              <a:t>dụ</a:t>
            </a:r>
            <a:r>
              <a:rPr lang="en-US" sz="1600" b="1" u="sng" dirty="0">
                <a:solidFill>
                  <a:srgbClr val="7030A0"/>
                </a:solidFill>
              </a:rPr>
              <a:t>: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 err="1">
                <a:solidFill>
                  <a:srgbClr val="7030A0"/>
                </a:solidFill>
              </a:rPr>
              <a:t>tạo</a:t>
            </a:r>
            <a:r>
              <a:rPr lang="en-US" sz="1600" dirty="0">
                <a:solidFill>
                  <a:srgbClr val="7030A0"/>
                </a:solidFill>
              </a:rPr>
              <a:t> project Laravel </a:t>
            </a:r>
            <a:r>
              <a:rPr lang="en-US" sz="1600" b="1" dirty="0">
                <a:solidFill>
                  <a:srgbClr val="7030A0"/>
                </a:solidFill>
              </a:rPr>
              <a:t>5.8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 err="1">
                <a:solidFill>
                  <a:srgbClr val="7030A0"/>
                </a:solidFill>
              </a:rPr>
              <a:t>có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 err="1">
                <a:solidFill>
                  <a:srgbClr val="7030A0"/>
                </a:solidFill>
              </a:rPr>
              <a:t>tên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b="1" dirty="0">
                <a:solidFill>
                  <a:srgbClr val="7030A0"/>
                </a:solidFill>
              </a:rPr>
              <a:t>my-project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rgbClr val="7030A0"/>
                </a:solidFill>
                <a:latin typeface="UTM Neo Sans Intel" panose="02040603050506020204" pitchFamily="18" charset="0"/>
              </a:rPr>
              <a:t>	</a:t>
            </a:r>
            <a:r>
              <a:rPr lang="en-US" sz="1600" b="1" dirty="0">
                <a:solidFill>
                  <a:srgbClr val="FF009A"/>
                </a:solidFill>
                <a:latin typeface="UTM Neo Sans Intel" panose="02040603050506020204" pitchFamily="18" charset="0"/>
              </a:rPr>
              <a:t>composer create-project --prefer-</a:t>
            </a:r>
            <a:r>
              <a:rPr lang="en-US" sz="1600" b="1" dirty="0" err="1">
                <a:solidFill>
                  <a:srgbClr val="FF009A"/>
                </a:solidFill>
                <a:latin typeface="UTM Neo Sans Intel" panose="02040603050506020204" pitchFamily="18" charset="0"/>
              </a:rPr>
              <a:t>dist</a:t>
            </a:r>
            <a:r>
              <a:rPr lang="en-US" sz="1600" b="1" dirty="0">
                <a:solidFill>
                  <a:srgbClr val="FF009A"/>
                </a:solidFill>
                <a:latin typeface="UTM Neo Sans Intel" panose="02040603050506020204" pitchFamily="18" charset="0"/>
              </a:rPr>
              <a:t> </a:t>
            </a:r>
            <a:r>
              <a:rPr lang="en-US" sz="1600" b="1" dirty="0" err="1">
                <a:solidFill>
                  <a:srgbClr val="FF009A"/>
                </a:solidFill>
                <a:latin typeface="UTM Neo Sans Intel" panose="02040603050506020204" pitchFamily="18" charset="0"/>
              </a:rPr>
              <a:t>laravel</a:t>
            </a:r>
            <a:r>
              <a:rPr lang="en-US" sz="1600" b="1" dirty="0">
                <a:solidFill>
                  <a:srgbClr val="FF009A"/>
                </a:solidFill>
                <a:latin typeface="UTM Neo Sans Intel" panose="02040603050506020204" pitchFamily="18" charset="0"/>
              </a:rPr>
              <a:t>/</a:t>
            </a:r>
            <a:r>
              <a:rPr lang="en-US" sz="1600" b="1" dirty="0" err="1">
                <a:solidFill>
                  <a:srgbClr val="FF009A"/>
                </a:solidFill>
                <a:latin typeface="UTM Neo Sans Intel" panose="02040603050506020204" pitchFamily="18" charset="0"/>
              </a:rPr>
              <a:t>laravel</a:t>
            </a:r>
            <a:r>
              <a:rPr lang="en-US" sz="1600" b="1" dirty="0">
                <a:solidFill>
                  <a:srgbClr val="FF009A"/>
                </a:solidFill>
                <a:latin typeface="UTM Neo Sans Intel" panose="02040603050506020204" pitchFamily="18" charset="0"/>
              </a:rPr>
              <a:t> my-project "5.8.*"</a:t>
            </a:r>
            <a:endParaRPr lang="en-US" sz="1400" b="1" dirty="0">
              <a:solidFill>
                <a:srgbClr val="FF009A"/>
              </a:solidFill>
              <a:latin typeface="UTM Neo Sans Intel" panose="0204060305050602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EE761-ADDE-4A8A-9D22-A2BE8576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4A6-9DA7-42D0-83B0-9418E04D1E23}" type="slidenum">
              <a:rPr lang="en-US" smtClean="0"/>
              <a:t>27</a:t>
            </a:fld>
            <a:endParaRPr lang="en-US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F04980E0-3A57-4BC2-9BC8-0005024294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06623" y="364170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84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AC45EA-A317-45E3-B52D-2E7BA092AD50}"/>
              </a:ext>
            </a:extLst>
          </p:cNvPr>
          <p:cNvSpPr/>
          <p:nvPr/>
        </p:nvSpPr>
        <p:spPr>
          <a:xfrm>
            <a:off x="685800" y="2064294"/>
            <a:ext cx="7958317" cy="406400"/>
          </a:xfrm>
          <a:prstGeom prst="rect">
            <a:avLst/>
          </a:prstGeom>
          <a:solidFill>
            <a:srgbClr val="66CCFF">
              <a:alpha val="17647"/>
            </a:srgbClr>
          </a:solidFill>
          <a:ln>
            <a:solidFill>
              <a:srgbClr val="66CCFF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45455-3C08-420A-B6F9-6D44E04A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ADA8-B8B7-4A2F-B356-5974CB919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Laravel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002060"/>
                </a:solidFill>
                <a:latin typeface="UTM Neo Sans Intel" panose="02040603050506020204" pitchFamily="18" charset="0"/>
              </a:rPr>
              <a:t>php artisan serve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735CD-0EA9-4A8A-8485-F36769C9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4A6-9DA7-42D0-83B0-9418E04D1E23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E1DCA0-9445-4BF5-AB98-323993984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563" y="2575492"/>
            <a:ext cx="6680874" cy="414598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6A5E1C-C612-4217-9E62-FC579E4996E6}"/>
              </a:ext>
            </a:extLst>
          </p:cNvPr>
          <p:cNvSpPr/>
          <p:nvPr/>
        </p:nvSpPr>
        <p:spPr>
          <a:xfrm>
            <a:off x="2362198" y="3040024"/>
            <a:ext cx="4758269" cy="465176"/>
          </a:xfrm>
          <a:prstGeom prst="roundRect">
            <a:avLst/>
          </a:prstGeom>
          <a:solidFill>
            <a:srgbClr val="FF0909">
              <a:alpha val="5098"/>
            </a:srgbClr>
          </a:solidFill>
          <a:ln>
            <a:solidFill>
              <a:srgbClr val="FF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3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47257F-FF2E-4043-A6EF-24059D81C02B}"/>
              </a:ext>
            </a:extLst>
          </p:cNvPr>
          <p:cNvSpPr/>
          <p:nvPr/>
        </p:nvSpPr>
        <p:spPr>
          <a:xfrm>
            <a:off x="2091266" y="3492786"/>
            <a:ext cx="6883051" cy="406400"/>
          </a:xfrm>
          <a:prstGeom prst="rect">
            <a:avLst/>
          </a:prstGeom>
          <a:solidFill>
            <a:srgbClr val="66CCFF">
              <a:alpha val="17647"/>
            </a:srgbClr>
          </a:solidFill>
          <a:ln>
            <a:solidFill>
              <a:srgbClr val="66CCFF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45455-3C08-420A-B6F9-6D44E04A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ADA8-B8B7-4A2F-B356-5974CB919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L</a:t>
            </a:r>
            <a:r>
              <a:rPr lang="vi-VN" b="1" u="sng" dirty="0"/>
              <a:t>ư</a:t>
            </a:r>
            <a:r>
              <a:rPr lang="en-US" b="1" u="sng" dirty="0"/>
              <a:t>u ý:</a:t>
            </a:r>
          </a:p>
          <a:p>
            <a:pPr lvl="1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solidFill>
                  <a:srgbClr val="F4645F"/>
                </a:solidFill>
              </a:rPr>
              <a:t>storage </a:t>
            </a:r>
          </a:p>
          <a:p>
            <a:pPr lvl="2"/>
            <a:r>
              <a:rPr lang="en-US" dirty="0">
                <a:solidFill>
                  <a:srgbClr val="F4645F"/>
                </a:solidFill>
              </a:rPr>
              <a:t>bootstrap/cache</a:t>
            </a:r>
          </a:p>
          <a:p>
            <a:pPr lvl="1"/>
            <a:r>
              <a:rPr lang="en-US" dirty="0" err="1"/>
              <a:t>Tạo</a:t>
            </a:r>
            <a:r>
              <a:rPr lang="en-US" dirty="0"/>
              <a:t> Application Key</a:t>
            </a:r>
          </a:p>
          <a:p>
            <a:pPr lvl="2"/>
            <a:r>
              <a:rPr lang="en-US" dirty="0" err="1"/>
              <a:t>Lệnh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  <a:latin typeface="UTM Neo Sans Intel" panose="02040603050506020204" pitchFamily="18" charset="0"/>
              </a:rPr>
              <a:t>php artisan </a:t>
            </a:r>
            <a:r>
              <a:rPr lang="en-US" dirty="0" err="1">
                <a:solidFill>
                  <a:srgbClr val="7030A0"/>
                </a:solidFill>
                <a:latin typeface="UTM Neo Sans Intel" panose="02040603050506020204" pitchFamily="18" charset="0"/>
              </a:rPr>
              <a:t>key:generate</a:t>
            </a:r>
            <a:endParaRPr lang="en-US" dirty="0">
              <a:solidFill>
                <a:srgbClr val="7030A0"/>
              </a:solidFill>
              <a:latin typeface="UTM Neo Sans Intel" panose="02040603050506020204" pitchFamily="18" charset="0"/>
            </a:endParaRPr>
          </a:p>
          <a:p>
            <a:pPr lvl="2"/>
            <a:r>
              <a:rPr lang="en-US" dirty="0"/>
              <a:t>Key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32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,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b="1" dirty="0"/>
              <a:t>.env</a:t>
            </a:r>
          </a:p>
          <a:p>
            <a:pPr marL="914400" lvl="2" indent="0">
              <a:buNone/>
            </a:pPr>
            <a:r>
              <a:rPr lang="en-US" i="1" u="sng" dirty="0" err="1"/>
              <a:t>Ví</a:t>
            </a:r>
            <a:r>
              <a:rPr lang="en-US" i="1" u="sng" dirty="0"/>
              <a:t> </a:t>
            </a:r>
            <a:r>
              <a:rPr lang="en-US" i="1" u="sng" dirty="0" err="1"/>
              <a:t>dụ</a:t>
            </a:r>
            <a:r>
              <a:rPr lang="en-US" i="1" u="sng" dirty="0"/>
              <a:t>: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rgbClr val="FF009A"/>
                </a:solidFill>
              </a:rPr>
              <a:t>APP_KEY=base64:tNOS85aNNhDOmiB3M5nmfqVF9XH9tchXBLiX9WXdQo0=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735CD-0EA9-4A8A-8485-F36769C9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4A6-9DA7-42D0-83B0-9418E04D1E23}" type="slidenum">
              <a:rPr lang="en-US" smtClean="0"/>
              <a:t>29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53EFFA-9833-45AD-9097-6EFDFFA09BFC}"/>
              </a:ext>
            </a:extLst>
          </p:cNvPr>
          <p:cNvSpPr/>
          <p:nvPr/>
        </p:nvSpPr>
        <p:spPr>
          <a:xfrm>
            <a:off x="1130474" y="4500318"/>
            <a:ext cx="7843843" cy="655881"/>
          </a:xfrm>
          <a:prstGeom prst="rect">
            <a:avLst/>
          </a:prstGeom>
          <a:solidFill>
            <a:srgbClr val="66CCFF">
              <a:alpha val="17647"/>
            </a:srgbClr>
          </a:solidFill>
          <a:ln>
            <a:solidFill>
              <a:srgbClr val="66CCFF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2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3646-80F8-49BE-A21F-DAF5740B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00392-9974-4CC2-ABB4-4A0C27226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4645F"/>
                </a:solidFill>
              </a:rPr>
              <a:t>Model</a:t>
            </a:r>
          </a:p>
          <a:p>
            <a:pPr lvl="1"/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/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logic</a:t>
            </a:r>
          </a:p>
          <a:p>
            <a:pPr lvl="1"/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rgbClr val="F4645F"/>
                </a:solidFill>
              </a:rPr>
              <a:t>View</a:t>
            </a:r>
          </a:p>
          <a:p>
            <a:pPr lvl="1"/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pPr lvl="1"/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rgbClr val="F4645F"/>
                </a:solidFill>
              </a:rPr>
              <a:t>Controller</a:t>
            </a:r>
          </a:p>
          <a:p>
            <a:pPr lvl="1"/>
            <a:r>
              <a:rPr lang="en-US" dirty="0" err="1"/>
              <a:t>Điều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C8CF7-C941-4FE2-9145-358CB628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4A6-9DA7-42D0-83B0-9418E04D1E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15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FB9C-3D35-4C0A-AA82-84B16B23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5215E-3949-421A-844E-1A1B0B8CD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project Laravel</a:t>
            </a:r>
          </a:p>
          <a:p>
            <a:pPr lvl="1"/>
            <a:r>
              <a:rPr lang="en-US" dirty="0"/>
              <a:t>app</a:t>
            </a:r>
          </a:p>
          <a:p>
            <a:pPr lvl="1"/>
            <a:r>
              <a:rPr lang="en-US" dirty="0"/>
              <a:t>config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public</a:t>
            </a:r>
          </a:p>
          <a:p>
            <a:pPr lvl="1"/>
            <a:r>
              <a:rPr lang="en-US" dirty="0"/>
              <a:t>resources</a:t>
            </a:r>
          </a:p>
          <a:p>
            <a:pPr lvl="1"/>
            <a:r>
              <a:rPr lang="en-US" dirty="0"/>
              <a:t>routes</a:t>
            </a:r>
          </a:p>
          <a:p>
            <a:pPr lvl="1"/>
            <a:r>
              <a:rPr lang="en-US" dirty="0"/>
              <a:t>vendor</a:t>
            </a:r>
          </a:p>
          <a:p>
            <a:pPr lvl="1"/>
            <a:r>
              <a:rPr lang="en-US" dirty="0" err="1"/>
              <a:t>Tập</a:t>
            </a:r>
            <a:r>
              <a:rPr lang="en-US" dirty="0"/>
              <a:t> tin .env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A580D-F98E-4A3C-B956-022D96EB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4A6-9DA7-42D0-83B0-9418E04D1E23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1CF36-0B82-461B-8B3F-E94A552CA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134" y="136523"/>
            <a:ext cx="2056718" cy="658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69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0EE7-352A-4453-ACCD-761A011E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79B25-D1AF-404F-A737-3D595BB51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66D03-688F-42F2-8073-CC0104F3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4A6-9DA7-42D0-83B0-9418E04D1E23}" type="slidenum">
              <a:rPr lang="en-US" smtClean="0"/>
              <a:t>31</a:t>
            </a:fld>
            <a:endParaRPr lang="en-US"/>
          </a:p>
        </p:txBody>
      </p:sp>
      <p:pic>
        <p:nvPicPr>
          <p:cNvPr id="10244" name="Picture 4" descr="Káº¿t quáº£ hÃ¬nh áº£nh cho sublime text logo">
            <a:extLst>
              <a:ext uri="{FF2B5EF4-FFF2-40B4-BE49-F238E27FC236}">
                <a16:creationId xmlns:a16="http://schemas.microsoft.com/office/drawing/2014/main" id="{FBFB19CF-2330-4B25-A2B2-E76B16BAF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08" y="2288668"/>
            <a:ext cx="2223391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Káº¿t quáº£ hÃ¬nh áº£nh cho visual studio code logo">
            <a:extLst>
              <a:ext uri="{FF2B5EF4-FFF2-40B4-BE49-F238E27FC236}">
                <a16:creationId xmlns:a16="http://schemas.microsoft.com/office/drawing/2014/main" id="{81570A1F-0E84-46CB-8F87-08A362E97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840" y="2239433"/>
            <a:ext cx="1913504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Káº¿t quáº£ hÃ¬nh áº£nh cho notepad++ logo">
            <a:extLst>
              <a:ext uri="{FF2B5EF4-FFF2-40B4-BE49-F238E27FC236}">
                <a16:creationId xmlns:a16="http://schemas.microsoft.com/office/drawing/2014/main" id="{ACFD08A8-D6D0-4EA2-AD00-802F1E425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50" y="2288668"/>
            <a:ext cx="2520740" cy="180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9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3646-80F8-49BE-A21F-DAF5740B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00392-9974-4CC2-ABB4-4A0C27226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– View –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C8CF7-C941-4FE2-9145-358CB628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4A6-9DA7-42D0-83B0-9418E04D1E23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8D8910-3826-4845-BEB0-04F10C631299}"/>
              </a:ext>
            </a:extLst>
          </p:cNvPr>
          <p:cNvSpPr/>
          <p:nvPr/>
        </p:nvSpPr>
        <p:spPr>
          <a:xfrm>
            <a:off x="2581275" y="2407551"/>
            <a:ext cx="2152650" cy="8001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UTM Avo" panose="02040603050506020204" pitchFamily="18" charset="0"/>
              </a:rPr>
              <a:t>Model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2E12F4-B35B-4CBD-BD57-16D9A635E848}"/>
              </a:ext>
            </a:extLst>
          </p:cNvPr>
          <p:cNvSpPr/>
          <p:nvPr/>
        </p:nvSpPr>
        <p:spPr>
          <a:xfrm>
            <a:off x="4733925" y="4174626"/>
            <a:ext cx="2152650" cy="8001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UTM Avo" panose="02040603050506020204" pitchFamily="18" charset="0"/>
              </a:rPr>
              <a:t>View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499CF2B-EB51-4497-A3B4-D878552DB8C1}"/>
              </a:ext>
            </a:extLst>
          </p:cNvPr>
          <p:cNvSpPr/>
          <p:nvPr/>
        </p:nvSpPr>
        <p:spPr>
          <a:xfrm>
            <a:off x="428625" y="4206719"/>
            <a:ext cx="2152650" cy="8001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UTM Avo" panose="02040603050506020204" pitchFamily="18" charset="0"/>
              </a:rPr>
              <a:t>Controller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59ECE82D-BE0B-41DC-81BF-B414C44C2DE0}"/>
              </a:ext>
            </a:extLst>
          </p:cNvPr>
          <p:cNvSpPr/>
          <p:nvPr/>
        </p:nvSpPr>
        <p:spPr>
          <a:xfrm>
            <a:off x="6574017" y="2188399"/>
            <a:ext cx="1371600" cy="1230753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UTM Avo" panose="02040603050506020204" pitchFamily="18" charset="0"/>
              </a:rPr>
              <a:t>Database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6231EF-8AC2-4398-9C54-8B91AD4E315E}"/>
              </a:ext>
            </a:extLst>
          </p:cNvPr>
          <p:cNvCxnSpPr/>
          <p:nvPr/>
        </p:nvCxnSpPr>
        <p:spPr>
          <a:xfrm>
            <a:off x="4953000" y="2803775"/>
            <a:ext cx="1466850" cy="0"/>
          </a:xfrm>
          <a:prstGeom prst="straightConnector1">
            <a:avLst/>
          </a:prstGeom>
          <a:ln w="762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D6476A-F830-43AC-BA3E-65AF830FFE90}"/>
              </a:ext>
            </a:extLst>
          </p:cNvPr>
          <p:cNvCxnSpPr>
            <a:cxnSpLocks/>
          </p:cNvCxnSpPr>
          <p:nvPr/>
        </p:nvCxnSpPr>
        <p:spPr>
          <a:xfrm>
            <a:off x="2771774" y="4416269"/>
            <a:ext cx="1800225" cy="0"/>
          </a:xfrm>
          <a:prstGeom prst="straightConnector1">
            <a:avLst/>
          </a:prstGeom>
          <a:ln w="38100">
            <a:solidFill>
              <a:srgbClr val="F464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65A8BA-C771-41C2-84BE-5F006AFF0A70}"/>
              </a:ext>
            </a:extLst>
          </p:cNvPr>
          <p:cNvCxnSpPr>
            <a:cxnSpLocks/>
          </p:cNvCxnSpPr>
          <p:nvPr/>
        </p:nvCxnSpPr>
        <p:spPr>
          <a:xfrm flipV="1">
            <a:off x="1790700" y="3314700"/>
            <a:ext cx="714375" cy="726781"/>
          </a:xfrm>
          <a:prstGeom prst="straightConnector1">
            <a:avLst/>
          </a:prstGeom>
          <a:ln w="38100">
            <a:solidFill>
              <a:srgbClr val="F464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9DB6EB-27E5-47F1-B8BC-2352BB913E57}"/>
              </a:ext>
            </a:extLst>
          </p:cNvPr>
          <p:cNvCxnSpPr>
            <a:cxnSpLocks/>
          </p:cNvCxnSpPr>
          <p:nvPr/>
        </p:nvCxnSpPr>
        <p:spPr>
          <a:xfrm flipH="1">
            <a:off x="2184796" y="3414165"/>
            <a:ext cx="640557" cy="672521"/>
          </a:xfrm>
          <a:prstGeom prst="straightConnector1">
            <a:avLst/>
          </a:prstGeom>
          <a:ln w="38100">
            <a:solidFill>
              <a:srgbClr val="F464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Káº¿t quáº£ hÃ¬nh áº£nh cho user icon">
            <a:extLst>
              <a:ext uri="{FF2B5EF4-FFF2-40B4-BE49-F238E27FC236}">
                <a16:creationId xmlns:a16="http://schemas.microsoft.com/office/drawing/2014/main" id="{D0D78BA7-C4D6-4183-BF26-68D03A467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25352" y="5257689"/>
            <a:ext cx="1746647" cy="149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07719A-41AF-4431-881D-F65AF750CD86}"/>
              </a:ext>
            </a:extLst>
          </p:cNvPr>
          <p:cNvCxnSpPr>
            <a:cxnSpLocks/>
          </p:cNvCxnSpPr>
          <p:nvPr/>
        </p:nvCxnSpPr>
        <p:spPr>
          <a:xfrm flipH="1" flipV="1">
            <a:off x="1853801" y="5303095"/>
            <a:ext cx="971551" cy="597647"/>
          </a:xfrm>
          <a:prstGeom prst="straightConnector1">
            <a:avLst/>
          </a:prstGeom>
          <a:ln w="38100">
            <a:solidFill>
              <a:srgbClr val="F464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C99D9A-317E-49C4-9899-30AD2544ED81}"/>
              </a:ext>
            </a:extLst>
          </p:cNvPr>
          <p:cNvCxnSpPr>
            <a:cxnSpLocks/>
          </p:cNvCxnSpPr>
          <p:nvPr/>
        </p:nvCxnSpPr>
        <p:spPr>
          <a:xfrm>
            <a:off x="2147887" y="5145142"/>
            <a:ext cx="900113" cy="568274"/>
          </a:xfrm>
          <a:prstGeom prst="straightConnector1">
            <a:avLst/>
          </a:prstGeom>
          <a:ln w="38100">
            <a:solidFill>
              <a:srgbClr val="F464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DCED75-5D5C-454B-9ACA-6F1EB1316B80}"/>
              </a:ext>
            </a:extLst>
          </p:cNvPr>
          <p:cNvCxnSpPr>
            <a:cxnSpLocks/>
          </p:cNvCxnSpPr>
          <p:nvPr/>
        </p:nvCxnSpPr>
        <p:spPr>
          <a:xfrm flipH="1">
            <a:off x="2771774" y="4730594"/>
            <a:ext cx="1800225" cy="0"/>
          </a:xfrm>
          <a:prstGeom prst="straightConnector1">
            <a:avLst/>
          </a:prstGeom>
          <a:ln w="38100">
            <a:solidFill>
              <a:srgbClr val="F464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2ED2404-87A9-44B4-94ED-AD50BA3DDEBA}"/>
              </a:ext>
            </a:extLst>
          </p:cNvPr>
          <p:cNvSpPr txBox="1"/>
          <p:nvPr/>
        </p:nvSpPr>
        <p:spPr>
          <a:xfrm rot="1956654">
            <a:off x="1698570" y="5615662"/>
            <a:ext cx="1142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UTM Avo" panose="02040603050506020204" pitchFamily="18" charset="0"/>
              </a:rPr>
              <a:t>Http Request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E05BB4-84A1-4253-9E4E-FEAC1E1F3C52}"/>
              </a:ext>
            </a:extLst>
          </p:cNvPr>
          <p:cNvSpPr txBox="1"/>
          <p:nvPr/>
        </p:nvSpPr>
        <p:spPr>
          <a:xfrm rot="18884479">
            <a:off x="1387858" y="3281338"/>
            <a:ext cx="1125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  <a:latin typeface="UTM Avo" panose="02040603050506020204" pitchFamily="18" charset="0"/>
              </a:rPr>
              <a:t>request 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  <a:latin typeface="UTM Avo" panose="02040603050506020204" pitchFamily="18" charset="0"/>
              </a:rPr>
              <a:t>Data Object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AB5518-1E02-4988-A860-72D9CB8FF704}"/>
              </a:ext>
            </a:extLst>
          </p:cNvPr>
          <p:cNvSpPr txBox="1"/>
          <p:nvPr/>
        </p:nvSpPr>
        <p:spPr>
          <a:xfrm rot="18854608">
            <a:off x="2313809" y="3617014"/>
            <a:ext cx="676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UTM Avo" panose="02040603050506020204" pitchFamily="18" charset="0"/>
              </a:rPr>
              <a:t>return</a:t>
            </a:r>
            <a:r>
              <a:rPr lang="en-US" sz="1600" dirty="0">
                <a:solidFill>
                  <a:srgbClr val="0070C0"/>
                </a:solidFill>
                <a:latin typeface="UTM Avo" panose="02040603050506020204" pitchFamily="18" charset="0"/>
              </a:rPr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AC0A23-A1E4-4A7E-9E89-893CA2163516}"/>
              </a:ext>
            </a:extLst>
          </p:cNvPr>
          <p:cNvSpPr txBox="1"/>
          <p:nvPr/>
        </p:nvSpPr>
        <p:spPr>
          <a:xfrm>
            <a:off x="2780203" y="3968400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  <a:latin typeface="UTM Avo" panose="02040603050506020204" pitchFamily="18" charset="0"/>
              </a:rPr>
              <a:t>send 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  <a:latin typeface="UTM Avo" panose="02040603050506020204" pitchFamily="18" charset="0"/>
              </a:rPr>
              <a:t>Model Data Object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D97025-29CD-4BDE-96DA-C291A0EC5C9F}"/>
              </a:ext>
            </a:extLst>
          </p:cNvPr>
          <p:cNvSpPr txBox="1"/>
          <p:nvPr/>
        </p:nvSpPr>
        <p:spPr>
          <a:xfrm>
            <a:off x="2830033" y="4700442"/>
            <a:ext cx="1655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  <a:latin typeface="UTM Avo" panose="02040603050506020204" pitchFamily="18" charset="0"/>
              </a:rPr>
              <a:t>send 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  <a:latin typeface="UTM Avo" panose="02040603050506020204" pitchFamily="18" charset="0"/>
              </a:rPr>
              <a:t>Formatted </a:t>
            </a:r>
            <a:r>
              <a:rPr lang="en-US" sz="1200" dirty="0" err="1">
                <a:solidFill>
                  <a:srgbClr val="0070C0"/>
                </a:solidFill>
                <a:latin typeface="UTM Avo" panose="02040603050506020204" pitchFamily="18" charset="0"/>
              </a:rPr>
              <a:t>Reponse</a:t>
            </a:r>
            <a:endParaRPr lang="en-US" sz="1200" dirty="0">
              <a:solidFill>
                <a:srgbClr val="0070C0"/>
              </a:solidFill>
              <a:latin typeface="UTM Avo" panose="020406030505060202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77F1AC-2F48-4D4D-A6BF-183C194219E6}"/>
              </a:ext>
            </a:extLst>
          </p:cNvPr>
          <p:cNvSpPr txBox="1"/>
          <p:nvPr/>
        </p:nvSpPr>
        <p:spPr>
          <a:xfrm rot="1841742">
            <a:off x="2135092" y="5198752"/>
            <a:ext cx="1191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  <a:latin typeface="UTM Avo" panose="02040603050506020204" pitchFamily="18" charset="0"/>
              </a:rPr>
              <a:t>Http </a:t>
            </a:r>
            <a:r>
              <a:rPr lang="en-US" sz="1200" dirty="0" err="1">
                <a:solidFill>
                  <a:srgbClr val="0070C0"/>
                </a:solidFill>
                <a:latin typeface="UTM Avo" panose="02040603050506020204" pitchFamily="18" charset="0"/>
              </a:rPr>
              <a:t>Reponse</a:t>
            </a:r>
            <a:endParaRPr lang="en-US" sz="1200" dirty="0">
              <a:solidFill>
                <a:srgbClr val="0070C0"/>
              </a:solidFill>
              <a:latin typeface="UTM Avo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65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38" grpId="0"/>
      <p:bldP spid="39" grpId="0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3646-80F8-49BE-A21F-DAF5740B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00392-9974-4CC2-ABB4-4A0C27226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– View – </a:t>
            </a:r>
            <a:r>
              <a:rPr lang="en-US" dirty="0" err="1"/>
              <a:t>Controler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C8CF7-C941-4FE2-9145-358CB628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4A6-9DA7-42D0-83B0-9418E04D1E23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 descr="MÃ´ hÃ¬nh MVC lÃ  gÃ¬?">
            <a:extLst>
              <a:ext uri="{FF2B5EF4-FFF2-40B4-BE49-F238E27FC236}">
                <a16:creationId xmlns:a16="http://schemas.microsoft.com/office/drawing/2014/main" id="{CE285886-B6C7-478D-A467-57EE38ED8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44" y="2299324"/>
            <a:ext cx="6936711" cy="442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99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3646-80F8-49BE-A21F-DAF5740B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00392-9974-4CC2-ABB4-4A0C27226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Taylor </a:t>
            </a:r>
            <a:r>
              <a:rPr lang="en-US" b="1" dirty="0" err="1"/>
              <a:t>Otwell</a:t>
            </a:r>
            <a:endParaRPr lang="en-US" b="1" dirty="0"/>
          </a:p>
          <a:p>
            <a:r>
              <a:rPr lang="en-US" dirty="0"/>
              <a:t>2011</a:t>
            </a:r>
          </a:p>
          <a:p>
            <a:r>
              <a:rPr lang="en-US" dirty="0"/>
              <a:t>MVC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C8CF7-C941-4FE2-9145-358CB628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4A6-9DA7-42D0-83B0-9418E04D1E23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2A9FF-F71B-4756-AA75-B34DDBE1C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736" y="1621410"/>
            <a:ext cx="3268361" cy="5112696"/>
          </a:xfrm>
          <a:prstGeom prst="rect">
            <a:avLst/>
          </a:prstGeom>
        </p:spPr>
      </p:pic>
      <p:pic>
        <p:nvPicPr>
          <p:cNvPr id="6146" name="Picture 2" descr="Taylor Otwell ð">
            <a:extLst>
              <a:ext uri="{FF2B5EF4-FFF2-40B4-BE49-F238E27FC236}">
                <a16:creationId xmlns:a16="http://schemas.microsoft.com/office/drawing/2014/main" id="{F89B45F4-CB6A-4E03-9359-4A23FCCA9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17" y="2982769"/>
            <a:ext cx="3373583" cy="337358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17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73B53-5B6A-4CD3-9056-6187E1BB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B4D2E-5F2F-4E13-B255-85F07B29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0528B-62CD-4FA0-8363-E7DA4A21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4A6-9DA7-42D0-83B0-9418E04D1E23}" type="slidenum">
              <a:rPr lang="en-US" smtClean="0"/>
              <a:t>7</a:t>
            </a:fld>
            <a:endParaRPr lang="en-US"/>
          </a:p>
        </p:txBody>
      </p:sp>
      <p:pic>
        <p:nvPicPr>
          <p:cNvPr id="7172" name="Picture 4" descr="Best PHP Frameworks Usage Statistics">
            <a:extLst>
              <a:ext uri="{FF2B5EF4-FFF2-40B4-BE49-F238E27FC236}">
                <a16:creationId xmlns:a16="http://schemas.microsoft.com/office/drawing/2014/main" id="{2AD6DB17-EBDD-4276-9F87-994442367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22" y="1669204"/>
            <a:ext cx="7756155" cy="505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955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725E-4695-4A45-8D16-02DA5968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3E2B5-93B5-4C4D-A36A-610830AE2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Laravel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F2CD8-6BDD-4016-B250-52974777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4A6-9DA7-42D0-83B0-9418E04D1E23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7E65F-10A6-4142-93BA-F6E4EE34E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68" y="2116362"/>
            <a:ext cx="7098264" cy="460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88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73B53-5B6A-4CD3-9056-6187E1BB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B4D2E-5F2F-4E13-B255-85F07B29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0528B-62CD-4FA0-8363-E7DA4A21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4A6-9DA7-42D0-83B0-9418E04D1E23}" type="slidenum">
              <a:rPr lang="en-US" smtClean="0"/>
              <a:t>9</a:t>
            </a:fld>
            <a:endParaRPr lang="en-US"/>
          </a:p>
        </p:txBody>
      </p:sp>
      <p:pic>
        <p:nvPicPr>
          <p:cNvPr id="7170" name="Picture 2" descr="Káº¿t quáº£ hÃ¬nh áº£nh cho top php framework 2019">
            <a:extLst>
              <a:ext uri="{FF2B5EF4-FFF2-40B4-BE49-F238E27FC236}">
                <a16:creationId xmlns:a16="http://schemas.microsoft.com/office/drawing/2014/main" id="{AA52985A-C409-4A95-961F-1E7722D07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37" y="1573225"/>
            <a:ext cx="7367925" cy="514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15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</TotalTime>
  <Words>531</Words>
  <Application>Microsoft Office PowerPoint</Application>
  <PresentationFormat>On-screen Show (4:3)</PresentationFormat>
  <Paragraphs>162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UTM Avo</vt:lpstr>
      <vt:lpstr>UTM Neo Sans Intel</vt:lpstr>
      <vt:lpstr>Office Theme</vt:lpstr>
      <vt:lpstr>LẬP TRÌNH WEB PHP NÂNG CAO</vt:lpstr>
      <vt:lpstr>Giới thiệu Laravel Framework</vt:lpstr>
      <vt:lpstr>Mô hình MVC</vt:lpstr>
      <vt:lpstr>Mô hình MVC</vt:lpstr>
      <vt:lpstr>Mô hình MVC</vt:lpstr>
      <vt:lpstr>Laravel Framework</vt:lpstr>
      <vt:lpstr>Laravel Framework</vt:lpstr>
      <vt:lpstr>Laravel Framework</vt:lpstr>
      <vt:lpstr>Laravel Framework</vt:lpstr>
      <vt:lpstr>Laravel Framework</vt:lpstr>
      <vt:lpstr>Laravel Framework</vt:lpstr>
      <vt:lpstr>Laravel Framework</vt:lpstr>
      <vt:lpstr>Laravel Framework</vt:lpstr>
      <vt:lpstr>Laravel Framework</vt:lpstr>
      <vt:lpstr>Laravel Framework</vt:lpstr>
      <vt:lpstr>Laravel Framework</vt:lpstr>
      <vt:lpstr>Laravel Framework</vt:lpstr>
      <vt:lpstr>Laravel Framework</vt:lpstr>
      <vt:lpstr>Laravel Framework</vt:lpstr>
      <vt:lpstr>Laravel Framework</vt:lpstr>
      <vt:lpstr>Laravel Framework</vt:lpstr>
      <vt:lpstr>Laravel Framework</vt:lpstr>
      <vt:lpstr>Laravel Framework</vt:lpstr>
      <vt:lpstr>Laravel Framework</vt:lpstr>
      <vt:lpstr>Laravel Framework</vt:lpstr>
      <vt:lpstr>Laravel Framework</vt:lpstr>
      <vt:lpstr>Laravel Framework</vt:lpstr>
      <vt:lpstr>Laravel Framework</vt:lpstr>
      <vt:lpstr>Laravel Framework</vt:lpstr>
      <vt:lpstr>Laravel Framework</vt:lpstr>
      <vt:lpstr>Laravel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Tuan</dc:creator>
  <cp:lastModifiedBy>Thanh Tuan</cp:lastModifiedBy>
  <cp:revision>45</cp:revision>
  <dcterms:created xsi:type="dcterms:W3CDTF">2019-09-03T15:02:25Z</dcterms:created>
  <dcterms:modified xsi:type="dcterms:W3CDTF">2019-09-04T02:58:19Z</dcterms:modified>
</cp:coreProperties>
</file>