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59" r:id="rId6"/>
    <p:sldId id="260" r:id="rId7"/>
    <p:sldId id="261" r:id="rId8"/>
    <p:sldId id="263" r:id="rId9"/>
    <p:sldId id="264" r:id="rId10"/>
    <p:sldId id="265" r:id="rId11"/>
    <p:sldId id="276" r:id="rId12"/>
    <p:sldId id="280" r:id="rId13"/>
    <p:sldId id="281" r:id="rId14"/>
    <p:sldId id="262" r:id="rId15"/>
    <p:sldId id="266" r:id="rId16"/>
    <p:sldId id="267" r:id="rId17"/>
    <p:sldId id="275" r:id="rId18"/>
    <p:sldId id="274" r:id="rId19"/>
    <p:sldId id="270" r:id="rId20"/>
    <p:sldId id="271" r:id="rId21"/>
    <p:sldId id="279" r:id="rId22"/>
    <p:sldId id="272" r:id="rId23"/>
    <p:sldId id="277"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9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325B9D-F4DD-4BDA-9581-E1213D72B725}"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318417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25B9D-F4DD-4BDA-9581-E1213D72B725}"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306204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25B9D-F4DD-4BDA-9581-E1213D72B725}"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253696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25B9D-F4DD-4BDA-9581-E1213D72B725}"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420290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325B9D-F4DD-4BDA-9581-E1213D72B725}"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315682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325B9D-F4DD-4BDA-9581-E1213D72B725}"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216741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325B9D-F4DD-4BDA-9581-E1213D72B725}" type="datetimeFigureOut">
              <a:rPr lang="en-US" smtClean="0"/>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241537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325B9D-F4DD-4BDA-9581-E1213D72B725}" type="datetimeFigureOut">
              <a:rPr lang="en-US" smtClean="0"/>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357436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25B9D-F4DD-4BDA-9581-E1213D72B725}" type="datetimeFigureOut">
              <a:rPr lang="en-US" smtClean="0"/>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209020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25B9D-F4DD-4BDA-9581-E1213D72B725}"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391064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25B9D-F4DD-4BDA-9581-E1213D72B725}"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A982E-CF01-4401-B9DF-462FC13C753B}" type="slidenum">
              <a:rPr lang="en-US" smtClean="0"/>
              <a:t>‹#›</a:t>
            </a:fld>
            <a:endParaRPr lang="en-US"/>
          </a:p>
        </p:txBody>
      </p:sp>
    </p:spTree>
    <p:extLst>
      <p:ext uri="{BB962C8B-B14F-4D97-AF65-F5344CB8AC3E}">
        <p14:creationId xmlns:p14="http://schemas.microsoft.com/office/powerpoint/2010/main" val="292096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25B9D-F4DD-4BDA-9581-E1213D72B725}" type="datetimeFigureOut">
              <a:rPr lang="en-US" smtClean="0"/>
              <a:t>6/22/2019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A982E-CF01-4401-B9DF-462FC13C753B}" type="slidenum">
              <a:rPr lang="en-US" smtClean="0"/>
              <a:t>‹#›</a:t>
            </a:fld>
            <a:endParaRPr lang="en-US"/>
          </a:p>
        </p:txBody>
      </p:sp>
    </p:spTree>
    <p:extLst>
      <p:ext uri="{BB962C8B-B14F-4D97-AF65-F5344CB8AC3E}">
        <p14:creationId xmlns:p14="http://schemas.microsoft.com/office/powerpoint/2010/main" val="3019256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asdaq.com/symbol/aapl/historica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bukosabino/ta?fbclid=IwAR0fNa-pIaLcmaTQ8oCgKJkK3rJLpjej3xZkHzy-katKtu_-IlrHi8nrJx4" TargetMode="External"/><Relationship Id="rId2" Type="http://schemas.openxmlformats.org/officeDocument/2006/relationships/hyperlink" Target="https://github.com/jmartinezheras/reproduce-stock-market-direction-random-forests" TargetMode="External"/><Relationship Id="rId1" Type="http://schemas.openxmlformats.org/officeDocument/2006/relationships/slideLayout" Target="../slideLayouts/slideLayout2.xml"/><Relationship Id="rId5" Type="http://schemas.openxmlformats.org/officeDocument/2006/relationships/hyperlink" Target="https://www.quantopian.com/posts/technical-analysis-indicators-without-talib-code?fbclid=IwAR17dLC1DRFPFQNndMFQiDXO-ONXtpD7yJKyi-FRhVzComw-ROqs7kWEc6s" TargetMode="External"/><Relationship Id="rId4" Type="http://schemas.openxmlformats.org/officeDocument/2006/relationships/hyperlink" Target="https://technical-analysis-library-in-python.readthedocs.io/en/lates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928" y="1317871"/>
            <a:ext cx="11343072" cy="1938992"/>
          </a:xfrm>
          <a:prstGeom prst="rect">
            <a:avLst/>
          </a:prstGeom>
        </p:spPr>
        <p:txBody>
          <a:bodyPr wrap="square">
            <a:spAutoFit/>
          </a:bodyPr>
          <a:lstStyle/>
          <a:p>
            <a:pPr algn="ctr"/>
            <a:r>
              <a:rPr lang="en-US" sz="4400" dirty="0" smtClean="0">
                <a:latin typeface="Times New Roman" panose="02020603050405020304" pitchFamily="18" charset="0"/>
                <a:cs typeface="Times New Roman" panose="02020603050405020304" pitchFamily="18" charset="0"/>
              </a:rPr>
              <a:t>Predicting the direction of stock market prices using random forest </a:t>
            </a:r>
          </a:p>
          <a:p>
            <a:r>
              <a:rPr lang="en-US" sz="3200" dirty="0">
                <a:latin typeface="Times New Roman" panose="02020603050405020304" pitchFamily="18" charset="0"/>
                <a:cs typeface="Times New Roman" panose="02020603050405020304" pitchFamily="18" charset="0"/>
              </a:rPr>
              <a:t>Authors </a:t>
            </a:r>
            <a:r>
              <a:rPr lang="en-US" sz="3200" dirty="0" err="1">
                <a:latin typeface="Times New Roman" panose="02020603050405020304" pitchFamily="18" charset="0"/>
                <a:cs typeface="Times New Roman" panose="02020603050405020304" pitchFamily="18" charset="0"/>
              </a:rPr>
              <a:t>Luckyson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Khaidem</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Snehanshu</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Saha</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Sudeepa</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Roy </a:t>
            </a:r>
            <a:r>
              <a:rPr lang="en-US" sz="3200" dirty="0" err="1">
                <a:latin typeface="Times New Roman" panose="02020603050405020304" pitchFamily="18" charset="0"/>
                <a:cs typeface="Times New Roman" panose="02020603050405020304" pitchFamily="18" charset="0"/>
              </a:rPr>
              <a:t>Dey</a:t>
            </a:r>
            <a:r>
              <a:rPr lang="en-US" sz="3200" dirty="0">
                <a:latin typeface="Times New Roman" panose="02020603050405020304" pitchFamily="18" charset="0"/>
                <a:cs typeface="Times New Roman" panose="02020603050405020304" pitchFamily="18" charset="0"/>
              </a:rPr>
              <a:t> </a:t>
            </a:r>
          </a:p>
        </p:txBody>
      </p:sp>
      <p:sp>
        <p:nvSpPr>
          <p:cNvPr id="2" name="Rectangle 1"/>
          <p:cNvSpPr/>
          <p:nvPr/>
        </p:nvSpPr>
        <p:spPr>
          <a:xfrm>
            <a:off x="1981220" y="3327634"/>
            <a:ext cx="9004280" cy="1754326"/>
          </a:xfrm>
          <a:prstGeom prst="rect">
            <a:avLst/>
          </a:prstGeom>
        </p:spPr>
        <p:txBody>
          <a:bodyPr wrap="square">
            <a:spAutoFit/>
          </a:bodyPr>
          <a:lstStyle/>
          <a:p>
            <a:r>
              <a:rPr lang="en-US" sz="3600" dirty="0" smtClean="0">
                <a:latin typeface="Times New Roman" panose="02020603050405020304" pitchFamily="18" charset="0"/>
                <a:cs typeface="Times New Roman" panose="02020603050405020304" pitchFamily="18" charset="0"/>
              </a:rPr>
              <a:t>Instructor </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TS. </a:t>
            </a:r>
            <a:r>
              <a:rPr lang="en-US" sz="3600" dirty="0" err="1" smtClean="0">
                <a:latin typeface="Times New Roman" panose="02020603050405020304" pitchFamily="18" charset="0"/>
                <a:cs typeface="Times New Roman" panose="02020603050405020304" pitchFamily="18" charset="0"/>
              </a:rPr>
              <a:t>Nguyễn</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Thiện</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Presenter  : </a:t>
            </a:r>
            <a:r>
              <a:rPr lang="en-US" sz="3600" dirty="0" err="1" smtClean="0">
                <a:latin typeface="Times New Roman" panose="02020603050405020304" pitchFamily="18" charset="0"/>
                <a:cs typeface="Times New Roman" panose="02020603050405020304" pitchFamily="18" charset="0"/>
              </a:rPr>
              <a:t>Võ</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Đăng</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Khoa</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-186005032</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Nguyễn</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Vũ</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Khoa</a:t>
            </a:r>
            <a:r>
              <a:rPr lang="en-US" sz="3600" dirty="0" smtClean="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51503245</a:t>
            </a:r>
            <a:endParaRPr lang="en-US"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 y="4929"/>
            <a:ext cx="2034560" cy="1130438"/>
          </a:xfrm>
          <a:prstGeom prst="rect">
            <a:avLst/>
          </a:prstGeom>
        </p:spPr>
      </p:pic>
    </p:spTree>
    <p:extLst>
      <p:ext uri="{BB962C8B-B14F-4D97-AF65-F5344CB8AC3E}">
        <p14:creationId xmlns:p14="http://schemas.microsoft.com/office/powerpoint/2010/main" val="2921795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366901" cy="769441"/>
          </a:xfrm>
          <a:prstGeom prst="rect">
            <a:avLst/>
          </a:prstGeom>
        </p:spPr>
        <p:txBody>
          <a:bodyPr wrap="none">
            <a:spAutoFit/>
          </a:bodyPr>
          <a:lstStyle/>
          <a:p>
            <a:r>
              <a:rPr lang="en-US" sz="4400">
                <a:latin typeface="Times New Roman" panose="02020603050405020304" pitchFamily="18" charset="0"/>
                <a:cs typeface="Times New Roman" panose="02020603050405020304" pitchFamily="18" charset="0"/>
              </a:rPr>
              <a:t>Feature Extraction</a:t>
            </a:r>
          </a:p>
        </p:txBody>
      </p:sp>
      <p:sp>
        <p:nvSpPr>
          <p:cNvPr id="3" name="TextBox 2"/>
          <p:cNvSpPr txBox="1"/>
          <p:nvPr/>
        </p:nvSpPr>
        <p:spPr>
          <a:xfrm>
            <a:off x="1017432" y="769441"/>
            <a:ext cx="4872744"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6</a:t>
            </a:r>
            <a:r>
              <a:rPr lang="en-US" sz="4000" dirty="0" smtClean="0">
                <a:latin typeface="Times New Roman" panose="02020603050405020304" pitchFamily="18" charset="0"/>
                <a:cs typeface="Times New Roman" panose="02020603050405020304" pitchFamily="18" charset="0"/>
              </a:rPr>
              <a:t>. </a:t>
            </a:r>
            <a:r>
              <a:rPr lang="en-US" sz="4000" dirty="0"/>
              <a:t>On Balance Volume </a:t>
            </a:r>
            <a:endParaRPr lang="en-US" sz="4000" dirty="0">
              <a:latin typeface="Times New Roman" panose="02020603050405020304" pitchFamily="18" charset="0"/>
              <a:cs typeface="Times New Roman" panose="02020603050405020304" pitchFamily="18" charset="0"/>
            </a:endParaRPr>
          </a:p>
        </p:txBody>
      </p:sp>
      <p:sp>
        <p:nvSpPr>
          <p:cNvPr id="5" name="Rectangle 4"/>
          <p:cNvSpPr/>
          <p:nvPr/>
        </p:nvSpPr>
        <p:spPr>
          <a:xfrm>
            <a:off x="0" y="2717918"/>
            <a:ext cx="2288127"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OBV (t) =</a:t>
            </a:r>
          </a:p>
        </p:txBody>
      </p:sp>
      <p:sp>
        <p:nvSpPr>
          <p:cNvPr id="6" name="Rectangle 5"/>
          <p:cNvSpPr/>
          <p:nvPr/>
        </p:nvSpPr>
        <p:spPr>
          <a:xfrm>
            <a:off x="2694527" y="1669552"/>
            <a:ext cx="6405471"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OBV (t − 1) + </a:t>
            </a:r>
            <a:r>
              <a:rPr lang="en-US" sz="3200" dirty="0" err="1" smtClean="0">
                <a:latin typeface="Times New Roman" panose="02020603050405020304" pitchFamily="18" charset="0"/>
                <a:cs typeface="Times New Roman" panose="02020603050405020304" pitchFamily="18" charset="0"/>
              </a:rPr>
              <a:t>Vol</a:t>
            </a:r>
            <a:r>
              <a:rPr lang="en-US" sz="3200" dirty="0" smtClean="0">
                <a:latin typeface="Times New Roman" panose="02020603050405020304" pitchFamily="18" charset="0"/>
                <a:cs typeface="Times New Roman" panose="02020603050405020304" pitchFamily="18" charset="0"/>
              </a:rPr>
              <a:t>(t) if C(t) &gt; C(t − 1)</a:t>
            </a:r>
            <a:endParaRPr lang="en-US" sz="3200" dirty="0">
              <a:latin typeface="Times New Roman" panose="02020603050405020304" pitchFamily="18" charset="0"/>
              <a:cs typeface="Times New Roman" panose="02020603050405020304" pitchFamily="18" charset="0"/>
            </a:endParaRPr>
          </a:p>
        </p:txBody>
      </p:sp>
      <p:sp>
        <p:nvSpPr>
          <p:cNvPr id="7" name="Left Brace 6"/>
          <p:cNvSpPr/>
          <p:nvPr/>
        </p:nvSpPr>
        <p:spPr>
          <a:xfrm>
            <a:off x="2288127" y="1508104"/>
            <a:ext cx="812800" cy="311469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ectangle 7"/>
          <p:cNvSpPr/>
          <p:nvPr/>
        </p:nvSpPr>
        <p:spPr>
          <a:xfrm>
            <a:off x="2694527" y="2711509"/>
            <a:ext cx="6553525"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OBV (t − 1) − </a:t>
            </a:r>
            <a:r>
              <a:rPr lang="en-US" sz="3200" dirty="0" err="1" smtClean="0">
                <a:latin typeface="Times New Roman" panose="02020603050405020304" pitchFamily="18" charset="0"/>
                <a:cs typeface="Times New Roman" panose="02020603050405020304" pitchFamily="18" charset="0"/>
              </a:rPr>
              <a:t>Vol</a:t>
            </a:r>
            <a:r>
              <a:rPr lang="en-US" sz="3200" dirty="0" smtClean="0">
                <a:latin typeface="Times New Roman" panose="02020603050405020304" pitchFamily="18" charset="0"/>
                <a:cs typeface="Times New Roman" panose="02020603050405020304" pitchFamily="18" charset="0"/>
              </a:rPr>
              <a:t>(t</a:t>
            </a:r>
            <a:r>
              <a:rPr lang="en-US" sz="3200" dirty="0">
                <a:latin typeface="Times New Roman" panose="02020603050405020304" pitchFamily="18" charset="0"/>
                <a:cs typeface="Times New Roman" panose="02020603050405020304" pitchFamily="18" charset="0"/>
              </a:rPr>
              <a:t>) if C(t) &lt; C(t − 1)</a:t>
            </a:r>
          </a:p>
        </p:txBody>
      </p:sp>
      <p:sp>
        <p:nvSpPr>
          <p:cNvPr id="9" name="Rectangle 8"/>
          <p:cNvSpPr/>
          <p:nvPr/>
        </p:nvSpPr>
        <p:spPr>
          <a:xfrm>
            <a:off x="2694527" y="3884136"/>
            <a:ext cx="5027915"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OBV (t − 1) </a:t>
            </a:r>
            <a:r>
              <a:rPr lang="en-US" sz="3200" dirty="0" smtClean="0">
                <a:latin typeface="Times New Roman" panose="02020603050405020304" pitchFamily="18" charset="0"/>
                <a:cs typeface="Times New Roman" panose="02020603050405020304" pitchFamily="18" charset="0"/>
              </a:rPr>
              <a:t>if </a:t>
            </a:r>
            <a:r>
              <a:rPr lang="en-US" sz="3200" dirty="0">
                <a:latin typeface="Times New Roman" panose="02020603050405020304" pitchFamily="18" charset="0"/>
                <a:cs typeface="Times New Roman" panose="02020603050405020304" pitchFamily="18" charset="0"/>
              </a:rPr>
              <a:t>C(t) = C(t − 1)</a:t>
            </a:r>
          </a:p>
        </p:txBody>
      </p:sp>
      <p:sp>
        <p:nvSpPr>
          <p:cNvPr id="10" name="Rectangle 9"/>
          <p:cNvSpPr/>
          <p:nvPr/>
        </p:nvSpPr>
        <p:spPr>
          <a:xfrm>
            <a:off x="-17496" y="5056763"/>
            <a:ext cx="6942600" cy="1815882"/>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Where </a:t>
            </a:r>
          </a:p>
          <a:p>
            <a:r>
              <a:rPr lang="en-US" sz="2800" dirty="0" smtClean="0">
                <a:latin typeface="Times New Roman" panose="02020603050405020304" pitchFamily="18" charset="0"/>
                <a:cs typeface="Times New Roman" panose="02020603050405020304" pitchFamily="18" charset="0"/>
              </a:rPr>
              <a:t>OBV(t</a:t>
            </a:r>
            <a:r>
              <a:rPr lang="en-US" sz="2800" dirty="0">
                <a:latin typeface="Times New Roman" panose="02020603050405020304" pitchFamily="18" charset="0"/>
                <a:cs typeface="Times New Roman" panose="02020603050405020304" pitchFamily="18" charset="0"/>
              </a:rPr>
              <a:t>) = On Balance Volume at time t </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Vol</a:t>
            </a:r>
            <a:r>
              <a:rPr lang="en-US" sz="2800" dirty="0" smtClean="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 Trading Volume at time 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C(t</a:t>
            </a:r>
            <a:r>
              <a:rPr lang="en-US" sz="2800" dirty="0">
                <a:latin typeface="Times New Roman" panose="02020603050405020304" pitchFamily="18" charset="0"/>
                <a:cs typeface="Times New Roman" panose="02020603050405020304" pitchFamily="18" charset="0"/>
              </a:rPr>
              <a:t>) = Closing price at time t</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7440" y="0"/>
            <a:ext cx="2034560" cy="1130438"/>
          </a:xfrm>
          <a:prstGeom prst="rect">
            <a:avLst/>
          </a:prstGeom>
        </p:spPr>
      </p:pic>
    </p:spTree>
    <p:extLst>
      <p:ext uri="{BB962C8B-B14F-4D97-AF65-F5344CB8AC3E}">
        <p14:creationId xmlns:p14="http://schemas.microsoft.com/office/powerpoint/2010/main" val="4051171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09034"/>
            <a:ext cx="3477234"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Key Definitions</a:t>
            </a:r>
          </a:p>
        </p:txBody>
      </p:sp>
      <p:sp>
        <p:nvSpPr>
          <p:cNvPr id="3" name="Content Placeholder 2"/>
          <p:cNvSpPr>
            <a:spLocks noGrp="1"/>
          </p:cNvSpPr>
          <p:nvPr>
            <p:ph sz="half" idx="1"/>
          </p:nvPr>
        </p:nvSpPr>
        <p:spPr>
          <a:xfrm>
            <a:off x="0" y="1487332"/>
            <a:ext cx="11782697" cy="5370668"/>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Definition 1</a:t>
            </a:r>
            <a:r>
              <a:rPr lang="en-US" dirty="0">
                <a:latin typeface="Times New Roman" panose="02020603050405020304" pitchFamily="18" charset="0"/>
                <a:cs typeface="Times New Roman" panose="02020603050405020304" pitchFamily="18" charset="0"/>
              </a:rPr>
              <a:t>:We define a classification tree where each node is endowed with a </a:t>
            </a:r>
            <a:r>
              <a:rPr lang="en-US" dirty="0" smtClean="0">
                <a:latin typeface="Times New Roman" panose="02020603050405020304" pitchFamily="18" charset="0"/>
                <a:cs typeface="Times New Roman" panose="02020603050405020304" pitchFamily="18" charset="0"/>
              </a:rPr>
              <a:t>binary decision </a:t>
            </a:r>
            <a:r>
              <a:rPr lang="en-US" dirty="0">
                <a:latin typeface="Times New Roman" panose="02020603050405020304" pitchFamily="18" charset="0"/>
                <a:cs typeface="Times New Roman" panose="02020603050405020304" pitchFamily="18" charset="0"/>
              </a:rPr>
              <a:t>if xi &lt;= k or not ; where k is some threshold. The topmost node in the classification </a:t>
            </a:r>
            <a:r>
              <a:rPr lang="en-US" dirty="0" smtClean="0">
                <a:latin typeface="Times New Roman" panose="02020603050405020304" pitchFamily="18" charset="0"/>
                <a:cs typeface="Times New Roman" panose="02020603050405020304" pitchFamily="18" charset="0"/>
              </a:rPr>
              <a:t>tree contains </a:t>
            </a:r>
            <a:r>
              <a:rPr lang="en-US" dirty="0">
                <a:latin typeface="Times New Roman" panose="02020603050405020304" pitchFamily="18" charset="0"/>
                <a:cs typeface="Times New Roman" panose="02020603050405020304" pitchFamily="18" charset="0"/>
              </a:rPr>
              <a:t>all the data points and the set of data is subdivided among the children of each node </a:t>
            </a:r>
            <a:r>
              <a:rPr lang="en-US" dirty="0" smtClean="0">
                <a:latin typeface="Times New Roman" panose="02020603050405020304" pitchFamily="18" charset="0"/>
                <a:cs typeface="Times New Roman" panose="02020603050405020304" pitchFamily="18" charset="0"/>
              </a:rPr>
              <a:t>as defined </a:t>
            </a:r>
            <a:r>
              <a:rPr lang="en-US" dirty="0">
                <a:latin typeface="Times New Roman" panose="02020603050405020304" pitchFamily="18" charset="0"/>
                <a:cs typeface="Times New Roman" panose="02020603050405020304" pitchFamily="18" charset="0"/>
              </a:rPr>
              <a:t>by the </a:t>
            </a:r>
            <a:r>
              <a:rPr lang="en-US" dirty="0" smtClean="0">
                <a:latin typeface="Times New Roman" panose="02020603050405020304" pitchFamily="18" charset="0"/>
                <a:cs typeface="Times New Roman" panose="02020603050405020304" pitchFamily="18" charset="0"/>
              </a:rPr>
              <a:t>classification. </a:t>
            </a:r>
            <a:r>
              <a:rPr lang="en-US" dirty="0">
                <a:latin typeface="Times New Roman" panose="02020603050405020304" pitchFamily="18" charset="0"/>
                <a:cs typeface="Times New Roman" panose="02020603050405020304" pitchFamily="18" charset="0"/>
              </a:rPr>
              <a:t>The process of subdivision continues until every node below has </a:t>
            </a:r>
            <a:r>
              <a:rPr lang="en-US" dirty="0" smtClean="0">
                <a:latin typeface="Times New Roman" panose="02020603050405020304" pitchFamily="18" charset="0"/>
                <a:cs typeface="Times New Roman" panose="02020603050405020304" pitchFamily="18" charset="0"/>
              </a:rPr>
              <a:t>data belonging </a:t>
            </a:r>
            <a:r>
              <a:rPr lang="en-US" dirty="0">
                <a:latin typeface="Times New Roman" panose="02020603050405020304" pitchFamily="18" charset="0"/>
                <a:cs typeface="Times New Roman" panose="02020603050405020304" pitchFamily="18" charset="0"/>
              </a:rPr>
              <a:t>to one class only. Each node is characterized by the feature, xi and threshold k </a:t>
            </a:r>
            <a:r>
              <a:rPr lang="en-US" dirty="0" smtClean="0">
                <a:latin typeface="Times New Roman" panose="02020603050405020304" pitchFamily="18" charset="0"/>
                <a:cs typeface="Times New Roman" panose="02020603050405020304" pitchFamily="18" charset="0"/>
              </a:rPr>
              <a:t>chosen in </a:t>
            </a:r>
            <a:r>
              <a:rPr lang="en-US" dirty="0">
                <a:latin typeface="Times New Roman" panose="02020603050405020304" pitchFamily="18" charset="0"/>
                <a:cs typeface="Times New Roman" panose="02020603050405020304" pitchFamily="18" charset="0"/>
              </a:rPr>
              <a:t>such a way that minimizes diversity among the children nodes. This is often referred as </a:t>
            </a:r>
            <a:r>
              <a:rPr lang="en-US" dirty="0" err="1" smtClean="0">
                <a:latin typeface="Times New Roman" panose="02020603050405020304" pitchFamily="18" charset="0"/>
                <a:cs typeface="Times New Roman" panose="02020603050405020304" pitchFamily="18" charset="0"/>
              </a:rPr>
              <a:t>gini</a:t>
            </a:r>
            <a:r>
              <a:rPr lang="en-US" dirty="0" smtClean="0">
                <a:latin typeface="Times New Roman" panose="02020603050405020304" pitchFamily="18" charset="0"/>
                <a:cs typeface="Times New Roman" panose="02020603050405020304" pitchFamily="18" charset="0"/>
              </a:rPr>
              <a:t> impurity.</a:t>
            </a:r>
          </a:p>
          <a:p>
            <a:r>
              <a:rPr lang="en-US" b="1" dirty="0">
                <a:latin typeface="Times New Roman" panose="02020603050405020304" pitchFamily="18" charset="0"/>
                <a:cs typeface="Times New Roman" panose="02020603050405020304" pitchFamily="18" charset="0"/>
              </a:rPr>
              <a:t>Definition 2</a:t>
            </a:r>
            <a:r>
              <a:rPr lang="en-US" dirty="0">
                <a:latin typeface="Times New Roman" panose="02020603050405020304" pitchFamily="18" charset="0"/>
                <a:cs typeface="Times New Roman" panose="02020603050405020304" pitchFamily="18" charset="0"/>
              </a:rPr>
              <a:t>: X = (X1, ..., </a:t>
            </a:r>
            <a:r>
              <a:rPr lang="en-US" dirty="0" err="1">
                <a:latin typeface="Times New Roman" panose="02020603050405020304" pitchFamily="18" charset="0"/>
                <a:cs typeface="Times New Roman" panose="02020603050405020304" pitchFamily="18" charset="0"/>
              </a:rPr>
              <a:t>Xd</a:t>
            </a:r>
            <a:r>
              <a:rPr lang="en-US" dirty="0">
                <a:latin typeface="Times New Roman" panose="02020603050405020304" pitchFamily="18" charset="0"/>
                <a:cs typeface="Times New Roman" panose="02020603050405020304" pitchFamily="18" charset="0"/>
              </a:rPr>
              <a:t>) is an array of random variables defined on </a:t>
            </a:r>
            <a:r>
              <a:rPr lang="en-US" dirty="0" smtClean="0">
                <a:latin typeface="Times New Roman" panose="02020603050405020304" pitchFamily="18" charset="0"/>
                <a:cs typeface="Times New Roman" panose="02020603050405020304" pitchFamily="18" charset="0"/>
              </a:rPr>
              <a:t>probability space </a:t>
            </a:r>
            <a:r>
              <a:rPr lang="en-US" dirty="0">
                <a:latin typeface="Times New Roman" panose="02020603050405020304" pitchFamily="18" charset="0"/>
                <a:cs typeface="Times New Roman" panose="02020603050405020304" pitchFamily="18" charset="0"/>
              </a:rPr>
              <a:t>called as random vectors. The joint distribution of X1, ..., </a:t>
            </a:r>
            <a:r>
              <a:rPr lang="en-US" dirty="0" err="1">
                <a:latin typeface="Times New Roman" panose="02020603050405020304" pitchFamily="18" charset="0"/>
                <a:cs typeface="Times New Roman" panose="02020603050405020304" pitchFamily="18" charset="0"/>
              </a:rPr>
              <a:t>Xd</a:t>
            </a:r>
            <a:r>
              <a:rPr lang="en-US" dirty="0">
                <a:latin typeface="Times New Roman" panose="02020603050405020304" pitchFamily="18" charset="0"/>
                <a:cs typeface="Times New Roman" panose="02020603050405020304" pitchFamily="18" charset="0"/>
              </a:rPr>
              <a:t> is a measure on µ on </a:t>
            </a:r>
            <a:r>
              <a:rPr lang="en-US" dirty="0" smtClean="0">
                <a:latin typeface="Times New Roman" panose="02020603050405020304" pitchFamily="18" charset="0"/>
                <a:cs typeface="Times New Roman" panose="02020603050405020304" pitchFamily="18" charset="0"/>
              </a:rPr>
              <a:t>Rd, µ(A</a:t>
            </a:r>
            <a:r>
              <a:rPr lang="en-US" dirty="0">
                <a:latin typeface="Times New Roman" panose="02020603050405020304" pitchFamily="18" charset="0"/>
                <a:cs typeface="Times New Roman" panose="02020603050405020304" pitchFamily="18" charset="0"/>
              </a:rPr>
              <a:t>) = P(X ∈ A), A ∈ </a:t>
            </a:r>
            <a:r>
              <a:rPr lang="en-US" dirty="0" smtClean="0">
                <a:latin typeface="Times New Roman" panose="02020603050405020304" pitchFamily="18" charset="0"/>
                <a:cs typeface="Times New Roman" panose="02020603050405020304" pitchFamily="18" charset="0"/>
              </a:rPr>
              <a:t>Rd </a:t>
            </a:r>
            <a:r>
              <a:rPr lang="en-US" dirty="0">
                <a:latin typeface="Times New Roman" panose="02020603050405020304" pitchFamily="18" charset="0"/>
                <a:cs typeface="Times New Roman" panose="02020603050405020304" pitchFamily="18" charset="0"/>
              </a:rPr>
              <a:t>where d = 1, ...., m. For example, Let x = (xi, ...., </a:t>
            </a:r>
            <a:r>
              <a:rPr lang="en-US" dirty="0" err="1">
                <a:latin typeface="Times New Roman" panose="02020603050405020304" pitchFamily="18" charset="0"/>
                <a:cs typeface="Times New Roman" panose="02020603050405020304" pitchFamily="18" charset="0"/>
              </a:rPr>
              <a:t>xd</a:t>
            </a:r>
            <a:r>
              <a:rPr lang="en-US" dirty="0">
                <a:latin typeface="Times New Roman" panose="02020603050405020304" pitchFamily="18" charset="0"/>
                <a:cs typeface="Times New Roman" panose="02020603050405020304" pitchFamily="18" charset="0"/>
              </a:rPr>
              <a:t>) be an </a:t>
            </a:r>
            <a:r>
              <a:rPr lang="en-US" dirty="0" smtClean="0">
                <a:latin typeface="Times New Roman" panose="02020603050405020304" pitchFamily="18" charset="0"/>
                <a:cs typeface="Times New Roman" panose="02020603050405020304" pitchFamily="18" charset="0"/>
              </a:rPr>
              <a:t>array of </a:t>
            </a:r>
            <a:r>
              <a:rPr lang="en-US" dirty="0">
                <a:latin typeface="Times New Roman" panose="02020603050405020304" pitchFamily="18" charset="0"/>
                <a:cs typeface="Times New Roman" panose="02020603050405020304" pitchFamily="18" charset="0"/>
              </a:rPr>
              <a:t>data points. Each feature xi is defined as a random variable with some distribution. Then </a:t>
            </a:r>
            <a:r>
              <a:rPr lang="en-US" dirty="0" smtClean="0">
                <a:latin typeface="Times New Roman" panose="02020603050405020304" pitchFamily="18" charset="0"/>
                <a:cs typeface="Times New Roman" panose="02020603050405020304" pitchFamily="18" charset="0"/>
              </a:rPr>
              <a:t>the random </a:t>
            </a:r>
            <a:r>
              <a:rPr lang="en-US" dirty="0">
                <a:latin typeface="Times New Roman" panose="02020603050405020304" pitchFamily="18" charset="0"/>
                <a:cs typeface="Times New Roman" panose="02020603050405020304" pitchFamily="18" charset="0"/>
              </a:rPr>
              <a:t>vector X has joint distribution identical to the data points, x</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Definition 3</a:t>
            </a:r>
            <a:r>
              <a:rPr lang="en-US" dirty="0">
                <a:latin typeface="Times New Roman" panose="02020603050405020304" pitchFamily="18" charset="0"/>
                <a:cs typeface="Times New Roman" panose="02020603050405020304" pitchFamily="18" charset="0"/>
              </a:rPr>
              <a:t>: Let us represent </a:t>
            </a:r>
            <a:r>
              <a:rPr lang="en-US" dirty="0" err="1">
                <a:latin typeface="Times New Roman" panose="02020603050405020304" pitchFamily="18" charset="0"/>
                <a:cs typeface="Times New Roman" panose="02020603050405020304" pitchFamily="18" charset="0"/>
              </a:rPr>
              <a:t>hk</a:t>
            </a:r>
            <a:r>
              <a:rPr lang="en-US" dirty="0">
                <a:latin typeface="Times New Roman" panose="02020603050405020304" pitchFamily="18" charset="0"/>
                <a:cs typeface="Times New Roman" panose="02020603050405020304" pitchFamily="18" charset="0"/>
              </a:rPr>
              <a:t>(x) = h(</a:t>
            </a:r>
            <a:r>
              <a:rPr lang="en-US" dirty="0" err="1">
                <a:latin typeface="Times New Roman" panose="02020603050405020304" pitchFamily="18" charset="0"/>
                <a:cs typeface="Times New Roman" panose="02020603050405020304" pitchFamily="18" charset="0"/>
              </a:rPr>
              <a:t>x|θk</a:t>
            </a:r>
            <a:r>
              <a:rPr lang="en-US" dirty="0">
                <a:latin typeface="Times New Roman" panose="02020603050405020304" pitchFamily="18" charset="0"/>
                <a:cs typeface="Times New Roman" panose="02020603050405020304" pitchFamily="18" charset="0"/>
              </a:rPr>
              <a:t>) implying decision tree k leading to a </a:t>
            </a:r>
            <a:r>
              <a:rPr lang="en-US" dirty="0" smtClean="0">
                <a:latin typeface="Times New Roman" panose="02020603050405020304" pitchFamily="18" charset="0"/>
                <a:cs typeface="Times New Roman" panose="02020603050405020304" pitchFamily="18" charset="0"/>
              </a:rPr>
              <a:t>classifier </a:t>
            </a:r>
            <a:r>
              <a:rPr lang="en-US" dirty="0" err="1" smtClean="0">
                <a:latin typeface="Times New Roman" panose="02020603050405020304" pitchFamily="18" charset="0"/>
                <a:cs typeface="Times New Roman" panose="02020603050405020304" pitchFamily="18" charset="0"/>
              </a:rPr>
              <a:t>hk</a:t>
            </a:r>
            <a:r>
              <a:rPr lang="en-US" dirty="0" smtClean="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Thus, a random forest is a classifier based on a family of classifiers h(x|θ1), ...., h(</a:t>
            </a:r>
            <a:r>
              <a:rPr lang="en-US" dirty="0" err="1">
                <a:latin typeface="Times New Roman" panose="02020603050405020304" pitchFamily="18" charset="0"/>
                <a:cs typeface="Times New Roman" panose="02020603050405020304" pitchFamily="18" charset="0"/>
              </a:rPr>
              <a:t>x|θk</a:t>
            </a:r>
            <a:r>
              <a:rPr lang="en-US" dirty="0" smtClean="0">
                <a:latin typeface="Times New Roman" panose="02020603050405020304" pitchFamily="18" charset="0"/>
                <a:cs typeface="Times New Roman" panose="02020603050405020304" pitchFamily="18" charset="0"/>
              </a:rPr>
              <a:t>), built </a:t>
            </a:r>
            <a:r>
              <a:rPr lang="en-US" dirty="0">
                <a:latin typeface="Times New Roman" panose="02020603050405020304" pitchFamily="18" charset="0"/>
                <a:cs typeface="Times New Roman" panose="02020603050405020304" pitchFamily="18" charset="0"/>
              </a:rPr>
              <a:t>on a classification tree with model parameters </a:t>
            </a:r>
            <a:r>
              <a:rPr lang="en-US" dirty="0" err="1">
                <a:latin typeface="Times New Roman" panose="02020603050405020304" pitchFamily="18" charset="0"/>
                <a:cs typeface="Times New Roman" panose="02020603050405020304" pitchFamily="18" charset="0"/>
              </a:rPr>
              <a:t>θk</a:t>
            </a:r>
            <a:r>
              <a:rPr lang="en-US" dirty="0">
                <a:latin typeface="Times New Roman" panose="02020603050405020304" pitchFamily="18" charset="0"/>
                <a:cs typeface="Times New Roman" panose="02020603050405020304" pitchFamily="18" charset="0"/>
              </a:rPr>
              <a:t> randomly chosen from model random </a:t>
            </a:r>
            <a:r>
              <a:rPr lang="en-US" dirty="0" err="1" smtClean="0">
                <a:latin typeface="Times New Roman" panose="02020603050405020304" pitchFamily="18" charset="0"/>
                <a:cs typeface="Times New Roman" panose="02020603050405020304" pitchFamily="18" charset="0"/>
              </a:rPr>
              <a:t>vectorθ</a:t>
            </a:r>
            <a:r>
              <a:rPr lang="en-US" dirty="0">
                <a:latin typeface="Times New Roman" panose="02020603050405020304" pitchFamily="18" charset="0"/>
                <a:cs typeface="Times New Roman" panose="02020603050405020304" pitchFamily="18" charset="0"/>
              </a:rPr>
              <a:t>. Each classifier, </a:t>
            </a:r>
            <a:r>
              <a:rPr lang="en-US" dirty="0" err="1">
                <a:latin typeface="Times New Roman" panose="02020603050405020304" pitchFamily="18" charset="0"/>
                <a:cs typeface="Times New Roman" panose="02020603050405020304" pitchFamily="18" charset="0"/>
              </a:rPr>
              <a:t>hk</a:t>
            </a:r>
            <a:r>
              <a:rPr lang="en-US" dirty="0">
                <a:latin typeface="Times New Roman" panose="02020603050405020304" pitchFamily="18" charset="0"/>
                <a:cs typeface="Times New Roman" panose="02020603050405020304" pitchFamily="18" charset="0"/>
              </a:rPr>
              <a:t>(x) = h(</a:t>
            </a:r>
            <a:r>
              <a:rPr lang="en-US" dirty="0" err="1">
                <a:latin typeface="Times New Roman" panose="02020603050405020304" pitchFamily="18" charset="0"/>
                <a:cs typeface="Times New Roman" panose="02020603050405020304" pitchFamily="18" charset="0"/>
              </a:rPr>
              <a:t>x|θk</a:t>
            </a:r>
            <a:r>
              <a:rPr lang="en-US" dirty="0">
                <a:latin typeface="Times New Roman" panose="02020603050405020304" pitchFamily="18" charset="0"/>
                <a:cs typeface="Times New Roman" panose="02020603050405020304" pitchFamily="18" charset="0"/>
              </a:rPr>
              <a:t>) is a predictor of the number of training samples. y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is </a:t>
            </a:r>
            <a:r>
              <a:rPr lang="en-US" dirty="0" smtClean="0">
                <a:latin typeface="Times New Roman" panose="02020603050405020304" pitchFamily="18" charset="0"/>
                <a:cs typeface="Times New Roman" panose="02020603050405020304" pitchFamily="18" charset="0"/>
              </a:rPr>
              <a:t>the outcome </a:t>
            </a:r>
            <a:r>
              <a:rPr lang="en-US" dirty="0">
                <a:latin typeface="Times New Roman" panose="02020603050405020304" pitchFamily="18" charset="0"/>
                <a:cs typeface="Times New Roman" panose="02020603050405020304" pitchFamily="18" charset="0"/>
              </a:rPr>
              <a:t>associated with input data, x for the final classification function, f(x</a:t>
            </a:r>
            <a:r>
              <a:rPr lang="en-US" dirty="0" smtClean="0">
                <a:latin typeface="Times New Roman" panose="02020603050405020304" pitchFamily="18" charset="0"/>
                <a:cs typeface="Times New Roman" panose="02020603050405020304" pitchFamily="18" charset="0"/>
              </a:rPr>
              <a:t>). Next</a:t>
            </a:r>
            <a:r>
              <a:rPr lang="en-US" dirty="0">
                <a:latin typeface="Times New Roman" panose="02020603050405020304" pitchFamily="18" charset="0"/>
                <a:cs typeface="Times New Roman" panose="02020603050405020304" pitchFamily="18" charset="0"/>
              </a:rPr>
              <a:t>, we describe the working of the Random Forest learner by exploiting the key concepts </a:t>
            </a:r>
            <a:r>
              <a:rPr lang="en-US" dirty="0" smtClean="0">
                <a:latin typeface="Times New Roman" panose="02020603050405020304" pitchFamily="18" charset="0"/>
                <a:cs typeface="Times New Roman" panose="02020603050405020304" pitchFamily="18" charset="0"/>
              </a:rPr>
              <a:t>defined above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3424" y="69669"/>
            <a:ext cx="1775661" cy="986589"/>
          </a:xfrm>
          <a:prstGeom prst="rect">
            <a:avLst/>
          </a:prstGeom>
        </p:spPr>
      </p:pic>
      <p:pic>
        <p:nvPicPr>
          <p:cNvPr id="2" name="Picture 1"/>
          <p:cNvPicPr>
            <a:picLocks noChangeAspect="1"/>
          </p:cNvPicPr>
          <p:nvPr/>
        </p:nvPicPr>
        <p:blipFill>
          <a:blip r:embed="rId3"/>
          <a:stretch>
            <a:fillRect/>
          </a:stretch>
        </p:blipFill>
        <p:spPr>
          <a:xfrm>
            <a:off x="105095" y="916920"/>
            <a:ext cx="9989818" cy="529861"/>
          </a:xfrm>
          <a:prstGeom prst="rect">
            <a:avLst/>
          </a:prstGeom>
        </p:spPr>
      </p:pic>
    </p:spTree>
    <p:extLst>
      <p:ext uri="{BB962C8B-B14F-4D97-AF65-F5344CB8AC3E}">
        <p14:creationId xmlns:p14="http://schemas.microsoft.com/office/powerpoint/2010/main" val="1492831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77800"/>
            <a:ext cx="8597900"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RANDOM FOREST</a:t>
            </a:r>
            <a:endParaRPr lang="en-US"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7440" y="-33476"/>
            <a:ext cx="2034560" cy="1130438"/>
          </a:xfrm>
          <a:prstGeom prst="rect">
            <a:avLst/>
          </a:prstGeom>
        </p:spPr>
      </p:pic>
      <p:sp>
        <p:nvSpPr>
          <p:cNvPr id="7" name="Rectangle 6"/>
          <p:cNvSpPr/>
          <p:nvPr/>
        </p:nvSpPr>
        <p:spPr>
          <a:xfrm>
            <a:off x="0" y="1505635"/>
            <a:ext cx="12192000" cy="5078313"/>
          </a:xfrm>
          <a:prstGeom prst="rect">
            <a:avLst/>
          </a:prstGeom>
        </p:spPr>
        <p:txBody>
          <a:bodyPr wrap="square">
            <a:spAutoFit/>
          </a:bodyPr>
          <a:lstStyle/>
          <a:p>
            <a:r>
              <a:rPr lang="en-US" sz="3600" dirty="0" smtClean="0">
                <a:latin typeface="Times New Roman" panose="02020603050405020304" pitchFamily="18" charset="0"/>
                <a:cs typeface="Times New Roman" panose="02020603050405020304" pitchFamily="18" charset="0"/>
              </a:rPr>
              <a:t>-&gt; Decision </a:t>
            </a:r>
            <a:r>
              <a:rPr lang="en-US" sz="3600" dirty="0">
                <a:latin typeface="Times New Roman" panose="02020603050405020304" pitchFamily="18" charset="0"/>
                <a:cs typeface="Times New Roman" panose="02020603050405020304" pitchFamily="18" charset="0"/>
              </a:rPr>
              <a:t>trees can be used for various machine learning </a:t>
            </a:r>
            <a:r>
              <a:rPr lang="en-US" sz="3600" dirty="0" smtClean="0">
                <a:latin typeface="Times New Roman" panose="02020603050405020304" pitchFamily="18" charset="0"/>
                <a:cs typeface="Times New Roman" panose="02020603050405020304" pitchFamily="18" charset="0"/>
              </a:rPr>
              <a:t>applications</a:t>
            </a:r>
          </a:p>
          <a:p>
            <a:endParaRPr lang="en-US" sz="3600" dirty="0" smtClean="0"/>
          </a:p>
          <a:p>
            <a:r>
              <a:rPr lang="en-US" sz="3600" dirty="0" smtClean="0"/>
              <a:t>-&gt; Trees </a:t>
            </a:r>
            <a:r>
              <a:rPr lang="en-US" sz="3600" dirty="0"/>
              <a:t>that are grown really deep to learn highly irregular patterns tend to </a:t>
            </a:r>
            <a:r>
              <a:rPr lang="en-US" sz="3600" dirty="0" err="1"/>
              <a:t>overfit</a:t>
            </a:r>
            <a:r>
              <a:rPr lang="en-US" sz="3600" dirty="0"/>
              <a:t> the training </a:t>
            </a:r>
            <a:r>
              <a:rPr lang="en-US" sz="3600" dirty="0" smtClean="0"/>
              <a:t>sets</a:t>
            </a:r>
          </a:p>
          <a:p>
            <a:endParaRPr lang="en-US" sz="3600" dirty="0" smtClean="0"/>
          </a:p>
          <a:p>
            <a:r>
              <a:rPr lang="en-US" sz="3600" dirty="0" smtClean="0"/>
              <a:t>- &gt; A </a:t>
            </a:r>
            <a:r>
              <a:rPr lang="en-US" sz="3600" dirty="0"/>
              <a:t>slight noise in the data may cause the tree to grow in a completely different manner </a:t>
            </a:r>
            <a:r>
              <a:rPr lang="en-US" sz="3600" dirty="0" smtClean="0"/>
              <a:t>=&gt;Decision </a:t>
            </a:r>
            <a:r>
              <a:rPr lang="en-US" sz="3600" dirty="0"/>
              <a:t>trees have very low bias and high variance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082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84145"/>
            <a:ext cx="11053026" cy="646331"/>
          </a:xfrm>
          <a:prstGeom prst="rect">
            <a:avLst/>
          </a:prstGeom>
        </p:spPr>
        <p:txBody>
          <a:bodyPr wrap="none">
            <a:spAutoFit/>
          </a:bodyPr>
          <a:lstStyle/>
          <a:p>
            <a:r>
              <a:rPr lang="en-US" sz="3600" dirty="0" err="1">
                <a:latin typeface="Times New Roman" panose="02020603050405020304" pitchFamily="18" charset="0"/>
                <a:cs typeface="Times New Roman" panose="02020603050405020304" pitchFamily="18" charset="0"/>
              </a:rPr>
              <a:t>Gini</a:t>
            </a:r>
            <a:r>
              <a:rPr lang="en-US" sz="3600" dirty="0">
                <a:latin typeface="Times New Roman" panose="02020603050405020304" pitchFamily="18" charset="0"/>
                <a:cs typeface="Times New Roman" panose="02020603050405020304" pitchFamily="18" charset="0"/>
              </a:rPr>
              <a:t> impurity = &gt; measure the quality of split in each node</a:t>
            </a:r>
          </a:p>
        </p:txBody>
      </p:sp>
      <p:sp>
        <p:nvSpPr>
          <p:cNvPr id="6" name="TextBox 5"/>
          <p:cNvSpPr txBox="1"/>
          <p:nvPr/>
        </p:nvSpPr>
        <p:spPr>
          <a:xfrm>
            <a:off x="0" y="177800"/>
            <a:ext cx="8597900"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RANDOM FOREST</a:t>
            </a:r>
            <a:endParaRPr lang="en-US" sz="4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7440" y="-33476"/>
            <a:ext cx="2034560" cy="1130438"/>
          </a:xfrm>
          <a:prstGeom prst="rect">
            <a:avLst/>
          </a:prstGeom>
        </p:spPr>
      </p:pic>
      <p:pic>
        <p:nvPicPr>
          <p:cNvPr id="8" name="Picture 7"/>
          <p:cNvPicPr>
            <a:picLocks noChangeAspect="1"/>
          </p:cNvPicPr>
          <p:nvPr/>
        </p:nvPicPr>
        <p:blipFill>
          <a:blip r:embed="rId3"/>
          <a:stretch>
            <a:fillRect/>
          </a:stretch>
        </p:blipFill>
        <p:spPr>
          <a:xfrm>
            <a:off x="3556859" y="2507475"/>
            <a:ext cx="4588604" cy="1457325"/>
          </a:xfrm>
          <a:prstGeom prst="rect">
            <a:avLst/>
          </a:prstGeom>
        </p:spPr>
      </p:pic>
      <p:sp>
        <p:nvSpPr>
          <p:cNvPr id="10" name="Rectangle 9"/>
          <p:cNvSpPr/>
          <p:nvPr/>
        </p:nvSpPr>
        <p:spPr>
          <a:xfrm>
            <a:off x="135123" y="3952099"/>
            <a:ext cx="12056877" cy="1200329"/>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Shannon </a:t>
            </a:r>
            <a:r>
              <a:rPr lang="en-US" sz="3600" dirty="0" smtClean="0">
                <a:latin typeface="Times New Roman" panose="02020603050405020304" pitchFamily="18" charset="0"/>
                <a:cs typeface="Times New Roman" panose="02020603050405020304" pitchFamily="18" charset="0"/>
              </a:rPr>
              <a:t>Entropy =&gt; </a:t>
            </a:r>
            <a:r>
              <a:rPr lang="en-US" sz="3600" dirty="0"/>
              <a:t>measure the unpredictability in the information contained in a particular node of a tree</a:t>
            </a:r>
            <a:endParaRPr lang="en-US" sz="36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stretch>
            <a:fillRect/>
          </a:stretch>
        </p:blipFill>
        <p:spPr>
          <a:xfrm>
            <a:off x="3105566" y="5186539"/>
            <a:ext cx="6309187" cy="1410513"/>
          </a:xfrm>
          <a:prstGeom prst="rect">
            <a:avLst/>
          </a:prstGeom>
        </p:spPr>
      </p:pic>
    </p:spTree>
    <p:extLst>
      <p:ext uri="{BB962C8B-B14F-4D97-AF65-F5344CB8AC3E}">
        <p14:creationId xmlns:p14="http://schemas.microsoft.com/office/powerpoint/2010/main" val="4058462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6379" y="1532921"/>
            <a:ext cx="9078686" cy="4352724"/>
          </a:xfrm>
          <a:prstGeom prst="rect">
            <a:avLst/>
          </a:prstGeom>
        </p:spPr>
      </p:pic>
      <p:sp>
        <p:nvSpPr>
          <p:cNvPr id="3" name="TextBox 2"/>
          <p:cNvSpPr txBox="1"/>
          <p:nvPr/>
        </p:nvSpPr>
        <p:spPr>
          <a:xfrm>
            <a:off x="0" y="177800"/>
            <a:ext cx="8597900"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RANDOM </a:t>
            </a:r>
            <a:r>
              <a:rPr lang="en-US" sz="4000" dirty="0">
                <a:latin typeface="Times New Roman" panose="02020603050405020304" pitchFamily="18" charset="0"/>
                <a:cs typeface="Times New Roman" panose="02020603050405020304" pitchFamily="18" charset="0"/>
              </a:rPr>
              <a:t>FOREST PSEUDOCODE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7440" y="-33476"/>
            <a:ext cx="2034560" cy="1130438"/>
          </a:xfrm>
          <a:prstGeom prst="rect">
            <a:avLst/>
          </a:prstGeom>
        </p:spPr>
      </p:pic>
    </p:spTree>
    <p:extLst>
      <p:ext uri="{BB962C8B-B14F-4D97-AF65-F5344CB8AC3E}">
        <p14:creationId xmlns:p14="http://schemas.microsoft.com/office/powerpoint/2010/main" val="1586725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261100" y="1247775"/>
            <a:ext cx="5930900" cy="5610225"/>
          </a:xfrm>
          <a:prstGeom prst="rect">
            <a:avLst/>
          </a:prstGeom>
        </p:spPr>
      </p:pic>
      <p:cxnSp>
        <p:nvCxnSpPr>
          <p:cNvPr id="10" name="Straight Connector 9"/>
          <p:cNvCxnSpPr/>
          <p:nvPr/>
        </p:nvCxnSpPr>
        <p:spPr>
          <a:xfrm>
            <a:off x="5930900" y="1397000"/>
            <a:ext cx="0" cy="546100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0" y="0"/>
            <a:ext cx="5395644"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Tracing the RF algorithm</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7440" y="0"/>
            <a:ext cx="2034560" cy="1130438"/>
          </a:xfrm>
          <a:prstGeom prst="rect">
            <a:avLst/>
          </a:prstGeom>
        </p:spPr>
      </p:pic>
      <p:pic>
        <p:nvPicPr>
          <p:cNvPr id="13" name="Picture 12"/>
          <p:cNvPicPr>
            <a:picLocks noChangeAspect="1"/>
          </p:cNvPicPr>
          <p:nvPr/>
        </p:nvPicPr>
        <p:blipFill>
          <a:blip r:embed="rId4"/>
          <a:stretch>
            <a:fillRect/>
          </a:stretch>
        </p:blipFill>
        <p:spPr>
          <a:xfrm>
            <a:off x="120650" y="1487625"/>
            <a:ext cx="5530850" cy="4895850"/>
          </a:xfrm>
          <a:prstGeom prst="rect">
            <a:avLst/>
          </a:prstGeom>
        </p:spPr>
      </p:pic>
    </p:spTree>
    <p:extLst>
      <p:ext uri="{BB962C8B-B14F-4D97-AF65-F5344CB8AC3E}">
        <p14:creationId xmlns:p14="http://schemas.microsoft.com/office/powerpoint/2010/main" val="3394632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58975" y="1704974"/>
            <a:ext cx="7900998" cy="407352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7440" y="195429"/>
            <a:ext cx="2034560" cy="1130438"/>
          </a:xfrm>
          <a:prstGeom prst="rect">
            <a:avLst/>
          </a:prstGeom>
        </p:spPr>
      </p:pic>
      <p:sp>
        <p:nvSpPr>
          <p:cNvPr id="10" name="Rectangle 9"/>
          <p:cNvSpPr/>
          <p:nvPr/>
        </p:nvSpPr>
        <p:spPr>
          <a:xfrm>
            <a:off x="0" y="0"/>
            <a:ext cx="5395644"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Tracing the RF algorithm</a:t>
            </a:r>
          </a:p>
        </p:txBody>
      </p:sp>
    </p:spTree>
    <p:extLst>
      <p:ext uri="{BB962C8B-B14F-4D97-AF65-F5344CB8AC3E}">
        <p14:creationId xmlns:p14="http://schemas.microsoft.com/office/powerpoint/2010/main" val="3802529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09034"/>
            <a:ext cx="10676641"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OOB error and Convergence of the Random Forest</a:t>
            </a:r>
          </a:p>
        </p:txBody>
      </p:sp>
      <p:sp>
        <p:nvSpPr>
          <p:cNvPr id="4" name="Content Placeholder 3"/>
          <p:cNvSpPr>
            <a:spLocks noGrp="1"/>
          </p:cNvSpPr>
          <p:nvPr>
            <p:ph sz="half" idx="2"/>
          </p:nvPr>
        </p:nvSpPr>
        <p:spPr>
          <a:xfrm>
            <a:off x="7471954" y="1402080"/>
            <a:ext cx="4519749" cy="5016137"/>
          </a:xfrm>
        </p:spPr>
        <p:txBody>
          <a:bodyPr>
            <a:normAutofit fontScale="85000" lnSpcReduction="20000"/>
          </a:bodyPr>
          <a:lstStyle/>
          <a:p>
            <a:r>
              <a:rPr lang="en-US" dirty="0"/>
              <a:t>The proof can be found in appendix I in </a:t>
            </a:r>
            <a:r>
              <a:rPr lang="en-US" dirty="0" err="1"/>
              <a:t>Breiman</a:t>
            </a:r>
            <a:r>
              <a:rPr lang="en-US" dirty="0"/>
              <a:t> (2001). To practically prove this theorem </a:t>
            </a:r>
            <a:r>
              <a:rPr lang="en-US" dirty="0" smtClean="0"/>
              <a:t>with respect </a:t>
            </a:r>
            <a:r>
              <a:rPr lang="en-US" dirty="0"/>
              <a:t>to our dataset, the generalization error is estimated using out of bags estimates </a:t>
            </a:r>
            <a:r>
              <a:rPr lang="en-US" dirty="0" err="1" smtClean="0"/>
              <a:t>Bylander</a:t>
            </a:r>
            <a:r>
              <a:rPr lang="en-US" dirty="0" smtClean="0"/>
              <a:t> and </a:t>
            </a:r>
            <a:r>
              <a:rPr lang="en-US" dirty="0" err="1"/>
              <a:t>Hanzlik</a:t>
            </a:r>
            <a:r>
              <a:rPr lang="en-US" dirty="0"/>
              <a:t> (1999). The out of Bag (OOB) error measures the prediction error of Random </a:t>
            </a:r>
            <a:r>
              <a:rPr lang="en-US" dirty="0" smtClean="0"/>
              <a:t>forests algorithm </a:t>
            </a:r>
            <a:r>
              <a:rPr lang="en-US" dirty="0"/>
              <a:t>and other machine learning algorithms which are based on Bootstrap </a:t>
            </a:r>
            <a:r>
              <a:rPr lang="en-US" dirty="0" smtClean="0"/>
              <a:t>aggregation. Note</a:t>
            </a:r>
            <a:r>
              <a:rPr lang="en-US" dirty="0"/>
              <a:t>: The average margin of the ensemble of classifiers is the extent to which the average </a:t>
            </a:r>
            <a:r>
              <a:rPr lang="en-US" dirty="0" smtClean="0"/>
              <a:t>vote count </a:t>
            </a:r>
            <a:r>
              <a:rPr lang="en-US" dirty="0"/>
              <a:t>for the correct class flag exceeds the count for the next best class flag.</a:t>
            </a:r>
          </a:p>
          <a:p>
            <a:endParaRPr lang="en-US" dirty="0"/>
          </a:p>
        </p:txBody>
      </p:sp>
      <p:pic>
        <p:nvPicPr>
          <p:cNvPr id="2" name="Picture 1"/>
          <p:cNvPicPr>
            <a:picLocks noChangeAspect="1"/>
          </p:cNvPicPr>
          <p:nvPr/>
        </p:nvPicPr>
        <p:blipFill>
          <a:blip r:embed="rId2"/>
          <a:stretch>
            <a:fillRect/>
          </a:stretch>
        </p:blipFill>
        <p:spPr>
          <a:xfrm>
            <a:off x="391838" y="2324100"/>
            <a:ext cx="6326817" cy="670233"/>
          </a:xfrm>
          <a:prstGeom prst="rect">
            <a:avLst/>
          </a:prstGeom>
        </p:spPr>
      </p:pic>
      <p:pic>
        <p:nvPicPr>
          <p:cNvPr id="10" name="Picture 9"/>
          <p:cNvPicPr>
            <a:picLocks noChangeAspect="1"/>
          </p:cNvPicPr>
          <p:nvPr/>
        </p:nvPicPr>
        <p:blipFill>
          <a:blip r:embed="rId3"/>
          <a:stretch>
            <a:fillRect/>
          </a:stretch>
        </p:blipFill>
        <p:spPr>
          <a:xfrm>
            <a:off x="391838" y="2994333"/>
            <a:ext cx="4419804" cy="915815"/>
          </a:xfrm>
          <a:prstGeom prst="rect">
            <a:avLst/>
          </a:prstGeom>
        </p:spPr>
      </p:pic>
      <p:pic>
        <p:nvPicPr>
          <p:cNvPr id="11" name="Picture 10"/>
          <p:cNvPicPr>
            <a:picLocks noChangeAspect="1"/>
          </p:cNvPicPr>
          <p:nvPr/>
        </p:nvPicPr>
        <p:blipFill>
          <a:blip r:embed="rId4"/>
          <a:stretch>
            <a:fillRect/>
          </a:stretch>
        </p:blipFill>
        <p:spPr>
          <a:xfrm>
            <a:off x="0" y="4241823"/>
            <a:ext cx="7747000" cy="677116"/>
          </a:xfrm>
          <a:prstGeom prst="rect">
            <a:avLst/>
          </a:prstGeom>
        </p:spPr>
      </p:pic>
    </p:spTree>
    <p:extLst>
      <p:ext uri="{BB962C8B-B14F-4D97-AF65-F5344CB8AC3E}">
        <p14:creationId xmlns:p14="http://schemas.microsoft.com/office/powerpoint/2010/main" val="976027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OOB error visualization</a:t>
            </a:r>
          </a:p>
        </p:txBody>
      </p:sp>
      <p:sp>
        <p:nvSpPr>
          <p:cNvPr id="3" name="Content Placeholder 2"/>
          <p:cNvSpPr>
            <a:spLocks noGrp="1"/>
          </p:cNvSpPr>
          <p:nvPr>
            <p:ph sz="half" idx="1"/>
          </p:nvPr>
        </p:nvSpPr>
        <p:spPr>
          <a:xfrm>
            <a:off x="627017" y="1690688"/>
            <a:ext cx="5860869" cy="4579483"/>
          </a:xfrm>
        </p:spPr>
        <p:txBody>
          <a:bodyPr>
            <a:normAutofit lnSpcReduction="10000"/>
          </a:bodyPr>
          <a:lstStyle/>
          <a:p>
            <a:r>
              <a:rPr lang="en-US" dirty="0"/>
              <a:t>From the above plot, we can see that the OOB error rate decreases dramatically as more number of trees are added in the forest. However, a limiting value of the OOB error rate is reached eventually. The plot shows that the Random Forest converges as more number of trees are added in the forest. This result also explains why random forests do not </a:t>
            </a:r>
            <a:r>
              <a:rPr lang="en-US" dirty="0" err="1"/>
              <a:t>overfit</a:t>
            </a:r>
            <a:r>
              <a:rPr lang="en-US" dirty="0"/>
              <a:t> as more number of trees are added into the ensemble.</a:t>
            </a:r>
          </a:p>
        </p:txBody>
      </p:sp>
      <p:pic>
        <p:nvPicPr>
          <p:cNvPr id="5" name="Content Placeholder 4"/>
          <p:cNvPicPr>
            <a:picLocks noGrp="1" noChangeAspect="1"/>
          </p:cNvPicPr>
          <p:nvPr>
            <p:ph sz="half" idx="2"/>
          </p:nvPr>
        </p:nvPicPr>
        <p:blipFill>
          <a:blip r:embed="rId2"/>
          <a:stretch>
            <a:fillRect/>
          </a:stretch>
        </p:blipFill>
        <p:spPr>
          <a:xfrm>
            <a:off x="6662897" y="963162"/>
            <a:ext cx="5032714" cy="5213801"/>
          </a:xfrm>
          <a:prstGeom prst="rect">
            <a:avLst/>
          </a:prstGeom>
        </p:spPr>
      </p:pic>
    </p:spTree>
    <p:extLst>
      <p:ext uri="{BB962C8B-B14F-4D97-AF65-F5344CB8AC3E}">
        <p14:creationId xmlns:p14="http://schemas.microsoft.com/office/powerpoint/2010/main" val="3414090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0923"/>
            <a:ext cx="3784600" cy="707886"/>
          </a:xfrm>
          <a:prstGeom prst="rect">
            <a:avLst/>
          </a:prstGeom>
        </p:spPr>
        <p:txBody>
          <a:bodyPr wrap="square">
            <a:spAutoFit/>
          </a:bodyPr>
          <a:lstStyle/>
          <a:p>
            <a:r>
              <a:rPr lang="en-US" sz="4000" dirty="0" smtClean="0">
                <a:latin typeface="Times New Roman" panose="02020603050405020304" pitchFamily="18" charset="0"/>
                <a:cs typeface="Times New Roman" panose="02020603050405020304" pitchFamily="18" charset="0"/>
              </a:rPr>
              <a:t>Results paper </a:t>
            </a:r>
            <a:endParaRPr lang="en-US"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41099" y="1275834"/>
            <a:ext cx="2092239"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Accuracy =</a:t>
            </a:r>
          </a:p>
        </p:txBody>
      </p:sp>
      <p:cxnSp>
        <p:nvCxnSpPr>
          <p:cNvPr id="8" name="Straight Connector 7"/>
          <p:cNvCxnSpPr/>
          <p:nvPr/>
        </p:nvCxnSpPr>
        <p:spPr>
          <a:xfrm>
            <a:off x="2182331" y="1574800"/>
            <a:ext cx="2578100" cy="0"/>
          </a:xfrm>
          <a:prstGeom prst="line">
            <a:avLst/>
          </a:prstGeom>
        </p:spPr>
        <p:style>
          <a:lnRef idx="1">
            <a:schemeClr val="dk1"/>
          </a:lnRef>
          <a:fillRef idx="0">
            <a:schemeClr val="dk1"/>
          </a:fillRef>
          <a:effectRef idx="0">
            <a:schemeClr val="dk1"/>
          </a:effectRef>
          <a:fontRef idx="minor">
            <a:schemeClr val="tx1"/>
          </a:fontRef>
        </p:style>
      </p:cxnSp>
      <p:sp>
        <p:nvSpPr>
          <p:cNvPr id="9" name="Rectangle 8"/>
          <p:cNvSpPr/>
          <p:nvPr/>
        </p:nvSpPr>
        <p:spPr>
          <a:xfrm>
            <a:off x="90092" y="2944656"/>
            <a:ext cx="1670650"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Recall = </a:t>
            </a:r>
            <a:endParaRPr lang="en-US"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0" y="4611231"/>
            <a:ext cx="6096000" cy="2246769"/>
          </a:xfrm>
          <a:prstGeom prst="rect">
            <a:avLst/>
          </a:prstGeom>
        </p:spPr>
        <p:txBody>
          <a:bodyPr>
            <a:spAutoFit/>
          </a:bodyPr>
          <a:lstStyle/>
          <a:p>
            <a:r>
              <a:rPr lang="en-US" sz="2800" dirty="0" smtClean="0">
                <a:latin typeface="Times New Roman" panose="02020603050405020304" pitchFamily="18" charset="0"/>
                <a:cs typeface="Times New Roman" panose="02020603050405020304" pitchFamily="18" charset="0"/>
              </a:rPr>
              <a:t>Where : </a:t>
            </a:r>
          </a:p>
          <a:p>
            <a:r>
              <a:rPr lang="en-US" sz="2800" dirty="0" err="1" smtClean="0">
                <a:latin typeface="Times New Roman" panose="02020603050405020304" pitchFamily="18" charset="0"/>
                <a:cs typeface="Times New Roman" panose="02020603050405020304" pitchFamily="18" charset="0"/>
              </a:rPr>
              <a:t>tp</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Number of true positive values </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tn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Number of true negative values </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fp</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Number of false positive values </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fn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Number of false negative values</a:t>
            </a:r>
          </a:p>
        </p:txBody>
      </p:sp>
      <p:sp>
        <p:nvSpPr>
          <p:cNvPr id="11" name="Rectangle 10"/>
          <p:cNvSpPr/>
          <p:nvPr/>
        </p:nvSpPr>
        <p:spPr>
          <a:xfrm>
            <a:off x="5829793" y="1282411"/>
            <a:ext cx="2045753"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Precision </a:t>
            </a:r>
            <a:r>
              <a:rPr lang="en-US" sz="3200" dirty="0">
                <a:latin typeface="Times New Roman" panose="02020603050405020304" pitchFamily="18" charset="0"/>
                <a:cs typeface="Times New Roman" panose="02020603050405020304" pitchFamily="18" charset="0"/>
              </a:rPr>
              <a:t>=</a:t>
            </a:r>
          </a:p>
        </p:txBody>
      </p:sp>
      <p:cxnSp>
        <p:nvCxnSpPr>
          <p:cNvPr id="12" name="Straight Connector 11"/>
          <p:cNvCxnSpPr/>
          <p:nvPr/>
        </p:nvCxnSpPr>
        <p:spPr>
          <a:xfrm>
            <a:off x="7973531" y="1574799"/>
            <a:ext cx="25781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892300" y="3249743"/>
            <a:ext cx="25781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7973531" y="3249743"/>
            <a:ext cx="257810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p:cNvSpPr/>
          <p:nvPr/>
        </p:nvSpPr>
        <p:spPr>
          <a:xfrm>
            <a:off x="5579725" y="2936286"/>
            <a:ext cx="2295821"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Specificity </a:t>
            </a:r>
            <a:r>
              <a:rPr lang="en-US" sz="3200" dirty="0">
                <a:latin typeface="Times New Roman" panose="02020603050405020304" pitchFamily="18" charset="0"/>
                <a:cs typeface="Times New Roman" panose="02020603050405020304" pitchFamily="18" charset="0"/>
              </a:rPr>
              <a:t>=</a:t>
            </a:r>
          </a:p>
        </p:txBody>
      </p:sp>
      <p:sp>
        <p:nvSpPr>
          <p:cNvPr id="16" name="Rectangle 15"/>
          <p:cNvSpPr/>
          <p:nvPr/>
        </p:nvSpPr>
        <p:spPr>
          <a:xfrm>
            <a:off x="2919797" y="979369"/>
            <a:ext cx="1124026" cy="523220"/>
          </a:xfrm>
          <a:prstGeom prst="rect">
            <a:avLst/>
          </a:prstGeom>
        </p:spPr>
        <p:txBody>
          <a:bodyPr wrap="none">
            <a:spAutoFit/>
          </a:bodyPr>
          <a:lstStyle/>
          <a:p>
            <a:r>
              <a:rPr lang="en-US" sz="2800" dirty="0" err="1" smtClean="0">
                <a:latin typeface="Times New Roman" panose="02020603050405020304" pitchFamily="18" charset="0"/>
                <a:cs typeface="Times New Roman" panose="02020603050405020304" pitchFamily="18" charset="0"/>
              </a:rPr>
              <a:t>tp</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tn</a:t>
            </a:r>
            <a:endParaRPr lang="en-US" sz="2800" dirty="0">
              <a:latin typeface="Times New Roman" panose="02020603050405020304" pitchFamily="18" charset="0"/>
              <a:cs typeface="Times New Roman" panose="02020603050405020304" pitchFamily="18" charset="0"/>
            </a:endParaRPr>
          </a:p>
        </p:txBody>
      </p:sp>
      <p:sp>
        <p:nvSpPr>
          <p:cNvPr id="17" name="Rectangle 16"/>
          <p:cNvSpPr/>
          <p:nvPr/>
        </p:nvSpPr>
        <p:spPr>
          <a:xfrm>
            <a:off x="2193637" y="1644723"/>
            <a:ext cx="2576346"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tp</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tn</a:t>
            </a:r>
            <a:r>
              <a:rPr lang="en-US" sz="2800" dirty="0">
                <a:latin typeface="Times New Roman" panose="02020603050405020304" pitchFamily="18" charset="0"/>
                <a:cs typeface="Times New Roman" panose="02020603050405020304" pitchFamily="18" charset="0"/>
              </a:rPr>
              <a:t> + f p + </a:t>
            </a:r>
            <a:r>
              <a:rPr lang="en-US" sz="2800" dirty="0" err="1">
                <a:latin typeface="Times New Roman" panose="02020603050405020304" pitchFamily="18" charset="0"/>
                <a:cs typeface="Times New Roman" panose="02020603050405020304" pitchFamily="18" charset="0"/>
              </a:rPr>
              <a:t>fn</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030787" y="785389"/>
            <a:ext cx="463588" cy="523220"/>
          </a:xfrm>
          <a:prstGeom prst="rect">
            <a:avLst/>
          </a:prstGeom>
        </p:spPr>
        <p:txBody>
          <a:bodyPr wrap="none">
            <a:spAutoFit/>
          </a:bodyPr>
          <a:lstStyle/>
          <a:p>
            <a:r>
              <a:rPr lang="en-US" sz="2800" dirty="0" err="1" smtClean="0">
                <a:latin typeface="Times New Roman" panose="02020603050405020304" pitchFamily="18" charset="0"/>
                <a:cs typeface="Times New Roman" panose="02020603050405020304" pitchFamily="18" charset="0"/>
              </a:rPr>
              <a:t>tp</a:t>
            </a:r>
            <a:endParaRPr lang="en-US" sz="2800" dirty="0">
              <a:latin typeface="Times New Roman" panose="02020603050405020304" pitchFamily="18" charset="0"/>
              <a:cs typeface="Times New Roman" panose="02020603050405020304" pitchFamily="18" charset="0"/>
            </a:endParaRPr>
          </a:p>
        </p:txBody>
      </p:sp>
      <p:sp>
        <p:nvSpPr>
          <p:cNvPr id="20" name="Rectangle 19"/>
          <p:cNvSpPr/>
          <p:nvPr/>
        </p:nvSpPr>
        <p:spPr>
          <a:xfrm>
            <a:off x="8765815" y="1644723"/>
            <a:ext cx="1234633" cy="523220"/>
          </a:xfrm>
          <a:prstGeom prst="rect">
            <a:avLst/>
          </a:prstGeom>
        </p:spPr>
        <p:txBody>
          <a:bodyPr wrap="none">
            <a:spAutoFit/>
          </a:bodyPr>
          <a:lstStyle/>
          <a:p>
            <a:r>
              <a:rPr lang="en-US" sz="2800" smtClean="0">
                <a:latin typeface="Times New Roman" panose="02020603050405020304" pitchFamily="18" charset="0"/>
                <a:cs typeface="Times New Roman" panose="02020603050405020304" pitchFamily="18" charset="0"/>
              </a:rPr>
              <a:t>tp + f p</a:t>
            </a:r>
            <a:endParaRPr lang="en-US" sz="2800" dirty="0">
              <a:latin typeface="Times New Roman" panose="02020603050405020304" pitchFamily="18" charset="0"/>
              <a:cs typeface="Times New Roman" panose="02020603050405020304" pitchFamily="18" charset="0"/>
            </a:endParaRPr>
          </a:p>
        </p:txBody>
      </p:sp>
      <p:sp>
        <p:nvSpPr>
          <p:cNvPr id="21" name="Rectangle 20"/>
          <p:cNvSpPr/>
          <p:nvPr/>
        </p:nvSpPr>
        <p:spPr>
          <a:xfrm>
            <a:off x="2901817" y="2705453"/>
            <a:ext cx="463588"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tp</a:t>
            </a:r>
            <a:endParaRPr lang="en-US" sz="2800" dirty="0">
              <a:latin typeface="Times New Roman" panose="02020603050405020304" pitchFamily="18" charset="0"/>
              <a:cs typeface="Times New Roman" panose="02020603050405020304" pitchFamily="18" charset="0"/>
            </a:endParaRPr>
          </a:p>
        </p:txBody>
      </p:sp>
      <p:sp>
        <p:nvSpPr>
          <p:cNvPr id="22" name="Rectangle 21"/>
          <p:cNvSpPr/>
          <p:nvPr/>
        </p:nvSpPr>
        <p:spPr>
          <a:xfrm>
            <a:off x="2565022" y="3446960"/>
            <a:ext cx="1234633"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tp</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fn</a:t>
            </a:r>
            <a:r>
              <a:rPr lang="en-US" sz="2800" dirty="0">
                <a:latin typeface="Times New Roman" panose="02020603050405020304" pitchFamily="18" charset="0"/>
                <a:cs typeface="Times New Roman" panose="02020603050405020304" pitchFamily="18" charset="0"/>
              </a:rPr>
              <a:t> </a:t>
            </a:r>
          </a:p>
        </p:txBody>
      </p:sp>
      <p:sp>
        <p:nvSpPr>
          <p:cNvPr id="23" name="Rectangle 22"/>
          <p:cNvSpPr/>
          <p:nvPr/>
        </p:nvSpPr>
        <p:spPr>
          <a:xfrm>
            <a:off x="9030787" y="2683046"/>
            <a:ext cx="463588" cy="523220"/>
          </a:xfrm>
          <a:prstGeom prst="rect">
            <a:avLst/>
          </a:prstGeom>
        </p:spPr>
        <p:txBody>
          <a:bodyPr wrap="none">
            <a:spAutoFit/>
          </a:bodyPr>
          <a:lstStyle/>
          <a:p>
            <a:r>
              <a:rPr lang="en-US" sz="2800" dirty="0" err="1" smtClean="0">
                <a:latin typeface="Times New Roman" panose="02020603050405020304" pitchFamily="18" charset="0"/>
                <a:cs typeface="Times New Roman" panose="02020603050405020304" pitchFamily="18" charset="0"/>
              </a:rPr>
              <a:t>tn</a:t>
            </a:r>
            <a:endParaRPr lang="en-US" sz="2800" dirty="0">
              <a:latin typeface="Times New Roman" panose="02020603050405020304" pitchFamily="18" charset="0"/>
              <a:cs typeface="Times New Roman" panose="02020603050405020304" pitchFamily="18" charset="0"/>
            </a:endParaRPr>
          </a:p>
        </p:txBody>
      </p:sp>
      <p:sp>
        <p:nvSpPr>
          <p:cNvPr id="24" name="Rectangle 23"/>
          <p:cNvSpPr/>
          <p:nvPr/>
        </p:nvSpPr>
        <p:spPr>
          <a:xfrm>
            <a:off x="8678002" y="3446960"/>
            <a:ext cx="1234633"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tn</a:t>
            </a:r>
            <a:r>
              <a:rPr lang="en-US" sz="2800" dirty="0">
                <a:latin typeface="Times New Roman" panose="02020603050405020304" pitchFamily="18" charset="0"/>
                <a:cs typeface="Times New Roman" panose="02020603050405020304" pitchFamily="18" charset="0"/>
              </a:rPr>
              <a:t> + f p</a:t>
            </a: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7440" y="0"/>
            <a:ext cx="2034560" cy="1130438"/>
          </a:xfrm>
          <a:prstGeom prst="rect">
            <a:avLst/>
          </a:prstGeom>
        </p:spPr>
      </p:pic>
    </p:spTree>
    <p:extLst>
      <p:ext uri="{BB962C8B-B14F-4D97-AF65-F5344CB8AC3E}">
        <p14:creationId xmlns:p14="http://schemas.microsoft.com/office/powerpoint/2010/main" val="1101370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6838"/>
            <a:ext cx="753414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OVERVIEW</a:t>
            </a:r>
          </a:p>
        </p:txBody>
      </p:sp>
      <p:sp>
        <p:nvSpPr>
          <p:cNvPr id="4" name="TextBox 3"/>
          <p:cNvSpPr txBox="1"/>
          <p:nvPr/>
        </p:nvSpPr>
        <p:spPr>
          <a:xfrm>
            <a:off x="0" y="1861533"/>
            <a:ext cx="12192000" cy="452431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1. </a:t>
            </a:r>
            <a:r>
              <a:rPr lang="en-US" sz="3200" dirty="0" err="1">
                <a:latin typeface="Times New Roman" panose="02020603050405020304" pitchFamily="18" charset="0"/>
                <a:cs typeface="Times New Roman" panose="02020603050405020304" pitchFamily="18" charset="0"/>
              </a:rPr>
              <a:t>Yuqing</a:t>
            </a:r>
            <a:r>
              <a:rPr lang="en-US" sz="3200" dirty="0">
                <a:latin typeface="Times New Roman" panose="02020603050405020304" pitchFamily="18" charset="0"/>
                <a:cs typeface="Times New Roman" panose="02020603050405020304" pitchFamily="18" charset="0"/>
              </a:rPr>
              <a:t> Dai, </a:t>
            </a:r>
            <a:r>
              <a:rPr lang="en-US" sz="3200" dirty="0" err="1">
                <a:latin typeface="Times New Roman" panose="02020603050405020304" pitchFamily="18" charset="0"/>
                <a:cs typeface="Times New Roman" panose="02020603050405020304" pitchFamily="18" charset="0"/>
              </a:rPr>
              <a:t>Yuning</a:t>
            </a:r>
            <a:r>
              <a:rPr lang="en-US" sz="3200" dirty="0">
                <a:latin typeface="Times New Roman" panose="02020603050405020304" pitchFamily="18" charset="0"/>
                <a:cs typeface="Times New Roman" panose="02020603050405020304" pitchFamily="18" charset="0"/>
              </a:rPr>
              <a:t> Zhang (2013). Machine Learning in Stock Price Trend Forecasting. Stanford University.</a:t>
            </a:r>
          </a:p>
          <a:p>
            <a:r>
              <a:rPr lang="en-US" sz="3200" dirty="0">
                <a:latin typeface="Times New Roman" panose="02020603050405020304" pitchFamily="18" charset="0"/>
                <a:cs typeface="Times New Roman" panose="02020603050405020304" pitchFamily="18" charset="0"/>
              </a:rPr>
              <a:t>	=&gt; Accuracy results ranging from 44.52% to 58.2% (next day</a:t>
            </a:r>
            <a:r>
              <a:rPr lang="en-US" sz="3200" dirty="0" smtClean="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2</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Haoming</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Li, </a:t>
            </a:r>
            <a:r>
              <a:rPr lang="en-US" sz="3200" dirty="0" err="1">
                <a:latin typeface="Times New Roman" panose="02020603050405020304" pitchFamily="18" charset="0"/>
                <a:cs typeface="Times New Roman" panose="02020603050405020304" pitchFamily="18" charset="0"/>
              </a:rPr>
              <a:t>Zhijun</a:t>
            </a:r>
            <a:r>
              <a:rPr lang="en-US" sz="3200" dirty="0">
                <a:latin typeface="Times New Roman" panose="02020603050405020304" pitchFamily="18" charset="0"/>
                <a:cs typeface="Times New Roman" panose="02020603050405020304" pitchFamily="18" charset="0"/>
              </a:rPr>
              <a:t> Yang and </a:t>
            </a:r>
            <a:r>
              <a:rPr lang="en-US" sz="3200" dirty="0" err="1">
                <a:latin typeface="Times New Roman" panose="02020603050405020304" pitchFamily="18" charset="0"/>
                <a:cs typeface="Times New Roman" panose="02020603050405020304" pitchFamily="18" charset="0"/>
              </a:rPr>
              <a:t>Tianlun</a:t>
            </a:r>
            <a:r>
              <a:rPr lang="en-US" sz="3200" dirty="0">
                <a:latin typeface="Times New Roman" panose="02020603050405020304" pitchFamily="18" charset="0"/>
                <a:cs typeface="Times New Roman" panose="02020603050405020304" pitchFamily="18" charset="0"/>
              </a:rPr>
              <a:t> Li (2014). Algorithmic Trading Strategy Based On Massive Data </a:t>
            </a:r>
            <a:r>
              <a:rPr lang="en-US" sz="3200" dirty="0" smtClean="0">
                <a:latin typeface="Times New Roman" panose="02020603050405020304" pitchFamily="18" charset="0"/>
                <a:cs typeface="Times New Roman" panose="02020603050405020304" pitchFamily="18" charset="0"/>
              </a:rPr>
              <a:t>Mining (Stanford University) </a:t>
            </a:r>
          </a:p>
          <a:p>
            <a:r>
              <a:rPr lang="en-US" sz="3200" dirty="0">
                <a:latin typeface="Times New Roman" panose="02020603050405020304" pitchFamily="18" charset="0"/>
                <a:cs typeface="Times New Roman" panose="02020603050405020304" pitchFamily="18" charset="0"/>
              </a:rPr>
              <a:t>	=&gt; </a:t>
            </a:r>
            <a:r>
              <a:rPr lang="en-US" sz="3200" dirty="0" smtClean="0">
                <a:latin typeface="Times New Roman" panose="02020603050405020304" pitchFamily="18" charset="0"/>
                <a:cs typeface="Times New Roman" panose="02020603050405020304" pitchFamily="18" charset="0"/>
              </a:rPr>
              <a:t>Success </a:t>
            </a:r>
            <a:r>
              <a:rPr lang="en-US" sz="3200" dirty="0">
                <a:latin typeface="Times New Roman" panose="02020603050405020304" pitchFamily="18" charset="0"/>
                <a:cs typeface="Times New Roman" panose="02020603050405020304" pitchFamily="18" charset="0"/>
              </a:rPr>
              <a:t>rate of 55.65%</a:t>
            </a:r>
          </a:p>
          <a:p>
            <a:r>
              <a:rPr lang="en-US" sz="3200" dirty="0" smtClean="0">
                <a:latin typeface="Times New Roman" panose="02020603050405020304" pitchFamily="18" charset="0"/>
                <a:cs typeface="Times New Roman" panose="02020603050405020304" pitchFamily="18" charset="0"/>
              </a:rPr>
              <a:t>3. </a:t>
            </a:r>
            <a:r>
              <a:rPr lang="en-US" sz="3200" dirty="0" err="1" smtClean="0">
                <a:latin typeface="Times New Roman" panose="02020603050405020304" pitchFamily="18" charset="0"/>
                <a:cs typeface="Times New Roman" panose="02020603050405020304" pitchFamily="18" charset="0"/>
              </a:rPr>
              <a:t>Xinjie</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(2014). Stock Trend Prediction With Technical Indicators using SVM. Stanford </a:t>
            </a:r>
            <a:r>
              <a:rPr lang="en-US" sz="3200" dirty="0" smtClean="0">
                <a:latin typeface="Times New Roman" panose="02020603050405020304" pitchFamily="18" charset="0"/>
                <a:cs typeface="Times New Roman" panose="02020603050405020304" pitchFamily="18" charset="0"/>
              </a:rPr>
              <a:t>University</a:t>
            </a:r>
          </a:p>
          <a:p>
            <a:r>
              <a:rPr lang="en-US" sz="3200" dirty="0">
                <a:latin typeface="Times New Roman" panose="02020603050405020304" pitchFamily="18" charset="0"/>
                <a:cs typeface="Times New Roman" panose="02020603050405020304" pitchFamily="18" charset="0"/>
              </a:rPr>
              <a:t>	=&gt; </a:t>
            </a: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highest accuracy of 79.3%</a:t>
            </a:r>
            <a:endParaRPr lang="en-US" sz="3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3440" y="136838"/>
            <a:ext cx="2034560" cy="1130438"/>
          </a:xfrm>
          <a:prstGeom prst="rect">
            <a:avLst/>
          </a:prstGeom>
        </p:spPr>
      </p:pic>
    </p:spTree>
    <p:extLst>
      <p:ext uri="{BB962C8B-B14F-4D97-AF65-F5344CB8AC3E}">
        <p14:creationId xmlns:p14="http://schemas.microsoft.com/office/powerpoint/2010/main" val="1330966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0923"/>
            <a:ext cx="3784600" cy="707886"/>
          </a:xfrm>
          <a:prstGeom prst="rect">
            <a:avLst/>
          </a:prstGeom>
        </p:spPr>
        <p:txBody>
          <a:bodyPr wrap="square">
            <a:spAutoFit/>
          </a:bodyPr>
          <a:lstStyle/>
          <a:p>
            <a:r>
              <a:rPr lang="en-US" sz="4000" dirty="0" smtClean="0">
                <a:latin typeface="Times New Roman" panose="02020603050405020304" pitchFamily="18" charset="0"/>
                <a:cs typeface="Times New Roman" panose="02020603050405020304" pitchFamily="18" charset="0"/>
              </a:rPr>
              <a:t>Results</a:t>
            </a:r>
            <a:endParaRPr lang="en-US" sz="4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025518" y="765125"/>
            <a:ext cx="6591682" cy="1930071"/>
          </a:xfrm>
          <a:prstGeom prst="rect">
            <a:avLst/>
          </a:prstGeom>
        </p:spPr>
      </p:pic>
      <p:pic>
        <p:nvPicPr>
          <p:cNvPr id="2" name="Picture 1"/>
          <p:cNvPicPr>
            <a:picLocks noChangeAspect="1"/>
          </p:cNvPicPr>
          <p:nvPr/>
        </p:nvPicPr>
        <p:blipFill>
          <a:blip r:embed="rId3"/>
          <a:stretch>
            <a:fillRect/>
          </a:stretch>
        </p:blipFill>
        <p:spPr>
          <a:xfrm>
            <a:off x="2965319" y="2701361"/>
            <a:ext cx="6651881" cy="1993900"/>
          </a:xfrm>
          <a:prstGeom prst="rect">
            <a:avLst/>
          </a:prstGeom>
        </p:spPr>
      </p:pic>
      <p:pic>
        <p:nvPicPr>
          <p:cNvPr id="3" name="Picture 2"/>
          <p:cNvPicPr>
            <a:picLocks noChangeAspect="1"/>
          </p:cNvPicPr>
          <p:nvPr/>
        </p:nvPicPr>
        <p:blipFill>
          <a:blip r:embed="rId4"/>
          <a:stretch>
            <a:fillRect/>
          </a:stretch>
        </p:blipFill>
        <p:spPr>
          <a:xfrm>
            <a:off x="3025518" y="4701426"/>
            <a:ext cx="6591683" cy="177524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7440" y="57410"/>
            <a:ext cx="2034560" cy="1130438"/>
          </a:xfrm>
          <a:prstGeom prst="rect">
            <a:avLst/>
          </a:prstGeom>
        </p:spPr>
      </p:pic>
    </p:spTree>
    <p:extLst>
      <p:ext uri="{BB962C8B-B14F-4D97-AF65-F5344CB8AC3E}">
        <p14:creationId xmlns:p14="http://schemas.microsoft.com/office/powerpoint/2010/main" val="1577111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0923"/>
            <a:ext cx="3784600" cy="707886"/>
          </a:xfrm>
          <a:prstGeom prst="rect">
            <a:avLst/>
          </a:prstGeom>
        </p:spPr>
        <p:txBody>
          <a:bodyPr wrap="square">
            <a:spAutoFit/>
          </a:bodyPr>
          <a:lstStyle/>
          <a:p>
            <a:r>
              <a:rPr lang="en-US" sz="4000" dirty="0" smtClean="0">
                <a:latin typeface="Times New Roman" panose="02020603050405020304" pitchFamily="18" charset="0"/>
                <a:cs typeface="Times New Roman" panose="02020603050405020304" pitchFamily="18" charset="0"/>
              </a:rPr>
              <a:t>Results paper </a:t>
            </a:r>
            <a:endParaRPr lang="en-US"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7440" y="57410"/>
            <a:ext cx="2034560" cy="1130438"/>
          </a:xfrm>
          <a:prstGeom prst="rect">
            <a:avLst/>
          </a:prstGeom>
        </p:spPr>
      </p:pic>
      <p:pic>
        <p:nvPicPr>
          <p:cNvPr id="8" name="Picture 7"/>
          <p:cNvPicPr>
            <a:picLocks noChangeAspect="1"/>
          </p:cNvPicPr>
          <p:nvPr/>
        </p:nvPicPr>
        <p:blipFill>
          <a:blip r:embed="rId3"/>
          <a:stretch>
            <a:fillRect/>
          </a:stretch>
        </p:blipFill>
        <p:spPr>
          <a:xfrm>
            <a:off x="2448540" y="3241913"/>
            <a:ext cx="7581900" cy="1552575"/>
          </a:xfrm>
          <a:prstGeom prst="rect">
            <a:avLst/>
          </a:prstGeom>
        </p:spPr>
      </p:pic>
      <p:pic>
        <p:nvPicPr>
          <p:cNvPr id="9" name="Picture 8"/>
          <p:cNvPicPr>
            <a:picLocks noChangeAspect="1"/>
          </p:cNvPicPr>
          <p:nvPr/>
        </p:nvPicPr>
        <p:blipFill>
          <a:blip r:embed="rId4"/>
          <a:stretch>
            <a:fillRect/>
          </a:stretch>
        </p:blipFill>
        <p:spPr>
          <a:xfrm>
            <a:off x="2448540" y="5094287"/>
            <a:ext cx="7648575" cy="1609725"/>
          </a:xfrm>
          <a:prstGeom prst="rect">
            <a:avLst/>
          </a:prstGeom>
        </p:spPr>
      </p:pic>
      <p:sp>
        <p:nvSpPr>
          <p:cNvPr id="10" name="Rectangle 9"/>
          <p:cNvSpPr/>
          <p:nvPr/>
        </p:nvSpPr>
        <p:spPr>
          <a:xfrm>
            <a:off x="165100" y="1784807"/>
            <a:ext cx="9627215"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Using the same dataset as in Dai and Zhang (2013</a:t>
            </a:r>
            <a:r>
              <a:rPr lang="en-US" sz="2800" dirty="0" smtClean="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-&gt; </a:t>
            </a:r>
            <a:r>
              <a:rPr lang="en-US" sz="2800" dirty="0">
                <a:latin typeface="Times New Roman" panose="02020603050405020304" pitchFamily="18" charset="0"/>
                <a:cs typeface="Times New Roman" panose="02020603050405020304" pitchFamily="18" charset="0"/>
              </a:rPr>
              <a:t>the accuracy peaked at 96.92%</a:t>
            </a:r>
          </a:p>
        </p:txBody>
      </p:sp>
    </p:spTree>
    <p:extLst>
      <p:ext uri="{BB962C8B-B14F-4D97-AF65-F5344CB8AC3E}">
        <p14:creationId xmlns:p14="http://schemas.microsoft.com/office/powerpoint/2010/main" val="577620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755900" cy="707886"/>
          </a:xfrm>
          <a:prstGeom prst="rect">
            <a:avLst/>
          </a:prstGeom>
          <a:noFill/>
        </p:spPr>
        <p:txBody>
          <a:bodyPr wrap="square" rtlCol="0">
            <a:spAutoFit/>
          </a:bodyPr>
          <a:lstStyle/>
          <a:p>
            <a:pPr algn="ctr"/>
            <a:r>
              <a:rPr lang="en-US" sz="4000" dirty="0" smtClean="0">
                <a:latin typeface="Times New Roman" panose="02020603050405020304" pitchFamily="18" charset="0"/>
                <a:cs typeface="Times New Roman" panose="02020603050405020304" pitchFamily="18" charset="0"/>
              </a:rPr>
              <a:t>DEMO</a:t>
            </a:r>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92300" y="820241"/>
            <a:ext cx="23622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a:t>
            </a:r>
            <a:r>
              <a:rPr lang="en-US" sz="3200" dirty="0" smtClean="0">
                <a:latin typeface="Times New Roman" panose="02020603050405020304" pitchFamily="18" charset="0"/>
                <a:cs typeface="Times New Roman" panose="02020603050405020304" pitchFamily="18" charset="0"/>
              </a:rPr>
              <a:t>. DATA</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1517372"/>
            <a:ext cx="12192000" cy="1846659"/>
          </a:xfrm>
          <a:prstGeom prst="rect">
            <a:avLst/>
          </a:prstGeom>
          <a:noFill/>
        </p:spPr>
        <p:txBody>
          <a:bodyPr wrap="square" rtlCol="0">
            <a:spAutoFit/>
          </a:bodyPr>
          <a:lstStyle/>
          <a:p>
            <a:pPr marL="342900" indent="-342900">
              <a:buFont typeface="+mj-lt"/>
              <a:buAutoNum type="arabicPeriod"/>
            </a:pPr>
            <a:r>
              <a:rPr lang="en-US" sz="3200" dirty="0" smtClean="0">
                <a:latin typeface="Times New Roman" panose="02020603050405020304" pitchFamily="18" charset="0"/>
                <a:cs typeface="Times New Roman" panose="02020603050405020304" pitchFamily="18" charset="0"/>
              </a:rPr>
              <a:t>Download data stock market Apple  </a:t>
            </a:r>
            <a:r>
              <a:rPr lang="en-US" sz="3200" dirty="0">
                <a:latin typeface="Times New Roman" panose="02020603050405020304" pitchFamily="18" charset="0"/>
                <a:cs typeface="Times New Roman" panose="02020603050405020304" pitchFamily="18" charset="0"/>
                <a:hlinkClick r:id="rId2"/>
              </a:rPr>
              <a:t>https://</a:t>
            </a:r>
            <a:r>
              <a:rPr lang="en-US" sz="3200" dirty="0" smtClean="0">
                <a:latin typeface="Times New Roman" panose="02020603050405020304" pitchFamily="18" charset="0"/>
                <a:cs typeface="Times New Roman" panose="02020603050405020304" pitchFamily="18" charset="0"/>
                <a:hlinkClick r:id="rId2"/>
              </a:rPr>
              <a:t>www.nasdaq.com/symbol/aapl/historical</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dirty="0">
                <a:latin typeface="Times New Roman" panose="02020603050405020304" pitchFamily="18" charset="0"/>
                <a:cs typeface="Times New Roman" panose="02020603050405020304" pitchFamily="18" charset="0"/>
              </a:rPr>
              <a:t>From </a:t>
            </a:r>
            <a:r>
              <a:rPr lang="en-US" sz="3200" dirty="0" smtClean="0">
                <a:latin typeface="Times New Roman" panose="02020603050405020304" pitchFamily="18" charset="0"/>
                <a:cs typeface="Times New Roman" panose="02020603050405020304" pitchFamily="18" charset="0"/>
              </a:rPr>
              <a:t>11-JUNE-2018 TO 11-JUNE-2019</a:t>
            </a:r>
            <a:endParaRPr lang="en-US" sz="3200" dirty="0">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1892300" y="3476387"/>
            <a:ext cx="77216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 Environment setting and package required </a:t>
            </a:r>
            <a:endParaRPr lang="en-US" sz="32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 y="4526340"/>
            <a:ext cx="10328857" cy="1569660"/>
          </a:xfrm>
          <a:prstGeom prst="rect">
            <a:avLst/>
          </a:prstGeom>
          <a:noFill/>
        </p:spPr>
        <p:txBody>
          <a:bodyPr wrap="square" rtlCol="0">
            <a:spAutoFit/>
          </a:bodyPr>
          <a:lstStyle/>
          <a:p>
            <a:pPr marL="514350" indent="-514350">
              <a:buAutoNum type="arabicPeriod"/>
            </a:pPr>
            <a:r>
              <a:rPr lang="en-US" sz="3200" dirty="0" smtClean="0">
                <a:latin typeface="Times New Roman" panose="02020603050405020304" pitchFamily="18" charset="0"/>
                <a:cs typeface="Times New Roman" panose="02020603050405020304" pitchFamily="18" charset="0"/>
              </a:rPr>
              <a:t>Python version 3.5.1</a:t>
            </a:r>
          </a:p>
          <a:p>
            <a:pPr marL="514350" indent="-514350">
              <a:buFontTx/>
              <a:buAutoNum type="arabicPeriod"/>
            </a:pPr>
            <a:r>
              <a:rPr lang="en-US" sz="3200" dirty="0">
                <a:latin typeface="Times New Roman" panose="02020603050405020304" pitchFamily="18" charset="0"/>
                <a:cs typeface="Times New Roman" panose="02020603050405020304" pitchFamily="18" charset="0"/>
              </a:rPr>
              <a:t>P</a:t>
            </a:r>
            <a:r>
              <a:rPr lang="en-US" sz="3200" dirty="0" smtClean="0">
                <a:latin typeface="Times New Roman" panose="02020603050405020304" pitchFamily="18" charset="0"/>
                <a:cs typeface="Times New Roman" panose="02020603050405020304" pitchFamily="18" charset="0"/>
              </a:rPr>
              <a:t>ackage </a:t>
            </a:r>
            <a:r>
              <a:rPr lang="en-US" sz="3200" dirty="0">
                <a:latin typeface="Times New Roman" panose="02020603050405020304" pitchFamily="18" charset="0"/>
                <a:cs typeface="Times New Roman" panose="02020603050405020304" pitchFamily="18" charset="0"/>
              </a:rPr>
              <a:t>required : pandas , </a:t>
            </a:r>
            <a:r>
              <a:rPr lang="en-US" sz="3200" dirty="0" err="1" smtClean="0">
                <a:latin typeface="Times New Roman" panose="02020603050405020304" pitchFamily="18" charset="0"/>
                <a:cs typeface="Times New Roman" panose="02020603050405020304" pitchFamily="18" charset="0"/>
              </a:rPr>
              <a:t>numpy</a:t>
            </a:r>
            <a:r>
              <a:rPr lang="en-US" sz="3200" dirty="0">
                <a:latin typeface="Times New Roman" panose="02020603050405020304" pitchFamily="18" charset="0"/>
                <a:cs typeface="Times New Roman" panose="02020603050405020304" pitchFamily="18" charset="0"/>
              </a:rPr>
              <a:t> , </a:t>
            </a:r>
            <a:r>
              <a:rPr lang="en-US" sz="3200" dirty="0" err="1" smtClean="0">
                <a:latin typeface="Times New Roman" panose="02020603050405020304" pitchFamily="18" charset="0"/>
                <a:cs typeface="Times New Roman" panose="02020603050405020304" pitchFamily="18" charset="0"/>
              </a:rPr>
              <a:t>sklearn</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matplotlib</a:t>
            </a:r>
            <a:r>
              <a:rPr lang="en-US" sz="3200" dirty="0">
                <a:latin typeface="Times New Roman" panose="02020603050405020304" pitchFamily="18" charset="0"/>
                <a:cs typeface="Times New Roman" panose="02020603050405020304" pitchFamily="18" charset="0"/>
              </a:rPr>
              <a:t> </a:t>
            </a:r>
          </a:p>
          <a:p>
            <a:pPr marL="514350" indent="-514350">
              <a:buAutoNum type="arabicPeriod"/>
            </a:pPr>
            <a:endParaRPr lang="en-US" sz="32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7440" y="57410"/>
            <a:ext cx="2034560" cy="1130438"/>
          </a:xfrm>
          <a:prstGeom prst="rect">
            <a:avLst/>
          </a:prstGeom>
        </p:spPr>
      </p:pic>
    </p:spTree>
    <p:extLst>
      <p:ext uri="{BB962C8B-B14F-4D97-AF65-F5344CB8AC3E}">
        <p14:creationId xmlns:p14="http://schemas.microsoft.com/office/powerpoint/2010/main" val="56351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417" y="192041"/>
            <a:ext cx="3262432" cy="923330"/>
          </a:xfrm>
          <a:prstGeom prst="rect">
            <a:avLst/>
          </a:prstGeom>
        </p:spPr>
        <p:txBody>
          <a:bodyPr wrap="none">
            <a:spAutoFit/>
          </a:bodyPr>
          <a:lstStyle/>
          <a:p>
            <a:r>
              <a:rPr lang="en-US" sz="5400" dirty="0">
                <a:latin typeface="Times New Roman" panose="02020603050405020304" pitchFamily="18" charset="0"/>
                <a:cs typeface="Times New Roman" panose="02020603050405020304" pitchFamily="18" charset="0"/>
              </a:rPr>
              <a:t>References</a:t>
            </a:r>
          </a:p>
        </p:txBody>
      </p:sp>
      <p:sp>
        <p:nvSpPr>
          <p:cNvPr id="3" name="Rectangle 2"/>
          <p:cNvSpPr/>
          <p:nvPr/>
        </p:nvSpPr>
        <p:spPr>
          <a:xfrm>
            <a:off x="549498" y="1328550"/>
            <a:ext cx="9144000" cy="954107"/>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1.  </a:t>
            </a:r>
            <a:r>
              <a:rPr lang="en-US" sz="2800" dirty="0" smtClean="0">
                <a:latin typeface="Times New Roman" panose="02020603050405020304" pitchFamily="18" charset="0"/>
                <a:cs typeface="Times New Roman" panose="02020603050405020304" pitchFamily="18" charset="0"/>
                <a:hlinkClick r:id="rId2"/>
              </a:rPr>
              <a:t>https</a:t>
            </a:r>
            <a:r>
              <a:rPr lang="en-US" sz="2800" dirty="0">
                <a:latin typeface="Times New Roman" panose="02020603050405020304" pitchFamily="18" charset="0"/>
                <a:cs typeface="Times New Roman" panose="02020603050405020304" pitchFamily="18" charset="0"/>
                <a:hlinkClick r:id="rId2"/>
              </a:rPr>
              <a:t>://</a:t>
            </a:r>
            <a:r>
              <a:rPr lang="en-US" sz="2800" dirty="0" smtClean="0">
                <a:latin typeface="Times New Roman" panose="02020603050405020304" pitchFamily="18" charset="0"/>
                <a:cs typeface="Times New Roman" panose="02020603050405020304" pitchFamily="18" charset="0"/>
                <a:hlinkClick r:id="rId2"/>
              </a:rPr>
              <a:t>github.com/jmartinezheras/reproduce-stock-market-direction-random-forests</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310417" y="2634386"/>
            <a:ext cx="9599055" cy="1307537"/>
          </a:xfrm>
          <a:prstGeom prst="rect">
            <a:avLst/>
          </a:prstGeom>
        </p:spPr>
        <p:txBody>
          <a:bodyPr wrap="square">
            <a:spAutoFit/>
          </a:bodyPr>
          <a:lstStyle/>
          <a:p>
            <a:pPr marL="457200" marR="0">
              <a:lnSpc>
                <a:spcPct val="150000"/>
              </a:lnSpc>
              <a:spcBef>
                <a:spcPts val="0"/>
              </a:spcBef>
              <a:spcAft>
                <a:spcPts val="0"/>
              </a:spcAft>
            </a:pPr>
            <a:r>
              <a:rPr lang="en-US" sz="2800" dirty="0" smtClean="0">
                <a:latin typeface="Times New Roman" panose="02020603050405020304" pitchFamily="18" charset="0"/>
                <a:cs typeface="Times New Roman" panose="02020603050405020304" pitchFamily="18" charset="0"/>
              </a:rPr>
              <a:t>2. </a:t>
            </a:r>
            <a:r>
              <a:rPr lang="en-US" sz="2800" u="sng" dirty="0" smtClean="0">
                <a:solidFill>
                  <a:srgbClr val="0000FF"/>
                </a:solidFill>
                <a:latin typeface="Times New Roman" panose="02020603050405020304" pitchFamily="18" charset="0"/>
                <a:ea typeface="Calibri" panose="020F0502020204030204" pitchFamily="34" charset="0"/>
                <a:hlinkClick r:id="rId3"/>
              </a:rPr>
              <a:t>https</a:t>
            </a:r>
            <a:r>
              <a:rPr lang="en-US" sz="2800" u="sng" dirty="0">
                <a:solidFill>
                  <a:srgbClr val="0000FF"/>
                </a:solidFill>
                <a:latin typeface="Times New Roman" panose="02020603050405020304" pitchFamily="18" charset="0"/>
                <a:ea typeface="Calibri" panose="020F0502020204030204" pitchFamily="34" charset="0"/>
                <a:hlinkClick r:id="rId3"/>
              </a:rPr>
              <a:t>://github.com/bukosabino/ta?fbclid=IwAR0fNa-pIaLcmaTQ8oCgKJkK3rJLpjej3xZkHzy-katKtu_-IlrHi8nrJx4</a:t>
            </a:r>
            <a:endParaRPr lang="en-US" sz="28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310417" y="4293653"/>
            <a:ext cx="11551025" cy="2031325"/>
          </a:xfrm>
          <a:prstGeom prst="rect">
            <a:avLst/>
          </a:prstGeom>
        </p:spPr>
        <p:txBody>
          <a:bodyPr wrap="square">
            <a:spAutoFit/>
          </a:bodyPr>
          <a:lstStyle/>
          <a:p>
            <a:pPr indent="457200">
              <a:lnSpc>
                <a:spcPct val="150000"/>
              </a:lnSpc>
            </a:pPr>
            <a:r>
              <a:rPr lang="en-US" sz="2800" dirty="0" smtClean="0">
                <a:latin typeface="Times New Roman" panose="02020603050405020304" pitchFamily="18" charset="0"/>
                <a:cs typeface="Times New Roman" panose="02020603050405020304" pitchFamily="18" charset="0"/>
              </a:rPr>
              <a:t>3.  </a:t>
            </a:r>
            <a:r>
              <a:rPr lang="en-US" sz="2800" u="sng" dirty="0" smtClean="0">
                <a:solidFill>
                  <a:srgbClr val="0000FF"/>
                </a:solidFill>
                <a:latin typeface="Times New Roman" panose="02020603050405020304" pitchFamily="18" charset="0"/>
                <a:ea typeface="Times New Roman" panose="02020603050405020304" pitchFamily="18" charset="0"/>
                <a:hlinkClick r:id="rId4"/>
              </a:rPr>
              <a:t>https</a:t>
            </a:r>
            <a:r>
              <a:rPr lang="en-US" sz="2800" u="sng" dirty="0">
                <a:solidFill>
                  <a:srgbClr val="0000FF"/>
                </a:solidFill>
                <a:latin typeface="Times New Roman" panose="02020603050405020304" pitchFamily="18" charset="0"/>
                <a:ea typeface="Times New Roman" panose="02020603050405020304" pitchFamily="18" charset="0"/>
                <a:hlinkClick r:id="rId4"/>
              </a:rPr>
              <a:t>://technical-analysis-library-in-python.readthedocs.io/en/latest/</a:t>
            </a:r>
            <a:endParaRPr lang="en-US" sz="2800" dirty="0">
              <a:latin typeface="Times New Roman" panose="02020603050405020304" pitchFamily="18" charset="0"/>
              <a:ea typeface="Times New Roman" panose="02020603050405020304" pitchFamily="18" charset="0"/>
            </a:endParaRPr>
          </a:p>
          <a:p>
            <a:r>
              <a:rPr lang="en-US" sz="2800" u="sng" dirty="0">
                <a:solidFill>
                  <a:srgbClr val="0000FF"/>
                </a:solidFill>
                <a:latin typeface="Times New Roman" panose="02020603050405020304" pitchFamily="18" charset="0"/>
                <a:ea typeface="Times New Roman" panose="02020603050405020304" pitchFamily="18" charset="0"/>
                <a:hlinkClick r:id="rId5"/>
              </a:rPr>
              <a:t>https://www.quantopian.com/posts/technical-analysis-indicators-without-talib-code?fbclid=IwAR17dLC1DRFPFQNndMFQiDXO-ONXtpD7yJKyi-FRhVzComw-ROqs7kWEc6s</a:t>
            </a:r>
            <a:endParaRPr lang="en-US" sz="2800" dirty="0"/>
          </a:p>
        </p:txBody>
      </p:sp>
    </p:spTree>
    <p:extLst>
      <p:ext uri="{BB962C8B-B14F-4D97-AF65-F5344CB8AC3E}">
        <p14:creationId xmlns:p14="http://schemas.microsoft.com/office/powerpoint/2010/main" val="3962566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lgn="ctr">
              <a:buNone/>
            </a:pPr>
            <a:r>
              <a:rPr lang="en-US" sz="10000" b="1" dirty="0"/>
              <a:t>Thank you</a:t>
            </a:r>
          </a:p>
          <a:p>
            <a:endParaRPr lang="en-US" sz="10000"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 y="95795"/>
            <a:ext cx="2034560" cy="1130438"/>
          </a:xfrm>
          <a:prstGeom prst="rect">
            <a:avLst/>
          </a:prstGeom>
        </p:spPr>
      </p:pic>
    </p:spTree>
    <p:extLst>
      <p:ext uri="{BB962C8B-B14F-4D97-AF65-F5344CB8AC3E}">
        <p14:creationId xmlns:p14="http://schemas.microsoft.com/office/powerpoint/2010/main" val="493306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491" y="1238627"/>
            <a:ext cx="6265754" cy="769441"/>
          </a:xfrm>
          <a:prstGeom prst="rect">
            <a:avLst/>
          </a:prstGeom>
        </p:spPr>
        <p:txBody>
          <a:bodyPr wrap="none">
            <a:spAutoFit/>
          </a:bodyPr>
          <a:lstStyle/>
          <a:p>
            <a:r>
              <a:rPr lang="en-US" sz="4400" dirty="0">
                <a:latin typeface="Times New Roman" panose="02020603050405020304" pitchFamily="18" charset="0"/>
                <a:cs typeface="Times New Roman" panose="02020603050405020304" pitchFamily="18" charset="0"/>
              </a:rPr>
              <a:t>Methodology and Analysis</a:t>
            </a:r>
          </a:p>
        </p:txBody>
      </p:sp>
      <p:sp>
        <p:nvSpPr>
          <p:cNvPr id="3" name="Rectangle 2"/>
          <p:cNvSpPr/>
          <p:nvPr/>
        </p:nvSpPr>
        <p:spPr>
          <a:xfrm>
            <a:off x="8062176" y="0"/>
            <a:ext cx="2202286" cy="1016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Collection</a:t>
            </a:r>
          </a:p>
        </p:txBody>
      </p:sp>
      <p:sp>
        <p:nvSpPr>
          <p:cNvPr id="7" name="Rectangle 6"/>
          <p:cNvSpPr/>
          <p:nvPr/>
        </p:nvSpPr>
        <p:spPr>
          <a:xfrm>
            <a:off x="8062176" y="1466537"/>
            <a:ext cx="2202286" cy="1016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Exponential Smoothing</a:t>
            </a:r>
          </a:p>
        </p:txBody>
      </p:sp>
      <p:sp>
        <p:nvSpPr>
          <p:cNvPr id="8" name="Rectangle 7"/>
          <p:cNvSpPr/>
          <p:nvPr/>
        </p:nvSpPr>
        <p:spPr>
          <a:xfrm>
            <a:off x="8062176" y="2927500"/>
            <a:ext cx="2202286" cy="1016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Extraction</a:t>
            </a:r>
          </a:p>
        </p:txBody>
      </p:sp>
      <p:sp>
        <p:nvSpPr>
          <p:cNvPr id="9" name="Rectangle 8"/>
          <p:cNvSpPr/>
          <p:nvPr/>
        </p:nvSpPr>
        <p:spPr>
          <a:xfrm>
            <a:off x="8016278" y="4412042"/>
            <a:ext cx="2202286" cy="1016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Ensemble Learning</a:t>
            </a:r>
          </a:p>
        </p:txBody>
      </p:sp>
      <p:sp>
        <p:nvSpPr>
          <p:cNvPr id="10" name="Rectangle 9"/>
          <p:cNvSpPr/>
          <p:nvPr/>
        </p:nvSpPr>
        <p:spPr>
          <a:xfrm>
            <a:off x="8062176" y="5841710"/>
            <a:ext cx="2202286" cy="1016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Stock Market Prediction</a:t>
            </a:r>
          </a:p>
        </p:txBody>
      </p:sp>
      <p:sp>
        <p:nvSpPr>
          <p:cNvPr id="11" name="Right Arrow 10"/>
          <p:cNvSpPr/>
          <p:nvPr/>
        </p:nvSpPr>
        <p:spPr>
          <a:xfrm rot="5400000">
            <a:off x="8892299" y="1046267"/>
            <a:ext cx="450245" cy="38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8892299" y="2515583"/>
            <a:ext cx="450245" cy="38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5400000">
            <a:off x="8910733" y="5442661"/>
            <a:ext cx="413378" cy="38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8892299" y="3976553"/>
            <a:ext cx="450245" cy="384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 y="4929"/>
            <a:ext cx="2034560" cy="1130438"/>
          </a:xfrm>
          <a:prstGeom prst="rect">
            <a:avLst/>
          </a:prstGeom>
        </p:spPr>
      </p:pic>
      <p:pic>
        <p:nvPicPr>
          <p:cNvPr id="18" name="Picture 17"/>
          <p:cNvPicPr>
            <a:picLocks noChangeAspect="1"/>
          </p:cNvPicPr>
          <p:nvPr/>
        </p:nvPicPr>
        <p:blipFill>
          <a:blip r:embed="rId3"/>
          <a:stretch>
            <a:fillRect/>
          </a:stretch>
        </p:blipFill>
        <p:spPr>
          <a:xfrm>
            <a:off x="388491" y="2927500"/>
            <a:ext cx="5823302" cy="964596"/>
          </a:xfrm>
          <a:prstGeom prst="rect">
            <a:avLst/>
          </a:prstGeom>
        </p:spPr>
      </p:pic>
      <p:sp>
        <p:nvSpPr>
          <p:cNvPr id="19" name="Rectangle 18"/>
          <p:cNvSpPr/>
          <p:nvPr/>
        </p:nvSpPr>
        <p:spPr>
          <a:xfrm>
            <a:off x="60960" y="4168913"/>
            <a:ext cx="7339789" cy="954107"/>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Where </a:t>
            </a:r>
            <a:r>
              <a:rPr lang="en-US" sz="2800" dirty="0">
                <a:latin typeface="Times New Roman" panose="02020603050405020304" pitchFamily="18" charset="0"/>
                <a:cs typeface="Times New Roman" panose="02020603050405020304" pitchFamily="18" charset="0"/>
              </a:rPr>
              <a:t>d is the number of days after which the prediction is to be made</a:t>
            </a:r>
          </a:p>
        </p:txBody>
      </p:sp>
      <p:sp>
        <p:nvSpPr>
          <p:cNvPr id="20" name="TextBox 19"/>
          <p:cNvSpPr txBox="1"/>
          <p:nvPr/>
        </p:nvSpPr>
        <p:spPr>
          <a:xfrm>
            <a:off x="60960" y="5123020"/>
            <a:ext cx="7279640" cy="181588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Target = +</a:t>
            </a:r>
            <a:r>
              <a:rPr lang="en-US" sz="2800" dirty="0">
                <a:latin typeface="Times New Roman" panose="02020603050405020304" pitchFamily="18" charset="0"/>
                <a:cs typeface="Times New Roman" panose="02020603050405020304" pitchFamily="18" charset="0"/>
              </a:rPr>
              <a:t>1 =&gt; positive shift in the price after d days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Target = -</a:t>
            </a:r>
            <a:r>
              <a:rPr lang="en-US" sz="2800" dirty="0">
                <a:latin typeface="Times New Roman" panose="02020603050405020304" pitchFamily="18" charset="0"/>
                <a:cs typeface="Times New Roman" panose="02020603050405020304" pitchFamily="18" charset="0"/>
              </a:rPr>
              <a:t>1  =&gt; negative shift </a:t>
            </a: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price after </a:t>
            </a:r>
            <a:r>
              <a:rPr lang="en-US" sz="2800" dirty="0">
                <a:latin typeface="Times New Roman" panose="02020603050405020304" pitchFamily="18" charset="0"/>
                <a:cs typeface="Times New Roman" panose="02020603050405020304" pitchFamily="18" charset="0"/>
              </a:rPr>
              <a:t>d days</a:t>
            </a:r>
          </a:p>
        </p:txBody>
      </p:sp>
    </p:spTree>
    <p:extLst>
      <p:ext uri="{BB962C8B-B14F-4D97-AF65-F5344CB8AC3E}">
        <p14:creationId xmlns:p14="http://schemas.microsoft.com/office/powerpoint/2010/main" val="336240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1480" y="1238627"/>
            <a:ext cx="5499775" cy="769441"/>
          </a:xfrm>
          <a:prstGeom prst="rect">
            <a:avLst/>
          </a:prstGeom>
        </p:spPr>
        <p:txBody>
          <a:bodyPr wrap="none">
            <a:spAutoFit/>
          </a:bodyPr>
          <a:lstStyle/>
          <a:p>
            <a:pPr algn="ctr"/>
            <a:r>
              <a:rPr lang="en-US" sz="4400" dirty="0">
                <a:latin typeface="Times New Roman" panose="02020603050405020304" pitchFamily="18" charset="0"/>
                <a:cs typeface="Times New Roman" panose="02020603050405020304" pitchFamily="18" charset="0"/>
              </a:rPr>
              <a:t>Exponential Smoothing</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 y="4929"/>
            <a:ext cx="2034560" cy="1130438"/>
          </a:xfrm>
          <a:prstGeom prst="rect">
            <a:avLst/>
          </a:prstGeom>
        </p:spPr>
      </p:pic>
      <p:pic>
        <p:nvPicPr>
          <p:cNvPr id="6" name="Picture 5"/>
          <p:cNvPicPr>
            <a:picLocks noChangeAspect="1"/>
          </p:cNvPicPr>
          <p:nvPr/>
        </p:nvPicPr>
        <p:blipFill>
          <a:blip r:embed="rId3"/>
          <a:stretch>
            <a:fillRect/>
          </a:stretch>
        </p:blipFill>
        <p:spPr>
          <a:xfrm>
            <a:off x="2870200" y="3392169"/>
            <a:ext cx="6024796" cy="1960563"/>
          </a:xfrm>
          <a:prstGeom prst="rect">
            <a:avLst/>
          </a:prstGeom>
        </p:spPr>
      </p:pic>
      <p:sp>
        <p:nvSpPr>
          <p:cNvPr id="7" name="Rectangle 6"/>
          <p:cNvSpPr/>
          <p:nvPr/>
        </p:nvSpPr>
        <p:spPr>
          <a:xfrm>
            <a:off x="2326600" y="5352732"/>
            <a:ext cx="6732933"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where α is the smoothing factor and 0 &lt; α &lt; 1</a:t>
            </a:r>
          </a:p>
        </p:txBody>
      </p:sp>
      <p:sp>
        <p:nvSpPr>
          <p:cNvPr id="8" name="Rectangle 7"/>
          <p:cNvSpPr/>
          <p:nvPr/>
        </p:nvSpPr>
        <p:spPr>
          <a:xfrm>
            <a:off x="0" y="2438062"/>
            <a:ext cx="12192000"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exponentially smoothed statistic of a series Y can be recursively calculated as:</a:t>
            </a:r>
          </a:p>
        </p:txBody>
      </p:sp>
    </p:spTree>
    <p:extLst>
      <p:ext uri="{BB962C8B-B14F-4D97-AF65-F5344CB8AC3E}">
        <p14:creationId xmlns:p14="http://schemas.microsoft.com/office/powerpoint/2010/main" val="160853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366901" cy="769441"/>
          </a:xfrm>
          <a:prstGeom prst="rect">
            <a:avLst/>
          </a:prstGeom>
        </p:spPr>
        <p:txBody>
          <a:bodyPr wrap="none">
            <a:spAutoFit/>
          </a:bodyPr>
          <a:lstStyle/>
          <a:p>
            <a:r>
              <a:rPr lang="en-US" sz="4400">
                <a:latin typeface="Times New Roman" panose="02020603050405020304" pitchFamily="18" charset="0"/>
                <a:cs typeface="Times New Roman" panose="02020603050405020304" pitchFamily="18" charset="0"/>
              </a:rPr>
              <a:t>Feature Extraction</a:t>
            </a:r>
          </a:p>
        </p:txBody>
      </p:sp>
      <p:sp>
        <p:nvSpPr>
          <p:cNvPr id="3" name="TextBox 2"/>
          <p:cNvSpPr txBox="1"/>
          <p:nvPr/>
        </p:nvSpPr>
        <p:spPr>
          <a:xfrm>
            <a:off x="1017432" y="769441"/>
            <a:ext cx="5808000" cy="707886"/>
          </a:xfrm>
          <a:prstGeom prst="rect">
            <a:avLst/>
          </a:prstGeom>
          <a:noFill/>
        </p:spPr>
        <p:txBody>
          <a:bodyPr wrap="none" rtlCol="0">
            <a:spAutoFit/>
          </a:bodyPr>
          <a:lstStyle/>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Relative Strength Index</a:t>
            </a:r>
          </a:p>
        </p:txBody>
      </p:sp>
      <p:sp>
        <p:nvSpPr>
          <p:cNvPr id="5" name="Rectangle 4"/>
          <p:cNvSpPr/>
          <p:nvPr/>
        </p:nvSpPr>
        <p:spPr>
          <a:xfrm>
            <a:off x="0" y="4806898"/>
            <a:ext cx="2842445" cy="707886"/>
          </a:xfrm>
          <a:prstGeom prst="rect">
            <a:avLst/>
          </a:prstGeom>
        </p:spPr>
        <p:txBody>
          <a:bodyPr wrap="none">
            <a:spAutoFit/>
          </a:bodyPr>
          <a:lstStyle/>
          <a:p>
            <a:r>
              <a:rPr lang="it-IT" sz="4000" dirty="0">
                <a:latin typeface="Times New Roman" panose="02020603050405020304" pitchFamily="18" charset="0"/>
                <a:cs typeface="Times New Roman" panose="02020603050405020304" pitchFamily="18" charset="0"/>
              </a:rPr>
              <a:t>RSI = 100 − </a:t>
            </a:r>
            <a:endParaRPr lang="en-US" sz="4000"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2830094" y="5160841"/>
            <a:ext cx="2889836"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3708555" y="4452955"/>
            <a:ext cx="1132914" cy="707886"/>
          </a:xfrm>
          <a:prstGeom prst="rect">
            <a:avLst/>
          </a:prstGeom>
        </p:spPr>
        <p:txBody>
          <a:bodyPr wrap="square">
            <a:spAutoFit/>
          </a:bodyPr>
          <a:lstStyle/>
          <a:p>
            <a:r>
              <a:rPr lang="en-US" sz="4000">
                <a:latin typeface="Times New Roman" panose="02020603050405020304" pitchFamily="18" charset="0"/>
                <a:cs typeface="Times New Roman" panose="02020603050405020304" pitchFamily="18" charset="0"/>
              </a:rPr>
              <a:t>100</a:t>
            </a:r>
          </a:p>
        </p:txBody>
      </p:sp>
      <p:sp>
        <p:nvSpPr>
          <p:cNvPr id="13" name="TextBox 12"/>
          <p:cNvSpPr txBox="1"/>
          <p:nvPr/>
        </p:nvSpPr>
        <p:spPr>
          <a:xfrm>
            <a:off x="3361200" y="5289629"/>
            <a:ext cx="182762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1 + RS</a:t>
            </a:r>
          </a:p>
        </p:txBody>
      </p:sp>
      <p:cxnSp>
        <p:nvCxnSpPr>
          <p:cNvPr id="16" name="Straight Connector 15"/>
          <p:cNvCxnSpPr/>
          <p:nvPr/>
        </p:nvCxnSpPr>
        <p:spPr>
          <a:xfrm>
            <a:off x="1324771" y="2736901"/>
            <a:ext cx="5359461" cy="0"/>
          </a:xfrm>
          <a:prstGeom prst="line">
            <a:avLst/>
          </a:prstGeom>
        </p:spPr>
        <p:style>
          <a:lnRef idx="1">
            <a:schemeClr val="dk1"/>
          </a:lnRef>
          <a:fillRef idx="0">
            <a:schemeClr val="dk1"/>
          </a:fillRef>
          <a:effectRef idx="0">
            <a:schemeClr val="dk1"/>
          </a:effectRef>
          <a:fontRef idx="minor">
            <a:schemeClr val="tx1"/>
          </a:fontRef>
        </p:style>
      </p:cxnSp>
      <p:sp>
        <p:nvSpPr>
          <p:cNvPr id="17" name="Rectangle 16"/>
          <p:cNvSpPr/>
          <p:nvPr/>
        </p:nvSpPr>
        <p:spPr>
          <a:xfrm>
            <a:off x="-5757" y="2393829"/>
            <a:ext cx="1356462" cy="707886"/>
          </a:xfrm>
          <a:prstGeom prst="rect">
            <a:avLst/>
          </a:prstGeom>
        </p:spPr>
        <p:txBody>
          <a:bodyPr wrap="none">
            <a:spAutoFit/>
          </a:bodyPr>
          <a:lstStyle/>
          <a:p>
            <a:r>
              <a:rPr lang="en-US" sz="4000" dirty="0" smtClean="0">
                <a:latin typeface="Times New Roman" panose="02020603050405020304" pitchFamily="18" charset="0"/>
                <a:cs typeface="Times New Roman" panose="02020603050405020304" pitchFamily="18" charset="0"/>
              </a:rPr>
              <a:t>RS = </a:t>
            </a:r>
            <a:endParaRPr lang="en-US" sz="4000" dirty="0">
              <a:latin typeface="Times New Roman" panose="02020603050405020304" pitchFamily="18" charset="0"/>
              <a:cs typeface="Times New Roman" panose="02020603050405020304" pitchFamily="18" charset="0"/>
            </a:endParaRPr>
          </a:p>
        </p:txBody>
      </p:sp>
      <p:sp>
        <p:nvSpPr>
          <p:cNvPr id="19" name="Rectangle 18"/>
          <p:cNvSpPr/>
          <p:nvPr/>
        </p:nvSpPr>
        <p:spPr>
          <a:xfrm>
            <a:off x="1324771" y="2016136"/>
            <a:ext cx="5503430"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Average Gain Over past 14 days</a:t>
            </a:r>
          </a:p>
        </p:txBody>
      </p:sp>
      <p:sp>
        <p:nvSpPr>
          <p:cNvPr id="21" name="Rectangle 20"/>
          <p:cNvSpPr/>
          <p:nvPr/>
        </p:nvSpPr>
        <p:spPr>
          <a:xfrm>
            <a:off x="1264007" y="2975428"/>
            <a:ext cx="5480988" cy="584775"/>
          </a:xfrm>
          <a:prstGeom prst="rect">
            <a:avLst/>
          </a:prstGeom>
        </p:spPr>
        <p:txBody>
          <a:bodyPr wrap="none">
            <a:spAutoFit/>
          </a:bodyPr>
          <a:lstStyle/>
          <a:p>
            <a:r>
              <a:rPr lang="en-US" sz="3200">
                <a:latin typeface="Times New Roman" panose="02020603050405020304" pitchFamily="18" charset="0"/>
                <a:cs typeface="Times New Roman" panose="02020603050405020304" pitchFamily="18" charset="0"/>
              </a:rPr>
              <a:t>Average Loss Over past 14 days</a:t>
            </a:r>
          </a:p>
        </p:txBody>
      </p:sp>
      <p:cxnSp>
        <p:nvCxnSpPr>
          <p:cNvPr id="22" name="Straight Connector 21"/>
          <p:cNvCxnSpPr/>
          <p:nvPr/>
        </p:nvCxnSpPr>
        <p:spPr>
          <a:xfrm>
            <a:off x="6774287" y="1642612"/>
            <a:ext cx="0" cy="5215388"/>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6762345" y="2534682"/>
            <a:ext cx="5423583" cy="1323439"/>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RSI &gt; 70 </a:t>
            </a:r>
            <a:r>
              <a:rPr lang="en-US" sz="4000" dirty="0">
                <a:latin typeface="Times New Roman" panose="02020603050405020304" pitchFamily="18" charset="0"/>
                <a:cs typeface="Times New Roman" panose="02020603050405020304" pitchFamily="18" charset="0"/>
              </a:rPr>
              <a:t>: the stock is overbought </a:t>
            </a:r>
          </a:p>
        </p:txBody>
      </p:sp>
      <p:sp>
        <p:nvSpPr>
          <p:cNvPr id="24" name="Rectangle 23"/>
          <p:cNvSpPr/>
          <p:nvPr/>
        </p:nvSpPr>
        <p:spPr>
          <a:xfrm>
            <a:off x="6774287" y="4371477"/>
            <a:ext cx="5411641" cy="1323439"/>
          </a:xfrm>
          <a:prstGeom prst="rect">
            <a:avLst/>
          </a:prstGeom>
        </p:spPr>
        <p:txBody>
          <a:bodyPr wrap="square">
            <a:spAutoFit/>
          </a:bodyPr>
          <a:lstStyle/>
          <a:p>
            <a:r>
              <a:rPr lang="en-US" sz="4000" dirty="0">
                <a:latin typeface="Times New Roman" panose="02020603050405020304" pitchFamily="18" charset="0"/>
                <a:cs typeface="Times New Roman" panose="02020603050405020304" pitchFamily="18" charset="0"/>
              </a:rPr>
              <a:t>RSI </a:t>
            </a:r>
            <a:r>
              <a:rPr lang="en-US" sz="4000" dirty="0" smtClean="0">
                <a:latin typeface="Times New Roman" panose="02020603050405020304" pitchFamily="18" charset="0"/>
                <a:cs typeface="Times New Roman" panose="02020603050405020304" pitchFamily="18" charset="0"/>
              </a:rPr>
              <a:t>&lt; 30: </a:t>
            </a:r>
            <a:r>
              <a:rPr lang="en-US" sz="4000" dirty="0">
                <a:latin typeface="Times New Roman" panose="02020603050405020304" pitchFamily="18" charset="0"/>
                <a:cs typeface="Times New Roman" panose="02020603050405020304" pitchFamily="18" charset="0"/>
              </a:rPr>
              <a:t>the stock is oversold</a:t>
            </a:r>
            <a:endParaRPr lang="en-US" sz="4000" dirty="0"/>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1368" y="0"/>
            <a:ext cx="2034560" cy="1130438"/>
          </a:xfrm>
          <a:prstGeom prst="rect">
            <a:avLst/>
          </a:prstGeom>
        </p:spPr>
      </p:pic>
    </p:spTree>
    <p:extLst>
      <p:ext uri="{BB962C8B-B14F-4D97-AF65-F5344CB8AC3E}">
        <p14:creationId xmlns:p14="http://schemas.microsoft.com/office/powerpoint/2010/main" val="4111618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4366901" cy="769441"/>
          </a:xfrm>
          <a:prstGeom prst="rect">
            <a:avLst/>
          </a:prstGeom>
        </p:spPr>
        <p:txBody>
          <a:bodyPr wrap="none">
            <a:spAutoFit/>
          </a:bodyPr>
          <a:lstStyle/>
          <a:p>
            <a:r>
              <a:rPr lang="en-US" sz="4400">
                <a:latin typeface="Times New Roman" panose="02020603050405020304" pitchFamily="18" charset="0"/>
                <a:cs typeface="Times New Roman" panose="02020603050405020304" pitchFamily="18" charset="0"/>
              </a:rPr>
              <a:t>Feature Extraction</a:t>
            </a:r>
          </a:p>
        </p:txBody>
      </p:sp>
      <p:sp>
        <p:nvSpPr>
          <p:cNvPr id="4" name="TextBox 3"/>
          <p:cNvSpPr txBox="1"/>
          <p:nvPr/>
        </p:nvSpPr>
        <p:spPr>
          <a:xfrm>
            <a:off x="1017432" y="769441"/>
            <a:ext cx="4960012"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2. </a:t>
            </a:r>
            <a:r>
              <a:rPr lang="en-US" sz="4000" dirty="0">
                <a:latin typeface="Times New Roman" panose="02020603050405020304" pitchFamily="18" charset="0"/>
                <a:cs typeface="Times New Roman" panose="02020603050405020304" pitchFamily="18" charset="0"/>
              </a:rPr>
              <a:t>Stochastic Oscillator</a:t>
            </a:r>
          </a:p>
        </p:txBody>
      </p:sp>
      <p:sp>
        <p:nvSpPr>
          <p:cNvPr id="5" name="Rectangle 4"/>
          <p:cNvSpPr/>
          <p:nvPr/>
        </p:nvSpPr>
        <p:spPr>
          <a:xfrm>
            <a:off x="0" y="4765777"/>
            <a:ext cx="6928834" cy="1815882"/>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Where :</a:t>
            </a:r>
          </a:p>
          <a:p>
            <a:r>
              <a:rPr lang="en-US" sz="2800" dirty="0" smtClean="0">
                <a:latin typeface="Times New Roman" panose="02020603050405020304" pitchFamily="18" charset="0"/>
                <a:cs typeface="Times New Roman" panose="02020603050405020304" pitchFamily="18" charset="0"/>
              </a:rPr>
              <a:t>C = Current Closing Price </a:t>
            </a:r>
          </a:p>
          <a:p>
            <a:r>
              <a:rPr lang="en-US" sz="2800" dirty="0" smtClean="0">
                <a:latin typeface="Times New Roman" panose="02020603050405020304" pitchFamily="18" charset="0"/>
                <a:cs typeface="Times New Roman" panose="02020603050405020304" pitchFamily="18" charset="0"/>
              </a:rPr>
              <a:t>L14 = Lowest Low over the past 14 days </a:t>
            </a:r>
          </a:p>
          <a:p>
            <a:r>
              <a:rPr lang="en-US" sz="2800" dirty="0" smtClean="0">
                <a:latin typeface="Times New Roman" panose="02020603050405020304" pitchFamily="18" charset="0"/>
                <a:cs typeface="Times New Roman" panose="02020603050405020304" pitchFamily="18" charset="0"/>
              </a:rPr>
              <a:t>H14 = Highest High over the past 14 days</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0" y="2475220"/>
            <a:ext cx="2539478" cy="646331"/>
          </a:xfrm>
          <a:prstGeom prst="rect">
            <a:avLst/>
          </a:prstGeom>
        </p:spPr>
        <p:txBody>
          <a:bodyPr wrap="none">
            <a:spAutoFit/>
          </a:bodyPr>
          <a:lstStyle/>
          <a:p>
            <a:r>
              <a:rPr lang="pt-BR" sz="3600">
                <a:latin typeface="Times New Roman" panose="02020603050405020304" pitchFamily="18" charset="0"/>
                <a:cs typeface="Times New Roman" panose="02020603050405020304" pitchFamily="18" charset="0"/>
              </a:rPr>
              <a:t>%K = 100 ∗ </a:t>
            </a:r>
            <a:endParaRPr lang="en-US" sz="360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2539478" y="2870548"/>
            <a:ext cx="2834999" cy="11833"/>
          </a:xfrm>
          <a:prstGeom prst="line">
            <a:avLst/>
          </a:prstGeom>
        </p:spPr>
        <p:style>
          <a:lnRef idx="1">
            <a:schemeClr val="dk1"/>
          </a:lnRef>
          <a:fillRef idx="0">
            <a:schemeClr val="dk1"/>
          </a:fillRef>
          <a:effectRef idx="0">
            <a:schemeClr val="dk1"/>
          </a:effectRef>
          <a:fontRef idx="minor">
            <a:schemeClr val="tx1"/>
          </a:fontRef>
        </p:style>
      </p:cxnSp>
      <p:sp>
        <p:nvSpPr>
          <p:cNvPr id="9" name="Rectangle 8"/>
          <p:cNvSpPr/>
          <p:nvPr/>
        </p:nvSpPr>
        <p:spPr>
          <a:xfrm>
            <a:off x="2772999" y="2059724"/>
            <a:ext cx="2367956" cy="707886"/>
          </a:xfrm>
          <a:prstGeom prst="rect">
            <a:avLst/>
          </a:prstGeom>
        </p:spPr>
        <p:txBody>
          <a:bodyPr wrap="none">
            <a:spAutoFit/>
          </a:bodyPr>
          <a:lstStyle/>
          <a:p>
            <a:r>
              <a:rPr lang="pt-BR" sz="4000">
                <a:latin typeface="Times New Roman" panose="02020603050405020304" pitchFamily="18" charset="0"/>
                <a:cs typeface="Times New Roman" panose="02020603050405020304" pitchFamily="18" charset="0"/>
              </a:rPr>
              <a:t>(C − L14) </a:t>
            </a:r>
            <a:endParaRPr lang="en-US" sz="4000">
              <a:latin typeface="Times New Roman" panose="02020603050405020304" pitchFamily="18" charset="0"/>
              <a:cs typeface="Times New Roman" panose="02020603050405020304" pitchFamily="18" charset="0"/>
            </a:endParaRPr>
          </a:p>
        </p:txBody>
      </p:sp>
      <p:sp>
        <p:nvSpPr>
          <p:cNvPr id="12" name="Rectangle 11"/>
          <p:cNvSpPr/>
          <p:nvPr/>
        </p:nvSpPr>
        <p:spPr>
          <a:xfrm>
            <a:off x="2539478" y="3109720"/>
            <a:ext cx="2781531" cy="707886"/>
          </a:xfrm>
          <a:prstGeom prst="rect">
            <a:avLst/>
          </a:prstGeom>
        </p:spPr>
        <p:txBody>
          <a:bodyPr wrap="none">
            <a:spAutoFit/>
          </a:bodyPr>
          <a:lstStyle/>
          <a:p>
            <a:r>
              <a:rPr lang="pt-BR" sz="4000">
                <a:latin typeface="Times New Roman" panose="02020603050405020304" pitchFamily="18" charset="0"/>
                <a:cs typeface="Times New Roman" panose="02020603050405020304" pitchFamily="18" charset="0"/>
              </a:rPr>
              <a:t>(H14 − L14)</a:t>
            </a:r>
            <a:endParaRPr lang="en-US" sz="4000">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6774287" y="1642612"/>
            <a:ext cx="0" cy="5215388"/>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6827754" y="2881029"/>
            <a:ext cx="5321009" cy="138499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Measures </a:t>
            </a:r>
            <a:r>
              <a:rPr lang="en-US" sz="2800" dirty="0">
                <a:latin typeface="Times New Roman" panose="02020603050405020304" pitchFamily="18" charset="0"/>
                <a:cs typeface="Times New Roman" panose="02020603050405020304" pitchFamily="18" charset="0"/>
              </a:rPr>
              <a:t>the level of the closing price relative to low-high range over a period of time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7440" y="0"/>
            <a:ext cx="2034560" cy="1130438"/>
          </a:xfrm>
          <a:prstGeom prst="rect">
            <a:avLst/>
          </a:prstGeom>
        </p:spPr>
      </p:pic>
    </p:spTree>
    <p:extLst>
      <p:ext uri="{BB962C8B-B14F-4D97-AF65-F5344CB8AC3E}">
        <p14:creationId xmlns:p14="http://schemas.microsoft.com/office/powerpoint/2010/main" val="2206542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4366901" cy="769441"/>
          </a:xfrm>
          <a:prstGeom prst="rect">
            <a:avLst/>
          </a:prstGeom>
        </p:spPr>
        <p:txBody>
          <a:bodyPr wrap="none">
            <a:spAutoFit/>
          </a:bodyPr>
          <a:lstStyle/>
          <a:p>
            <a:r>
              <a:rPr lang="en-US" sz="4400">
                <a:latin typeface="Times New Roman" panose="02020603050405020304" pitchFamily="18" charset="0"/>
                <a:cs typeface="Times New Roman" panose="02020603050405020304" pitchFamily="18" charset="0"/>
              </a:rPr>
              <a:t>Feature Extraction</a:t>
            </a:r>
          </a:p>
        </p:txBody>
      </p:sp>
      <p:sp>
        <p:nvSpPr>
          <p:cNvPr id="4" name="TextBox 3"/>
          <p:cNvSpPr txBox="1"/>
          <p:nvPr/>
        </p:nvSpPr>
        <p:spPr>
          <a:xfrm>
            <a:off x="1017432" y="769441"/>
            <a:ext cx="3239990" cy="707886"/>
          </a:xfrm>
          <a:prstGeom prst="rect">
            <a:avLst/>
          </a:prstGeom>
          <a:noFill/>
        </p:spPr>
        <p:txBody>
          <a:bodyPr wrap="none" rtlCol="0">
            <a:spAutoFit/>
          </a:bodyPr>
          <a:lstStyle/>
          <a:p>
            <a:r>
              <a:rPr lang="en-US" sz="4000">
                <a:latin typeface="Times New Roman" panose="02020603050405020304" pitchFamily="18" charset="0"/>
                <a:cs typeface="Times New Roman" panose="02020603050405020304" pitchFamily="18" charset="0"/>
              </a:rPr>
              <a:t>3</a:t>
            </a:r>
            <a:r>
              <a:rPr lang="en-US" sz="4000" smtClean="0">
                <a:latin typeface="Times New Roman" panose="02020603050405020304" pitchFamily="18" charset="0"/>
                <a:cs typeface="Times New Roman" panose="02020603050405020304" pitchFamily="18" charset="0"/>
              </a:rPr>
              <a:t>. </a:t>
            </a:r>
            <a:r>
              <a:rPr lang="en-US" sz="4000"/>
              <a:t>Williams %R</a:t>
            </a:r>
            <a:endParaRPr lang="en-US" sz="4000">
              <a:latin typeface="Times New Roman" panose="02020603050405020304" pitchFamily="18" charset="0"/>
              <a:cs typeface="Times New Roman" panose="02020603050405020304" pitchFamily="18" charset="0"/>
            </a:endParaRPr>
          </a:p>
        </p:txBody>
      </p:sp>
      <p:sp>
        <p:nvSpPr>
          <p:cNvPr id="5" name="Rectangle 4"/>
          <p:cNvSpPr/>
          <p:nvPr/>
        </p:nvSpPr>
        <p:spPr>
          <a:xfrm>
            <a:off x="0" y="4947512"/>
            <a:ext cx="6323527" cy="1815882"/>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Where :  </a:t>
            </a:r>
          </a:p>
          <a:p>
            <a:r>
              <a:rPr lang="en-US" sz="2800" dirty="0" smtClean="0">
                <a:latin typeface="Times New Roman" panose="02020603050405020304" pitchFamily="18" charset="0"/>
                <a:cs typeface="Times New Roman" panose="02020603050405020304" pitchFamily="18" charset="0"/>
              </a:rPr>
              <a:t>C </a:t>
            </a:r>
            <a:r>
              <a:rPr lang="en-US" sz="2800" dirty="0">
                <a:latin typeface="Times New Roman" panose="02020603050405020304" pitchFamily="18" charset="0"/>
                <a:cs typeface="Times New Roman" panose="02020603050405020304" pitchFamily="18" charset="0"/>
              </a:rPr>
              <a:t>= Current Closing Price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L14 </a:t>
            </a:r>
            <a:r>
              <a:rPr lang="en-US" sz="2800" dirty="0">
                <a:latin typeface="Times New Roman" panose="02020603050405020304" pitchFamily="18" charset="0"/>
                <a:cs typeface="Times New Roman" panose="02020603050405020304" pitchFamily="18" charset="0"/>
              </a:rPr>
              <a:t>= Lowest Low over the past 14 days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H14 </a:t>
            </a:r>
            <a:r>
              <a:rPr lang="en-US" sz="2800" dirty="0">
                <a:latin typeface="Times New Roman" panose="02020603050405020304" pitchFamily="18" charset="0"/>
                <a:cs typeface="Times New Roman" panose="02020603050405020304" pitchFamily="18" charset="0"/>
              </a:rPr>
              <a:t>= Highest High over the past 14 days</a:t>
            </a:r>
          </a:p>
        </p:txBody>
      </p:sp>
      <p:sp>
        <p:nvSpPr>
          <p:cNvPr id="7" name="Rectangle 6"/>
          <p:cNvSpPr/>
          <p:nvPr/>
        </p:nvSpPr>
        <p:spPr>
          <a:xfrm>
            <a:off x="0" y="2658421"/>
            <a:ext cx="1370888" cy="707886"/>
          </a:xfrm>
          <a:prstGeom prst="rect">
            <a:avLst/>
          </a:prstGeom>
        </p:spPr>
        <p:txBody>
          <a:bodyPr wrap="none">
            <a:spAutoFit/>
          </a:bodyPr>
          <a:lstStyle/>
          <a:p>
            <a:r>
              <a:rPr lang="pt-BR" sz="4000">
                <a:latin typeface="Times New Roman" panose="02020603050405020304" pitchFamily="18" charset="0"/>
                <a:cs typeface="Times New Roman" panose="02020603050405020304" pitchFamily="18" charset="0"/>
              </a:rPr>
              <a:t>%R </a:t>
            </a:r>
            <a:r>
              <a:rPr lang="pt-BR" sz="4000" smtClean="0">
                <a:latin typeface="Times New Roman" panose="02020603050405020304" pitchFamily="18" charset="0"/>
                <a:cs typeface="Times New Roman" panose="02020603050405020304" pitchFamily="18" charset="0"/>
              </a:rPr>
              <a:t>=</a:t>
            </a:r>
            <a:endParaRPr lang="en-US" sz="400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1551966" y="3047898"/>
            <a:ext cx="2487602" cy="10668"/>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1613904" y="2245626"/>
            <a:ext cx="2425664" cy="707886"/>
          </a:xfrm>
          <a:prstGeom prst="rect">
            <a:avLst/>
          </a:prstGeom>
        </p:spPr>
        <p:txBody>
          <a:bodyPr wrap="none">
            <a:spAutoFit/>
          </a:bodyPr>
          <a:lstStyle/>
          <a:p>
            <a:pPr algn="ctr"/>
            <a:r>
              <a:rPr lang="pt-BR" sz="4000">
                <a:latin typeface="Times New Roman" panose="02020603050405020304" pitchFamily="18" charset="0"/>
                <a:cs typeface="Times New Roman" panose="02020603050405020304" pitchFamily="18" charset="0"/>
              </a:rPr>
              <a:t>(H14 − C) </a:t>
            </a:r>
            <a:endParaRPr lang="en-US" sz="4000"/>
          </a:p>
        </p:txBody>
      </p:sp>
      <p:sp>
        <p:nvSpPr>
          <p:cNvPr id="11" name="Rectangle 10"/>
          <p:cNvSpPr/>
          <p:nvPr/>
        </p:nvSpPr>
        <p:spPr>
          <a:xfrm>
            <a:off x="1371851" y="3213564"/>
            <a:ext cx="2909771" cy="707886"/>
          </a:xfrm>
          <a:prstGeom prst="rect">
            <a:avLst/>
          </a:prstGeom>
        </p:spPr>
        <p:txBody>
          <a:bodyPr wrap="none">
            <a:spAutoFit/>
          </a:bodyPr>
          <a:lstStyle/>
          <a:p>
            <a:pPr algn="ctr"/>
            <a:r>
              <a:rPr lang="pt-BR" sz="4000">
                <a:latin typeface="Times New Roman" panose="02020603050405020304" pitchFamily="18" charset="0"/>
                <a:cs typeface="Times New Roman" panose="02020603050405020304" pitchFamily="18" charset="0"/>
              </a:rPr>
              <a:t>(H14 − L14) </a:t>
            </a:r>
            <a:endParaRPr lang="en-US" sz="4000"/>
          </a:p>
        </p:txBody>
      </p:sp>
      <p:sp>
        <p:nvSpPr>
          <p:cNvPr id="14" name="Rectangle 13"/>
          <p:cNvSpPr/>
          <p:nvPr/>
        </p:nvSpPr>
        <p:spPr>
          <a:xfrm>
            <a:off x="4366901" y="2704623"/>
            <a:ext cx="1619354" cy="707886"/>
          </a:xfrm>
          <a:prstGeom prst="rect">
            <a:avLst/>
          </a:prstGeom>
        </p:spPr>
        <p:txBody>
          <a:bodyPr wrap="none">
            <a:spAutoFit/>
          </a:bodyPr>
          <a:lstStyle/>
          <a:p>
            <a:r>
              <a:rPr lang="pt-BR" sz="4000" dirty="0">
                <a:latin typeface="Times New Roman" panose="02020603050405020304" pitchFamily="18" charset="0"/>
                <a:cs typeface="Times New Roman" panose="02020603050405020304" pitchFamily="18" charset="0"/>
              </a:rPr>
              <a:t>∗ −100</a:t>
            </a:r>
            <a:endParaRPr lang="en-US" sz="4000" dirty="0"/>
          </a:p>
        </p:txBody>
      </p:sp>
      <p:sp>
        <p:nvSpPr>
          <p:cNvPr id="15" name="Rectangle 14"/>
          <p:cNvSpPr/>
          <p:nvPr/>
        </p:nvSpPr>
        <p:spPr>
          <a:xfrm>
            <a:off x="6588269" y="2430292"/>
            <a:ext cx="5450146"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Williams %R  </a:t>
            </a:r>
            <a:r>
              <a:rPr lang="en-US" sz="3200" dirty="0" smtClean="0">
                <a:latin typeface="Times New Roman" panose="02020603050405020304" pitchFamily="18" charset="0"/>
                <a:cs typeface="Times New Roman" panose="02020603050405020304" pitchFamily="18" charset="0"/>
              </a:rPr>
              <a:t>&gt; -</a:t>
            </a:r>
            <a:r>
              <a:rPr lang="en-US" sz="3200" dirty="0">
                <a:latin typeface="Times New Roman" panose="02020603050405020304" pitchFamily="18" charset="0"/>
                <a:cs typeface="Times New Roman" panose="02020603050405020304" pitchFamily="18" charset="0"/>
              </a:rPr>
              <a:t>20 : sell signal</a:t>
            </a:r>
          </a:p>
        </p:txBody>
      </p:sp>
      <p:sp>
        <p:nvSpPr>
          <p:cNvPr id="16" name="Rectangle 15"/>
          <p:cNvSpPr/>
          <p:nvPr/>
        </p:nvSpPr>
        <p:spPr>
          <a:xfrm>
            <a:off x="6619741" y="3921450"/>
            <a:ext cx="5488618"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Williams %R  </a:t>
            </a:r>
            <a:r>
              <a:rPr lang="en-US" sz="3200" dirty="0" smtClean="0">
                <a:latin typeface="Times New Roman" panose="02020603050405020304" pitchFamily="18" charset="0"/>
                <a:cs typeface="Times New Roman" panose="02020603050405020304" pitchFamily="18" charset="0"/>
              </a:rPr>
              <a:t>&lt; -80 </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buy signal</a:t>
            </a:r>
            <a:endParaRPr lang="en-US" sz="3200" dirty="0">
              <a:latin typeface="Times New Roman" panose="02020603050405020304" pitchFamily="18" charset="0"/>
              <a:cs typeface="Times New Roman" panose="02020603050405020304" pitchFamily="18" charset="0"/>
            </a:endParaRPr>
          </a:p>
        </p:txBody>
      </p:sp>
      <p:cxnSp>
        <p:nvCxnSpPr>
          <p:cNvPr id="17" name="Straight Connector 16"/>
          <p:cNvCxnSpPr/>
          <p:nvPr/>
        </p:nvCxnSpPr>
        <p:spPr>
          <a:xfrm>
            <a:off x="6619741" y="1642612"/>
            <a:ext cx="0" cy="5215388"/>
          </a:xfrm>
          <a:prstGeom prst="line">
            <a:avLst/>
          </a:prstGeom>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7440" y="-7054"/>
            <a:ext cx="2034560" cy="1130438"/>
          </a:xfrm>
          <a:prstGeom prst="rect">
            <a:avLst/>
          </a:prstGeom>
        </p:spPr>
      </p:pic>
    </p:spTree>
    <p:extLst>
      <p:ext uri="{BB962C8B-B14F-4D97-AF65-F5344CB8AC3E}">
        <p14:creationId xmlns:p14="http://schemas.microsoft.com/office/powerpoint/2010/main" val="3543441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366901" cy="769441"/>
          </a:xfrm>
          <a:prstGeom prst="rect">
            <a:avLst/>
          </a:prstGeom>
        </p:spPr>
        <p:txBody>
          <a:bodyPr wrap="none">
            <a:spAutoFit/>
          </a:bodyPr>
          <a:lstStyle/>
          <a:p>
            <a:r>
              <a:rPr lang="en-US" sz="4400">
                <a:latin typeface="Times New Roman" panose="02020603050405020304" pitchFamily="18" charset="0"/>
                <a:cs typeface="Times New Roman" panose="02020603050405020304" pitchFamily="18" charset="0"/>
              </a:rPr>
              <a:t>Feature Extraction</a:t>
            </a:r>
          </a:p>
        </p:txBody>
      </p:sp>
      <p:sp>
        <p:nvSpPr>
          <p:cNvPr id="3" name="TextBox 2"/>
          <p:cNvSpPr txBox="1"/>
          <p:nvPr/>
        </p:nvSpPr>
        <p:spPr>
          <a:xfrm>
            <a:off x="338455" y="1065925"/>
            <a:ext cx="11052128"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4. </a:t>
            </a:r>
            <a:r>
              <a:rPr lang="en-US" sz="4000" dirty="0"/>
              <a:t>Moving Average Convergence </a:t>
            </a:r>
            <a:r>
              <a:rPr lang="en-US" sz="4000" dirty="0" smtClean="0"/>
              <a:t>Divergence (MACD)</a:t>
            </a:r>
            <a:endParaRPr lang="en-US"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0" y="4276380"/>
            <a:ext cx="7031865" cy="2677656"/>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Where : </a:t>
            </a:r>
          </a:p>
          <a:p>
            <a:r>
              <a:rPr lang="en-US" sz="2800" dirty="0"/>
              <a:t>EMA </a:t>
            </a:r>
            <a:r>
              <a:rPr lang="en-US" sz="2800" dirty="0" smtClean="0"/>
              <a:t>stands </a:t>
            </a:r>
            <a:r>
              <a:rPr lang="en-US" sz="2800" dirty="0"/>
              <a:t>for Exponential Moving Average</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MACD </a:t>
            </a:r>
            <a:r>
              <a:rPr lang="en-US" sz="2800" dirty="0">
                <a:latin typeface="Times New Roman" panose="02020603050405020304" pitchFamily="18" charset="0"/>
                <a:cs typeface="Times New Roman" panose="02020603050405020304" pitchFamily="18" charset="0"/>
              </a:rPr>
              <a:t>= Moving Average Convergence Divergence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 </a:t>
            </a:r>
            <a:r>
              <a:rPr lang="en-US" sz="2800" dirty="0">
                <a:latin typeface="Times New Roman" panose="02020603050405020304" pitchFamily="18" charset="0"/>
                <a:cs typeface="Times New Roman" panose="02020603050405020304" pitchFamily="18" charset="0"/>
              </a:rPr>
              <a:t>= Closing Price series </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EMA</a:t>
            </a:r>
            <a:r>
              <a:rPr lang="en-US" sz="2800"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n day Exponential Moving Average</a:t>
            </a:r>
          </a:p>
        </p:txBody>
      </p:sp>
      <p:sp>
        <p:nvSpPr>
          <p:cNvPr id="5" name="Rectangle 4"/>
          <p:cNvSpPr/>
          <p:nvPr/>
        </p:nvSpPr>
        <p:spPr>
          <a:xfrm>
            <a:off x="0" y="3155901"/>
            <a:ext cx="6258445" cy="707886"/>
          </a:xfrm>
          <a:prstGeom prst="rect">
            <a:avLst/>
          </a:prstGeom>
        </p:spPr>
        <p:txBody>
          <a:bodyPr wrap="none">
            <a:spAutoFit/>
          </a:bodyPr>
          <a:lstStyle/>
          <a:p>
            <a:r>
              <a:rPr lang="en-US" sz="4000" dirty="0" err="1">
                <a:latin typeface="Times New Roman" panose="02020603050405020304" pitchFamily="18" charset="0"/>
                <a:cs typeface="Times New Roman" panose="02020603050405020304" pitchFamily="18" charset="0"/>
              </a:rPr>
              <a:t>SignalLine</a:t>
            </a:r>
            <a:r>
              <a:rPr lang="en-US" sz="4000" dirty="0">
                <a:latin typeface="Times New Roman" panose="02020603050405020304" pitchFamily="18" charset="0"/>
                <a:cs typeface="Times New Roman" panose="02020603050405020304" pitchFamily="18" charset="0"/>
              </a:rPr>
              <a:t> = EMA</a:t>
            </a:r>
            <a:r>
              <a:rPr lang="en-US" sz="4000" baseline="-25000" dirty="0">
                <a:latin typeface="Times New Roman" panose="02020603050405020304" pitchFamily="18" charset="0"/>
                <a:cs typeface="Times New Roman" panose="02020603050405020304" pitchFamily="18" charset="0"/>
              </a:rPr>
              <a:t>9</a:t>
            </a:r>
            <a:r>
              <a:rPr lang="en-US" sz="4000" dirty="0">
                <a:latin typeface="Times New Roman" panose="02020603050405020304" pitchFamily="18" charset="0"/>
                <a:cs typeface="Times New Roman" panose="02020603050405020304" pitchFamily="18" charset="0"/>
              </a:rPr>
              <a:t>(MACD)</a:t>
            </a:r>
          </a:p>
        </p:txBody>
      </p:sp>
      <p:sp>
        <p:nvSpPr>
          <p:cNvPr id="6" name="Rectangle 5"/>
          <p:cNvSpPr/>
          <p:nvPr/>
        </p:nvSpPr>
        <p:spPr>
          <a:xfrm>
            <a:off x="0" y="2096977"/>
            <a:ext cx="6449201"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MACD = EMA</a:t>
            </a:r>
            <a:r>
              <a:rPr lang="en-US" sz="3600" baseline="-25000" dirty="0">
                <a:latin typeface="Times New Roman" panose="02020603050405020304" pitchFamily="18" charset="0"/>
                <a:cs typeface="Times New Roman" panose="02020603050405020304" pitchFamily="18" charset="0"/>
              </a:rPr>
              <a:t>12</a:t>
            </a:r>
            <a:r>
              <a:rPr lang="en-US" sz="3600" dirty="0">
                <a:latin typeface="Times New Roman" panose="02020603050405020304" pitchFamily="18" charset="0"/>
                <a:cs typeface="Times New Roman" panose="02020603050405020304" pitchFamily="18" charset="0"/>
              </a:rPr>
              <a:t>(C) − EMA</a:t>
            </a:r>
            <a:r>
              <a:rPr lang="en-US" sz="3600" baseline="-25000" dirty="0">
                <a:latin typeface="Times New Roman" panose="02020603050405020304" pitchFamily="18" charset="0"/>
                <a:cs typeface="Times New Roman" panose="02020603050405020304" pitchFamily="18" charset="0"/>
              </a:rPr>
              <a:t>26</a:t>
            </a:r>
            <a:r>
              <a:rPr lang="en-US" sz="3600" dirty="0">
                <a:latin typeface="Times New Roman" panose="02020603050405020304" pitchFamily="18" charset="0"/>
                <a:cs typeface="Times New Roman" panose="02020603050405020304" pitchFamily="18" charset="0"/>
              </a:rPr>
              <a:t>(C)</a:t>
            </a:r>
          </a:p>
        </p:txBody>
      </p:sp>
      <p:sp>
        <p:nvSpPr>
          <p:cNvPr id="7" name="Rectangle 6"/>
          <p:cNvSpPr/>
          <p:nvPr/>
        </p:nvSpPr>
        <p:spPr>
          <a:xfrm>
            <a:off x="6851561" y="2127754"/>
            <a:ext cx="5340439" cy="1015663"/>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MACD </a:t>
            </a:r>
            <a:r>
              <a:rPr lang="en-US" sz="3200" dirty="0" smtClean="0">
                <a:latin typeface="Times New Roman" panose="02020603050405020304" pitchFamily="18" charset="0"/>
                <a:cs typeface="Times New Roman" panose="02020603050405020304" pitchFamily="18" charset="0"/>
              </a:rPr>
              <a:t>below </a:t>
            </a:r>
            <a:r>
              <a:rPr lang="en-US" sz="2800" dirty="0" err="1" smtClean="0">
                <a:latin typeface="Times New Roman" panose="02020603050405020304" pitchFamily="18" charset="0"/>
                <a:cs typeface="Times New Roman" panose="02020603050405020304" pitchFamily="18" charset="0"/>
              </a:rPr>
              <a:t>SingalLine</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-&gt; </a:t>
            </a:r>
            <a:r>
              <a:rPr lang="en-US" sz="2800" dirty="0">
                <a:latin typeface="Times New Roman" panose="02020603050405020304" pitchFamily="18" charset="0"/>
                <a:cs typeface="Times New Roman" panose="02020603050405020304" pitchFamily="18" charset="0"/>
              </a:rPr>
              <a:t>sell signal</a:t>
            </a:r>
          </a:p>
        </p:txBody>
      </p:sp>
      <p:cxnSp>
        <p:nvCxnSpPr>
          <p:cNvPr id="17" name="Straight Connector 16"/>
          <p:cNvCxnSpPr/>
          <p:nvPr/>
        </p:nvCxnSpPr>
        <p:spPr>
          <a:xfrm>
            <a:off x="6851561" y="1993900"/>
            <a:ext cx="0" cy="4890174"/>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6851561" y="3911040"/>
            <a:ext cx="5340439" cy="107721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MACD </a:t>
            </a:r>
            <a:r>
              <a:rPr lang="en-US" sz="3200" dirty="0" smtClean="0">
                <a:latin typeface="Times New Roman" panose="02020603050405020304" pitchFamily="18" charset="0"/>
                <a:cs typeface="Times New Roman" panose="02020603050405020304" pitchFamily="18" charset="0"/>
              </a:rPr>
              <a:t>above </a:t>
            </a:r>
            <a:r>
              <a:rPr lang="en-US" sz="3200" dirty="0" err="1" smtClean="0">
                <a:latin typeface="Times New Roman" panose="02020603050405020304" pitchFamily="18" charset="0"/>
                <a:cs typeface="Times New Roman" panose="02020603050405020304" pitchFamily="18" charset="0"/>
              </a:rPr>
              <a:t>SingalLine</a:t>
            </a:r>
            <a:r>
              <a:rPr lang="en-US" sz="3200" dirty="0" smtClean="0">
                <a:latin typeface="Times New Roman" panose="02020603050405020304" pitchFamily="18" charset="0"/>
                <a:cs typeface="Times New Roman" panose="02020603050405020304" pitchFamily="18" charset="0"/>
              </a:rPr>
              <a:t> -&gt; buy signal</a:t>
            </a:r>
            <a:endParaRPr lang="en-US" sz="32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7440" y="-7054"/>
            <a:ext cx="2034560" cy="1130438"/>
          </a:xfrm>
          <a:prstGeom prst="rect">
            <a:avLst/>
          </a:prstGeom>
        </p:spPr>
      </p:pic>
    </p:spTree>
    <p:extLst>
      <p:ext uri="{BB962C8B-B14F-4D97-AF65-F5344CB8AC3E}">
        <p14:creationId xmlns:p14="http://schemas.microsoft.com/office/powerpoint/2010/main" val="1591311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366901" cy="769441"/>
          </a:xfrm>
          <a:prstGeom prst="rect">
            <a:avLst/>
          </a:prstGeom>
        </p:spPr>
        <p:txBody>
          <a:bodyPr wrap="none">
            <a:spAutoFit/>
          </a:bodyPr>
          <a:lstStyle/>
          <a:p>
            <a:r>
              <a:rPr lang="en-US" sz="4400" dirty="0">
                <a:latin typeface="Times New Roman" panose="02020603050405020304" pitchFamily="18" charset="0"/>
                <a:cs typeface="Times New Roman" panose="02020603050405020304" pitchFamily="18" charset="0"/>
              </a:rPr>
              <a:t>Feature Extraction</a:t>
            </a:r>
          </a:p>
        </p:txBody>
      </p:sp>
      <p:sp>
        <p:nvSpPr>
          <p:cNvPr id="3" name="TextBox 2"/>
          <p:cNvSpPr txBox="1"/>
          <p:nvPr/>
        </p:nvSpPr>
        <p:spPr>
          <a:xfrm>
            <a:off x="1017432" y="769441"/>
            <a:ext cx="4995214"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5</a:t>
            </a:r>
            <a:r>
              <a:rPr lang="en-US" sz="4000" dirty="0" smtClean="0">
                <a:latin typeface="Times New Roman" panose="02020603050405020304" pitchFamily="18" charset="0"/>
                <a:cs typeface="Times New Roman" panose="02020603050405020304" pitchFamily="18" charset="0"/>
              </a:rPr>
              <a:t>. </a:t>
            </a:r>
            <a:r>
              <a:rPr lang="en-US" sz="4000" dirty="0"/>
              <a:t>Price Rate of Change</a:t>
            </a:r>
            <a:endParaRPr lang="en-US"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0" y="2350184"/>
            <a:ext cx="2425664" cy="707886"/>
          </a:xfrm>
          <a:prstGeom prst="rect">
            <a:avLst/>
          </a:prstGeom>
        </p:spPr>
        <p:txBody>
          <a:bodyPr wrap="none">
            <a:spAutoFit/>
          </a:bodyPr>
          <a:lstStyle/>
          <a:p>
            <a:r>
              <a:rPr lang="en-US" sz="4000" dirty="0" smtClean="0">
                <a:latin typeface="Times New Roman" panose="02020603050405020304" pitchFamily="18" charset="0"/>
                <a:cs typeface="Times New Roman" panose="02020603050405020304" pitchFamily="18" charset="0"/>
              </a:rPr>
              <a:t>PROC(t</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2551628" y="2704127"/>
            <a:ext cx="3461018"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2570678" y="1996241"/>
            <a:ext cx="3441968" cy="707886"/>
          </a:xfrm>
          <a:prstGeom prst="rect">
            <a:avLst/>
          </a:prstGeom>
        </p:spPr>
        <p:txBody>
          <a:bodyPr wrap="none">
            <a:spAutoFit/>
          </a:bodyPr>
          <a:lstStyle/>
          <a:p>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C(t) − C(t − n) </a:t>
            </a:r>
          </a:p>
        </p:txBody>
      </p:sp>
      <p:sp>
        <p:nvSpPr>
          <p:cNvPr id="9" name="Rectangle 8"/>
          <p:cNvSpPr/>
          <p:nvPr/>
        </p:nvSpPr>
        <p:spPr>
          <a:xfrm>
            <a:off x="3374267" y="2955328"/>
            <a:ext cx="1813317"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C(t − n)</a:t>
            </a:r>
          </a:p>
        </p:txBody>
      </p:sp>
      <p:sp>
        <p:nvSpPr>
          <p:cNvPr id="10" name="Rectangle 9"/>
          <p:cNvSpPr/>
          <p:nvPr/>
        </p:nvSpPr>
        <p:spPr>
          <a:xfrm>
            <a:off x="0" y="4638813"/>
            <a:ext cx="6718300" cy="138499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Where </a:t>
            </a:r>
          </a:p>
          <a:p>
            <a:r>
              <a:rPr lang="en-US" sz="2800" dirty="0" smtClean="0">
                <a:latin typeface="Times New Roman" panose="02020603050405020304" pitchFamily="18" charset="0"/>
                <a:cs typeface="Times New Roman" panose="02020603050405020304" pitchFamily="18" charset="0"/>
              </a:rPr>
              <a:t>PROC(t</a:t>
            </a:r>
            <a:r>
              <a:rPr lang="en-US" sz="2800" dirty="0">
                <a:latin typeface="Times New Roman" panose="02020603050405020304" pitchFamily="18" charset="0"/>
                <a:cs typeface="Times New Roman" panose="02020603050405020304" pitchFamily="18" charset="0"/>
              </a:rPr>
              <a:t>) = Price Rate of Change at time 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C(t</a:t>
            </a:r>
            <a:r>
              <a:rPr lang="en-US" sz="2800" dirty="0">
                <a:latin typeface="Times New Roman" panose="02020603050405020304" pitchFamily="18" charset="0"/>
                <a:cs typeface="Times New Roman" panose="02020603050405020304" pitchFamily="18" charset="0"/>
              </a:rPr>
              <a:t>) = Closing price at time t</a:t>
            </a:r>
          </a:p>
        </p:txBody>
      </p:sp>
      <p:cxnSp>
        <p:nvCxnSpPr>
          <p:cNvPr id="11" name="Straight Connector 10"/>
          <p:cNvCxnSpPr/>
          <p:nvPr/>
        </p:nvCxnSpPr>
        <p:spPr>
          <a:xfrm>
            <a:off x="6851561" y="1642612"/>
            <a:ext cx="0" cy="5215388"/>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6851561" y="3220135"/>
            <a:ext cx="5340439" cy="1569660"/>
          </a:xfrm>
          <a:prstGeom prst="rect">
            <a:avLst/>
          </a:prstGeom>
        </p:spPr>
        <p:txBody>
          <a:bodyPr wrap="square">
            <a:spAutoFit/>
          </a:bodyPr>
          <a:lstStyle/>
          <a:p>
            <a:r>
              <a:rPr lang="en-US" sz="3200" dirty="0" smtClean="0">
                <a:latin typeface="Times New Roman" panose="02020603050405020304" pitchFamily="18" charset="0"/>
                <a:cs typeface="Times New Roman" panose="02020603050405020304" pitchFamily="18" charset="0"/>
              </a:rPr>
              <a:t>Measures </a:t>
            </a:r>
            <a:r>
              <a:rPr lang="en-US" sz="3200" dirty="0">
                <a:latin typeface="Times New Roman" panose="02020603050405020304" pitchFamily="18" charset="0"/>
                <a:cs typeface="Times New Roman" panose="02020603050405020304" pitchFamily="18" charset="0"/>
              </a:rPr>
              <a:t>the most recent change in price with respect to the price in n days ago</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5860" y="28933"/>
            <a:ext cx="2034560" cy="1130438"/>
          </a:xfrm>
          <a:prstGeom prst="rect">
            <a:avLst/>
          </a:prstGeom>
        </p:spPr>
      </p:pic>
    </p:spTree>
    <p:extLst>
      <p:ext uri="{BB962C8B-B14F-4D97-AF65-F5344CB8AC3E}">
        <p14:creationId xmlns:p14="http://schemas.microsoft.com/office/powerpoint/2010/main" val="2015632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2317</TotalTime>
  <Words>1288</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OOB error visualization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ROOT</cp:lastModifiedBy>
  <cp:revision>123</cp:revision>
  <dcterms:created xsi:type="dcterms:W3CDTF">2019-06-02T08:46:51Z</dcterms:created>
  <dcterms:modified xsi:type="dcterms:W3CDTF">2019-06-22T08:04:38Z</dcterms:modified>
</cp:coreProperties>
</file>